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84"/>
  </p:notesMasterIdLst>
  <p:sldIdLst>
    <p:sldId id="256" r:id="rId2"/>
    <p:sldId id="268" r:id="rId3"/>
    <p:sldId id="274" r:id="rId4"/>
    <p:sldId id="384" r:id="rId5"/>
    <p:sldId id="370" r:id="rId6"/>
    <p:sldId id="277" r:id="rId7"/>
    <p:sldId id="278" r:id="rId8"/>
    <p:sldId id="269" r:id="rId9"/>
    <p:sldId id="271" r:id="rId10"/>
    <p:sldId id="273" r:id="rId11"/>
    <p:sldId id="372" r:id="rId12"/>
    <p:sldId id="318" r:id="rId13"/>
    <p:sldId id="319" r:id="rId14"/>
    <p:sldId id="341" r:id="rId15"/>
    <p:sldId id="280" r:id="rId16"/>
    <p:sldId id="288" r:id="rId17"/>
    <p:sldId id="286" r:id="rId18"/>
    <p:sldId id="295" r:id="rId19"/>
    <p:sldId id="344" r:id="rId20"/>
    <p:sldId id="343" r:id="rId21"/>
    <p:sldId id="302" r:id="rId22"/>
    <p:sldId id="305" r:id="rId23"/>
    <p:sldId id="281" r:id="rId24"/>
    <p:sldId id="385" r:id="rId25"/>
    <p:sldId id="348" r:id="rId26"/>
    <p:sldId id="301" r:id="rId27"/>
    <p:sldId id="284" r:id="rId28"/>
    <p:sldId id="307" r:id="rId29"/>
    <p:sldId id="306" r:id="rId30"/>
    <p:sldId id="313" r:id="rId31"/>
    <p:sldId id="382" r:id="rId32"/>
    <p:sldId id="345" r:id="rId33"/>
    <p:sldId id="300" r:id="rId34"/>
    <p:sldId id="316" r:id="rId35"/>
    <p:sldId id="315" r:id="rId36"/>
    <p:sldId id="349" r:id="rId37"/>
    <p:sldId id="350" r:id="rId38"/>
    <p:sldId id="314" r:id="rId39"/>
    <p:sldId id="312" r:id="rId40"/>
    <p:sldId id="311" r:id="rId41"/>
    <p:sldId id="325" r:id="rId42"/>
    <p:sldId id="285" r:id="rId43"/>
    <p:sldId id="299" r:id="rId44"/>
    <p:sldId id="279" r:id="rId45"/>
    <p:sldId id="321" r:id="rId46"/>
    <p:sldId id="346" r:id="rId47"/>
    <p:sldId id="369" r:id="rId48"/>
    <p:sldId id="323" r:id="rId49"/>
    <p:sldId id="324" r:id="rId50"/>
    <p:sldId id="322" r:id="rId51"/>
    <p:sldId id="351" r:id="rId52"/>
    <p:sldId id="326" r:id="rId53"/>
    <p:sldId id="328" r:id="rId54"/>
    <p:sldId id="330" r:id="rId55"/>
    <p:sldId id="371" r:id="rId56"/>
    <p:sldId id="332" r:id="rId57"/>
    <p:sldId id="291" r:id="rId58"/>
    <p:sldId id="296" r:id="rId59"/>
    <p:sldId id="336" r:id="rId60"/>
    <p:sldId id="347" r:id="rId61"/>
    <p:sldId id="334" r:id="rId62"/>
    <p:sldId id="333" r:id="rId63"/>
    <p:sldId id="352" r:id="rId64"/>
    <p:sldId id="353" r:id="rId65"/>
    <p:sldId id="355" r:id="rId66"/>
    <p:sldId id="317" r:id="rId67"/>
    <p:sldId id="358" r:id="rId68"/>
    <p:sldId id="362" r:id="rId69"/>
    <p:sldId id="363" r:id="rId70"/>
    <p:sldId id="361" r:id="rId71"/>
    <p:sldId id="360" r:id="rId72"/>
    <p:sldId id="359" r:id="rId73"/>
    <p:sldId id="366" r:id="rId74"/>
    <p:sldId id="364" r:id="rId75"/>
    <p:sldId id="368" r:id="rId76"/>
    <p:sldId id="375" r:id="rId77"/>
    <p:sldId id="377" r:id="rId78"/>
    <p:sldId id="378" r:id="rId79"/>
    <p:sldId id="379" r:id="rId80"/>
    <p:sldId id="374" r:id="rId81"/>
    <p:sldId id="380" r:id="rId82"/>
    <p:sldId id="381" r:id="rId8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6" autoAdjust="0"/>
    <p:restoredTop sz="93178" autoAdjust="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DC207BB9-04C5-40F4-827B-02E427FFBA39}" type="datetimeFigureOut">
              <a:rPr lang="en-US" smtClean="0"/>
              <a:t>4/8/2018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D117650B-FBEE-4043-84A4-18E926DBE8C6}" type="slidenum">
              <a:rPr lang="en-US" smtClean="0"/>
              <a:t>‹#›</a:t>
            </a:fld>
            <a:endParaRPr lang="en-US"/>
          </a:p>
        </p:txBody>
      </p:sp>
    </p:spTree>
    <p:extLst>
      <p:ext uri="{BB962C8B-B14F-4D97-AF65-F5344CB8AC3E}">
        <p14:creationId xmlns:p14="http://schemas.microsoft.com/office/powerpoint/2010/main" val="87609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7650B-FBEE-4043-84A4-18E926DBE8C6}" type="slidenum">
              <a:rPr lang="en-US" smtClean="0"/>
              <a:t>82</a:t>
            </a:fld>
            <a:endParaRPr lang="en-US"/>
          </a:p>
        </p:txBody>
      </p:sp>
    </p:spTree>
    <p:extLst>
      <p:ext uri="{BB962C8B-B14F-4D97-AF65-F5344CB8AC3E}">
        <p14:creationId xmlns:p14="http://schemas.microsoft.com/office/powerpoint/2010/main" val="35181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407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6176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471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0333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659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301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4/8/2018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5142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4/8/2018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8742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1620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054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64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4/8/2018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8361663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5000" b="-6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7588" y="2936272"/>
            <a:ext cx="9977032" cy="2387600"/>
          </a:xfrm>
        </p:spPr>
        <p:txBody>
          <a:bodyPr>
            <a:normAutofit fontScale="90000"/>
          </a:bodyPr>
          <a:lstStyle/>
          <a:p>
            <a:r>
              <a:rPr lang="en-US" dirty="0" smtClean="0"/>
              <a:t/>
            </a:r>
            <a:br>
              <a:rPr lang="en-US" dirty="0" smtClean="0"/>
            </a:br>
            <a:r>
              <a:rPr lang="en-US" dirty="0" smtClean="0"/>
              <a:t/>
            </a:r>
            <a:br>
              <a:rPr lang="en-US" dirty="0" smtClean="0"/>
            </a:br>
            <a:r>
              <a:rPr lang="en-US" dirty="0" smtClean="0"/>
              <a:t>SAFETY AND FACILITIES PLANNING</a:t>
            </a:r>
            <a:br>
              <a:rPr lang="en-US" dirty="0" smtClean="0"/>
            </a:br>
            <a:r>
              <a:rPr lang="en-US" dirty="0" smtClean="0"/>
              <a:t/>
            </a:r>
            <a:br>
              <a:rPr lang="en-US" dirty="0" smtClean="0"/>
            </a:br>
            <a:r>
              <a:rPr lang="en-US" sz="4400" dirty="0" smtClean="0"/>
              <a:t>Scott Landrigan 04-09-18</a:t>
            </a:r>
            <a:r>
              <a:rPr lang="en-US" dirty="0" smtClean="0"/>
              <a:t/>
            </a:r>
            <a:br>
              <a:rPr lang="en-US" dirty="0" smtClean="0"/>
            </a:br>
            <a:endParaRPr lang="en-US" dirty="0"/>
          </a:p>
        </p:txBody>
      </p:sp>
    </p:spTree>
    <p:extLst>
      <p:ext uri="{BB962C8B-B14F-4D97-AF65-F5344CB8AC3E}">
        <p14:creationId xmlns:p14="http://schemas.microsoft.com/office/powerpoint/2010/main" val="2702710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03" y="29403"/>
            <a:ext cx="10515600" cy="1325563"/>
          </a:xfrm>
        </p:spPr>
        <p:txBody>
          <a:bodyPr/>
          <a:lstStyle/>
          <a:p>
            <a:r>
              <a:rPr lang="en-US" dirty="0" smtClean="0"/>
              <a:t>Facilities planning</a:t>
            </a:r>
            <a:br>
              <a:rPr lang="en-US" dirty="0" smtClean="0"/>
            </a:br>
            <a:r>
              <a:rPr lang="en-US" sz="2800" i="1" dirty="0" smtClean="0"/>
              <a:t>WPS, WIS, WMS, WHS, YALE </a:t>
            </a:r>
            <a:endParaRPr lang="en-US" sz="2800" i="1" dirty="0"/>
          </a:p>
        </p:txBody>
      </p:sp>
      <p:sp>
        <p:nvSpPr>
          <p:cNvPr id="3" name="Content Placeholder 2"/>
          <p:cNvSpPr>
            <a:spLocks noGrp="1"/>
          </p:cNvSpPr>
          <p:nvPr>
            <p:ph sz="half" idx="2"/>
          </p:nvPr>
        </p:nvSpPr>
        <p:spPr>
          <a:xfrm>
            <a:off x="591026" y="1621423"/>
            <a:ext cx="5157787" cy="4261485"/>
          </a:xfrm>
        </p:spPr>
        <p:txBody>
          <a:bodyPr>
            <a:noAutofit/>
          </a:bodyPr>
          <a:lstStyle/>
          <a:p>
            <a:r>
              <a:rPr lang="en-US" sz="2400" dirty="0" smtClean="0">
                <a:latin typeface="+mj-lt"/>
              </a:rPr>
              <a:t>Historical mapping</a:t>
            </a:r>
          </a:p>
          <a:p>
            <a:r>
              <a:rPr lang="en-US" sz="2400" dirty="0" smtClean="0">
                <a:latin typeface="+mj-lt"/>
              </a:rPr>
              <a:t>School statistics</a:t>
            </a:r>
          </a:p>
          <a:p>
            <a:r>
              <a:rPr lang="en-US" sz="2400" dirty="0" smtClean="0">
                <a:latin typeface="+mj-lt"/>
              </a:rPr>
              <a:t>Roofing plan </a:t>
            </a:r>
          </a:p>
          <a:p>
            <a:r>
              <a:rPr lang="en-US" sz="2400" dirty="0" smtClean="0">
                <a:latin typeface="+mj-lt"/>
              </a:rPr>
              <a:t>Blacktop plan </a:t>
            </a:r>
          </a:p>
          <a:p>
            <a:r>
              <a:rPr lang="en-US" sz="2400" dirty="0" smtClean="0">
                <a:latin typeface="+mj-lt"/>
              </a:rPr>
              <a:t>Utility </a:t>
            </a:r>
            <a:r>
              <a:rPr lang="en-US" sz="2400" dirty="0" smtClean="0">
                <a:latin typeface="+mj-lt"/>
              </a:rPr>
              <a:t>overview</a:t>
            </a:r>
            <a:endParaRPr lang="en-US" sz="2400" dirty="0" smtClean="0">
              <a:latin typeface="+mj-lt"/>
            </a:endParaRPr>
          </a:p>
          <a:p>
            <a:pPr lvl="1"/>
            <a:r>
              <a:rPr lang="en-US" dirty="0" smtClean="0">
                <a:latin typeface="+mj-lt"/>
              </a:rPr>
              <a:t>Water</a:t>
            </a:r>
          </a:p>
          <a:p>
            <a:pPr lvl="1"/>
            <a:r>
              <a:rPr lang="en-US" dirty="0" smtClean="0">
                <a:latin typeface="+mj-lt"/>
              </a:rPr>
              <a:t>Fire </a:t>
            </a:r>
            <a:r>
              <a:rPr lang="en-US" dirty="0">
                <a:latin typeface="+mj-lt"/>
              </a:rPr>
              <a:t>s</a:t>
            </a:r>
            <a:r>
              <a:rPr lang="en-US" dirty="0" smtClean="0">
                <a:latin typeface="+mj-lt"/>
              </a:rPr>
              <a:t>ystems</a:t>
            </a:r>
          </a:p>
          <a:p>
            <a:pPr lvl="1"/>
            <a:r>
              <a:rPr lang="en-US" dirty="0" smtClean="0">
                <a:latin typeface="+mj-lt"/>
              </a:rPr>
              <a:t>Electrical distribution</a:t>
            </a:r>
          </a:p>
          <a:p>
            <a:pPr lvl="1"/>
            <a:r>
              <a:rPr lang="en-US" dirty="0" smtClean="0">
                <a:latin typeface="+mj-lt"/>
              </a:rPr>
              <a:t>Natural gas  </a:t>
            </a:r>
          </a:p>
          <a:p>
            <a:r>
              <a:rPr lang="en-US" sz="2400" dirty="0">
                <a:latin typeface="+mj-lt"/>
              </a:rPr>
              <a:t>HVAC </a:t>
            </a:r>
            <a:r>
              <a:rPr lang="en-US" sz="2400" dirty="0" smtClean="0">
                <a:latin typeface="+mj-lt"/>
              </a:rPr>
              <a:t>overview </a:t>
            </a:r>
            <a:r>
              <a:rPr lang="en-US" sz="2400" dirty="0">
                <a:latin typeface="+mj-lt"/>
              </a:rPr>
              <a:t>and </a:t>
            </a:r>
            <a:r>
              <a:rPr lang="en-US" sz="2400" dirty="0" smtClean="0">
                <a:latin typeface="+mj-lt"/>
              </a:rPr>
              <a:t>needed improvements</a:t>
            </a:r>
          </a:p>
          <a:p>
            <a:endParaRPr lang="en-US" sz="2400" dirty="0">
              <a:latin typeface="+mj-lt"/>
            </a:endParaRPr>
          </a:p>
        </p:txBody>
      </p:sp>
      <p:sp>
        <p:nvSpPr>
          <p:cNvPr id="5" name="Rectangle 4"/>
          <p:cNvSpPr/>
          <p:nvPr/>
        </p:nvSpPr>
        <p:spPr>
          <a:xfrm>
            <a:off x="3048000" y="3105835"/>
            <a:ext cx="6096000" cy="646331"/>
          </a:xfrm>
          <a:prstGeom prst="rect">
            <a:avLst/>
          </a:prstGeom>
        </p:spPr>
        <p:txBody>
          <a:bodyPr>
            <a:spAutoFit/>
          </a:bodyPr>
          <a:lstStyle/>
          <a:p>
            <a:r>
              <a:rPr lang="en-US" dirty="0"/>
              <a:t/>
            </a:r>
            <a:br>
              <a:rPr lang="en-US" dirty="0"/>
            </a:br>
            <a:endParaRPr lang="en-US" dirty="0"/>
          </a:p>
        </p:txBody>
      </p:sp>
      <p:sp>
        <p:nvSpPr>
          <p:cNvPr id="6" name="Rectangle 5"/>
          <p:cNvSpPr/>
          <p:nvPr/>
        </p:nvSpPr>
        <p:spPr>
          <a:xfrm>
            <a:off x="3048000" y="3105835"/>
            <a:ext cx="6096000" cy="646331"/>
          </a:xfrm>
          <a:prstGeom prst="rect">
            <a:avLst/>
          </a:prstGeom>
        </p:spPr>
        <p:txBody>
          <a:bodyPr>
            <a:spAutoFit/>
          </a:bodyPr>
          <a:lstStyle/>
          <a:p>
            <a:r>
              <a:rPr lang="en-US" dirty="0"/>
              <a:t/>
            </a:r>
            <a:br>
              <a:rPr lang="en-US" dirty="0"/>
            </a:br>
            <a:endParaRPr lang="en-US" dirty="0"/>
          </a:p>
        </p:txBody>
      </p:sp>
      <p:sp>
        <p:nvSpPr>
          <p:cNvPr id="11" name="Content Placeholder 2"/>
          <p:cNvSpPr>
            <a:spLocks noGrp="1"/>
          </p:cNvSpPr>
          <p:nvPr>
            <p:ph sz="half" idx="2"/>
          </p:nvPr>
        </p:nvSpPr>
        <p:spPr>
          <a:xfrm>
            <a:off x="6096000" y="1734846"/>
            <a:ext cx="5974080" cy="4034637"/>
          </a:xfrm>
        </p:spPr>
        <p:txBody>
          <a:bodyPr>
            <a:normAutofit/>
          </a:bodyPr>
          <a:lstStyle/>
          <a:p>
            <a:r>
              <a:rPr lang="en-US" sz="2400" dirty="0" smtClean="0">
                <a:latin typeface="+mj-lt"/>
              </a:rPr>
              <a:t>Structural and interior finishes</a:t>
            </a:r>
          </a:p>
          <a:p>
            <a:r>
              <a:rPr lang="en-US" sz="2400" dirty="0" smtClean="0">
                <a:latin typeface="+mj-lt"/>
              </a:rPr>
              <a:t>Plumbing plan </a:t>
            </a:r>
          </a:p>
          <a:p>
            <a:r>
              <a:rPr lang="en-US" sz="2400" dirty="0" smtClean="0">
                <a:latin typeface="+mj-lt"/>
              </a:rPr>
              <a:t>Portable building plan</a:t>
            </a:r>
          </a:p>
          <a:p>
            <a:r>
              <a:rPr lang="en-US" sz="2400" dirty="0" smtClean="0">
                <a:latin typeface="+mj-lt"/>
              </a:rPr>
              <a:t>10 year cost summary by school  </a:t>
            </a:r>
          </a:p>
          <a:p>
            <a:r>
              <a:rPr lang="en-US" sz="2400" dirty="0" smtClean="0">
                <a:latin typeface="+mj-lt"/>
              </a:rPr>
              <a:t>Fleet vehicles and grounds equipment   </a:t>
            </a:r>
          </a:p>
          <a:p>
            <a:r>
              <a:rPr lang="en-US" sz="2400" dirty="0" smtClean="0">
                <a:latin typeface="+mj-lt"/>
              </a:rPr>
              <a:t>Preliminary seismic report</a:t>
            </a:r>
          </a:p>
          <a:p>
            <a:r>
              <a:rPr lang="en-US" sz="2400" dirty="0" smtClean="0">
                <a:latin typeface="+mj-lt"/>
              </a:rPr>
              <a:t>10 year District financial impact report    </a:t>
            </a:r>
          </a:p>
          <a:p>
            <a:endParaRPr lang="en-US" sz="2400" dirty="0">
              <a:latin typeface="+mj-lt"/>
            </a:endParaRPr>
          </a:p>
        </p:txBody>
      </p:sp>
    </p:spTree>
    <p:extLst>
      <p:ext uri="{BB962C8B-B14F-4D97-AF65-F5344CB8AC3E}">
        <p14:creationId xmlns:p14="http://schemas.microsoft.com/office/powerpoint/2010/main" val="3802918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78" y="310534"/>
            <a:ext cx="10515600" cy="1325563"/>
          </a:xfrm>
        </p:spPr>
        <p:txBody>
          <a:bodyPr/>
          <a:lstStyle/>
          <a:p>
            <a:r>
              <a:rPr lang="en-US" dirty="0" smtClean="0"/>
              <a:t>WSD Facilities Plan</a:t>
            </a:r>
            <a:br>
              <a:rPr lang="en-US" dirty="0" smtClean="0"/>
            </a:br>
            <a:r>
              <a:rPr lang="en-US" sz="2800" i="1" dirty="0" smtClean="0"/>
              <a:t>Introduction</a:t>
            </a:r>
            <a:endParaRPr lang="en-US" sz="2800" i="1" dirty="0"/>
          </a:p>
        </p:txBody>
      </p:sp>
      <p:sp>
        <p:nvSpPr>
          <p:cNvPr id="6" name="Content Placeholder 5"/>
          <p:cNvSpPr>
            <a:spLocks noGrp="1"/>
          </p:cNvSpPr>
          <p:nvPr>
            <p:ph sz="quarter" idx="4"/>
          </p:nvPr>
        </p:nvSpPr>
        <p:spPr>
          <a:xfrm>
            <a:off x="508378" y="1636097"/>
            <a:ext cx="10314295" cy="4928476"/>
          </a:xfrm>
        </p:spPr>
        <p:txBody>
          <a:bodyPr>
            <a:normAutofit fontScale="92500" lnSpcReduction="20000"/>
          </a:bodyPr>
          <a:lstStyle/>
          <a:p>
            <a:r>
              <a:rPr lang="en-US" dirty="0" smtClean="0">
                <a:latin typeface="+mj-lt"/>
              </a:rPr>
              <a:t>This presentation is based on a 10 year plan.</a:t>
            </a:r>
          </a:p>
          <a:p>
            <a:r>
              <a:rPr lang="en-US" dirty="0" smtClean="0">
                <a:latin typeface="+mj-lt"/>
              </a:rPr>
              <a:t>Costs are based on today’s rate, expect a 2% to 3 % increase per year.  </a:t>
            </a:r>
          </a:p>
          <a:p>
            <a:r>
              <a:rPr lang="en-US" dirty="0" smtClean="0">
                <a:latin typeface="+mj-lt"/>
              </a:rPr>
              <a:t>It will become obvious that all items listed can not be addressed, due to budget constraints. </a:t>
            </a:r>
          </a:p>
          <a:p>
            <a:r>
              <a:rPr lang="en-US" dirty="0" smtClean="0">
                <a:latin typeface="+mj-lt"/>
              </a:rPr>
              <a:t>Items will be prioritized based on the following criteria:</a:t>
            </a:r>
          </a:p>
          <a:p>
            <a:pPr lvl="1"/>
            <a:r>
              <a:rPr lang="en-US" dirty="0" smtClean="0">
                <a:latin typeface="+mj-lt"/>
              </a:rPr>
              <a:t>Safety, health, environmental </a:t>
            </a:r>
          </a:p>
          <a:p>
            <a:pPr lvl="1"/>
            <a:r>
              <a:rPr lang="en-US" dirty="0" smtClean="0">
                <a:latin typeface="+mj-lt"/>
              </a:rPr>
              <a:t>Compliance to law</a:t>
            </a:r>
          </a:p>
          <a:p>
            <a:pPr lvl="1"/>
            <a:r>
              <a:rPr lang="en-US" dirty="0" smtClean="0">
                <a:latin typeface="+mj-lt"/>
              </a:rPr>
              <a:t>Quality of instruction</a:t>
            </a:r>
          </a:p>
          <a:p>
            <a:pPr lvl="1"/>
            <a:r>
              <a:rPr lang="en-US" dirty="0" smtClean="0">
                <a:latin typeface="+mj-lt"/>
              </a:rPr>
              <a:t>Asset protection</a:t>
            </a:r>
          </a:p>
          <a:p>
            <a:pPr lvl="1"/>
            <a:r>
              <a:rPr lang="en-US" dirty="0" smtClean="0">
                <a:latin typeface="+mj-lt"/>
              </a:rPr>
              <a:t>Asset replacement  </a:t>
            </a:r>
          </a:p>
          <a:p>
            <a:r>
              <a:rPr lang="en-US" dirty="0" smtClean="0">
                <a:latin typeface="+mj-lt"/>
              </a:rPr>
              <a:t>Alternate methods for cost reduction will be </a:t>
            </a:r>
            <a:r>
              <a:rPr lang="en-US" dirty="0" smtClean="0">
                <a:latin typeface="+mj-lt"/>
              </a:rPr>
              <a:t>provided, including:</a:t>
            </a:r>
            <a:endParaRPr lang="en-US" dirty="0" smtClean="0">
              <a:latin typeface="+mj-lt"/>
            </a:endParaRPr>
          </a:p>
          <a:p>
            <a:pPr lvl="1"/>
            <a:r>
              <a:rPr lang="en-US" dirty="0" smtClean="0">
                <a:latin typeface="+mj-lt"/>
              </a:rPr>
              <a:t>Alternate materials </a:t>
            </a:r>
          </a:p>
          <a:p>
            <a:pPr lvl="1"/>
            <a:r>
              <a:rPr lang="en-US" dirty="0" smtClean="0">
                <a:latin typeface="+mj-lt"/>
              </a:rPr>
              <a:t>In-house completion of projects</a:t>
            </a:r>
          </a:p>
          <a:p>
            <a:pPr lvl="1"/>
            <a:r>
              <a:rPr lang="en-US" dirty="0" smtClean="0">
                <a:latin typeface="+mj-lt"/>
              </a:rPr>
              <a:t>Each campus will be discussed independently and a final District summary will be given   </a:t>
            </a:r>
            <a:endParaRPr lang="en-US" dirty="0">
              <a:latin typeface="+mj-lt"/>
            </a:endParaRPr>
          </a:p>
        </p:txBody>
      </p:sp>
    </p:spTree>
    <p:extLst>
      <p:ext uri="{BB962C8B-B14F-4D97-AF65-F5344CB8AC3E}">
        <p14:creationId xmlns:p14="http://schemas.microsoft.com/office/powerpoint/2010/main" val="621312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5181600" cy="1400530"/>
          </a:xfrm>
        </p:spPr>
        <p:txBody>
          <a:bodyPr>
            <a:normAutofit/>
          </a:bodyPr>
          <a:lstStyle/>
          <a:p>
            <a:r>
              <a:rPr lang="en-US" sz="3600" i="1" dirty="0" smtClean="0"/>
              <a:t>Roofing </a:t>
            </a:r>
            <a:r>
              <a:rPr lang="en-US" sz="3600" i="1" dirty="0" smtClean="0"/>
              <a:t>Types </a:t>
            </a:r>
            <a:br>
              <a:rPr lang="en-US" sz="3600" i="1" dirty="0" smtClean="0"/>
            </a:br>
            <a:r>
              <a:rPr lang="en-US" sz="2800" i="1" dirty="0" smtClean="0"/>
              <a:t> </a:t>
            </a:r>
            <a:endParaRPr lang="en-US" sz="2800" i="1" dirty="0"/>
          </a:p>
        </p:txBody>
      </p:sp>
      <p:sp>
        <p:nvSpPr>
          <p:cNvPr id="7" name="TextBox 6"/>
          <p:cNvSpPr txBox="1"/>
          <p:nvPr/>
        </p:nvSpPr>
        <p:spPr>
          <a:xfrm>
            <a:off x="203200" y="2960822"/>
            <a:ext cx="237566" cy="369332"/>
          </a:xfrm>
          <a:prstGeom prst="rect">
            <a:avLst/>
          </a:prstGeom>
          <a:noFill/>
        </p:spPr>
        <p:txBody>
          <a:bodyPr wrap="none" rtlCol="0">
            <a:spAutoFit/>
          </a:bodyPr>
          <a:lstStyle/>
          <a:p>
            <a:r>
              <a:rPr lang="en-US" dirty="0" smtClean="0"/>
              <a:t> </a:t>
            </a:r>
            <a:endParaRPr lang="en-US" dirty="0"/>
          </a:p>
        </p:txBody>
      </p:sp>
      <p:pic>
        <p:nvPicPr>
          <p:cNvPr id="10" name="Picture 9"/>
          <p:cNvPicPr>
            <a:picLocks noChangeAspect="1"/>
          </p:cNvPicPr>
          <p:nvPr/>
        </p:nvPicPr>
        <p:blipFill>
          <a:blip r:embed="rId3"/>
          <a:stretch>
            <a:fillRect/>
          </a:stretch>
        </p:blipFill>
        <p:spPr>
          <a:xfrm>
            <a:off x="265526" y="1018584"/>
            <a:ext cx="2068015" cy="142911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54" y="2867036"/>
            <a:ext cx="2040049" cy="142911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132" y="1719171"/>
            <a:ext cx="2075024" cy="145705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085" y="4904420"/>
            <a:ext cx="2155391" cy="142911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0635" y="3996542"/>
            <a:ext cx="2068015" cy="1422189"/>
          </a:xfrm>
          <a:prstGeom prst="rect">
            <a:avLst/>
          </a:prstGeom>
          <a:ln>
            <a:solidFill>
              <a:schemeClr val="tx1">
                <a:lumMod val="50000"/>
                <a:lumOff val="50000"/>
              </a:schemeClr>
            </a:solidFill>
          </a:ln>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5132" y="98085"/>
            <a:ext cx="2040048" cy="1404180"/>
          </a:xfrm>
          <a:prstGeom prst="rect">
            <a:avLst/>
          </a:prstGeom>
          <a:ln>
            <a:solidFill>
              <a:schemeClr val="tx1">
                <a:lumMod val="50000"/>
                <a:lumOff val="50000"/>
              </a:schemeClr>
            </a:solidFill>
          </a:ln>
        </p:spPr>
      </p:pic>
      <p:sp>
        <p:nvSpPr>
          <p:cNvPr id="17" name="TextBox 16"/>
          <p:cNvSpPr txBox="1"/>
          <p:nvPr/>
        </p:nvSpPr>
        <p:spPr>
          <a:xfrm>
            <a:off x="165085" y="2124536"/>
            <a:ext cx="1956369" cy="646331"/>
          </a:xfrm>
          <a:prstGeom prst="rect">
            <a:avLst/>
          </a:prstGeom>
          <a:noFill/>
        </p:spPr>
        <p:txBody>
          <a:bodyPr wrap="none" rtlCol="0">
            <a:spAutoFit/>
          </a:bodyPr>
          <a:lstStyle/>
          <a:p>
            <a:endParaRPr lang="en-US" dirty="0" smtClean="0"/>
          </a:p>
          <a:p>
            <a:r>
              <a:rPr lang="en-US" dirty="0" smtClean="0"/>
              <a:t>Composition 3 tab </a:t>
            </a:r>
            <a:endParaRPr lang="en-US" dirty="0"/>
          </a:p>
        </p:txBody>
      </p:sp>
      <p:sp>
        <p:nvSpPr>
          <p:cNvPr id="19" name="TextBox 18"/>
          <p:cNvSpPr txBox="1"/>
          <p:nvPr/>
        </p:nvSpPr>
        <p:spPr>
          <a:xfrm>
            <a:off x="117070" y="6054939"/>
            <a:ext cx="786562" cy="646331"/>
          </a:xfrm>
          <a:prstGeom prst="rect">
            <a:avLst/>
          </a:prstGeom>
          <a:noFill/>
        </p:spPr>
        <p:txBody>
          <a:bodyPr wrap="none" rtlCol="0">
            <a:spAutoFit/>
          </a:bodyPr>
          <a:lstStyle/>
          <a:p>
            <a:endParaRPr lang="en-US" dirty="0" smtClean="0"/>
          </a:p>
          <a:p>
            <a:r>
              <a:rPr lang="en-US" dirty="0" smtClean="0"/>
              <a:t>Metal </a:t>
            </a:r>
            <a:endParaRPr lang="en-US" dirty="0"/>
          </a:p>
        </p:txBody>
      </p:sp>
      <p:sp>
        <p:nvSpPr>
          <p:cNvPr id="20" name="TextBox 19"/>
          <p:cNvSpPr txBox="1"/>
          <p:nvPr/>
        </p:nvSpPr>
        <p:spPr>
          <a:xfrm>
            <a:off x="6296579" y="3251244"/>
            <a:ext cx="2137784" cy="646331"/>
          </a:xfrm>
          <a:prstGeom prst="rect">
            <a:avLst/>
          </a:prstGeom>
          <a:noFill/>
        </p:spPr>
        <p:txBody>
          <a:bodyPr wrap="square" rtlCol="0">
            <a:spAutoFit/>
          </a:bodyPr>
          <a:lstStyle/>
          <a:p>
            <a:r>
              <a:rPr lang="en-US" dirty="0" smtClean="0"/>
              <a:t>Built up with composition roll cap</a:t>
            </a:r>
            <a:endParaRPr lang="en-US" dirty="0"/>
          </a:p>
        </p:txBody>
      </p:sp>
      <p:sp>
        <p:nvSpPr>
          <p:cNvPr id="21" name="TextBox 20"/>
          <p:cNvSpPr txBox="1"/>
          <p:nvPr/>
        </p:nvSpPr>
        <p:spPr>
          <a:xfrm>
            <a:off x="165085" y="4019008"/>
            <a:ext cx="1426994" cy="923330"/>
          </a:xfrm>
          <a:prstGeom prst="rect">
            <a:avLst/>
          </a:prstGeom>
          <a:noFill/>
        </p:spPr>
        <p:txBody>
          <a:bodyPr wrap="none" rtlCol="0">
            <a:spAutoFit/>
          </a:bodyPr>
          <a:lstStyle/>
          <a:p>
            <a:endParaRPr lang="en-US" dirty="0" smtClean="0"/>
          </a:p>
          <a:p>
            <a:r>
              <a:rPr lang="en-US" dirty="0" smtClean="0"/>
              <a:t>Composition </a:t>
            </a:r>
          </a:p>
          <a:p>
            <a:r>
              <a:rPr lang="en-US" dirty="0" smtClean="0"/>
              <a:t>Architectural</a:t>
            </a:r>
            <a:endParaRPr lang="en-US" dirty="0"/>
          </a:p>
        </p:txBody>
      </p:sp>
      <p:sp>
        <p:nvSpPr>
          <p:cNvPr id="22" name="TextBox 21"/>
          <p:cNvSpPr txBox="1"/>
          <p:nvPr/>
        </p:nvSpPr>
        <p:spPr>
          <a:xfrm>
            <a:off x="5949854" y="5223942"/>
            <a:ext cx="2497094" cy="1477328"/>
          </a:xfrm>
          <a:prstGeom prst="rect">
            <a:avLst/>
          </a:prstGeom>
          <a:noFill/>
        </p:spPr>
        <p:txBody>
          <a:bodyPr wrap="none" rtlCol="0">
            <a:spAutoFit/>
          </a:bodyPr>
          <a:lstStyle/>
          <a:p>
            <a:endParaRPr lang="en-US" dirty="0" smtClean="0"/>
          </a:p>
          <a:p>
            <a:r>
              <a:rPr lang="en-US" dirty="0" smtClean="0"/>
              <a:t>TPO</a:t>
            </a:r>
          </a:p>
          <a:p>
            <a:r>
              <a:rPr lang="en-US" dirty="0"/>
              <a:t>Thermoplastic </a:t>
            </a:r>
            <a:r>
              <a:rPr lang="en-US" dirty="0" smtClean="0"/>
              <a:t>Polyolefin</a:t>
            </a:r>
          </a:p>
          <a:p>
            <a:r>
              <a:rPr lang="en-US" dirty="0" smtClean="0"/>
              <a:t>Plastic/rubber with filler</a:t>
            </a:r>
          </a:p>
          <a:p>
            <a:r>
              <a:rPr lang="en-US" dirty="0" smtClean="0"/>
              <a:t>(Heat-welded seams)</a:t>
            </a:r>
            <a:endParaRPr lang="en-US" dirty="0"/>
          </a:p>
        </p:txBody>
      </p:sp>
      <p:pic>
        <p:nvPicPr>
          <p:cNvPr id="1028" name="Picture 4" descr="Image result for EPDM roof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6356" y="3232531"/>
            <a:ext cx="3084854" cy="2258671"/>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844126" y="5473355"/>
            <a:ext cx="2675091" cy="923330"/>
          </a:xfrm>
          <a:prstGeom prst="rect">
            <a:avLst/>
          </a:prstGeom>
          <a:noFill/>
        </p:spPr>
        <p:txBody>
          <a:bodyPr wrap="none" rtlCol="0">
            <a:spAutoFit/>
          </a:bodyPr>
          <a:lstStyle/>
          <a:p>
            <a:r>
              <a:rPr lang="en-US" dirty="0" smtClean="0"/>
              <a:t>EPDM Ethylene Propylene </a:t>
            </a:r>
          </a:p>
          <a:p>
            <a:r>
              <a:rPr lang="en-US" dirty="0" smtClean="0"/>
              <a:t>Diene Monomer</a:t>
            </a:r>
          </a:p>
          <a:p>
            <a:r>
              <a:rPr lang="en-US" dirty="0" smtClean="0"/>
              <a:t>(Glued seams)</a:t>
            </a:r>
            <a:endParaRPr lang="en-US" dirty="0"/>
          </a:p>
        </p:txBody>
      </p:sp>
      <p:pic>
        <p:nvPicPr>
          <p:cNvPr id="1030" name="Picture 6" descr="https://media4.picsearch.com/is?y87_lQq7Ki5si77qRLX_7bpZCQ885t8XGeWIWoXGdfM&amp;height=2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8619" y="196367"/>
            <a:ext cx="3182590" cy="195599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688619" y="2309202"/>
            <a:ext cx="2157001" cy="923330"/>
          </a:xfrm>
          <a:prstGeom prst="rect">
            <a:avLst/>
          </a:prstGeom>
          <a:noFill/>
        </p:spPr>
        <p:txBody>
          <a:bodyPr wrap="none" rtlCol="0">
            <a:spAutoFit/>
          </a:bodyPr>
          <a:lstStyle/>
          <a:p>
            <a:r>
              <a:rPr lang="en-US" dirty="0" smtClean="0"/>
              <a:t>PVC </a:t>
            </a:r>
          </a:p>
          <a:p>
            <a:r>
              <a:rPr lang="en-US" dirty="0" smtClean="0"/>
              <a:t>Poly vinyl chloride</a:t>
            </a:r>
          </a:p>
          <a:p>
            <a:r>
              <a:rPr lang="en-US" dirty="0" smtClean="0"/>
              <a:t>(Heat-welded seams)</a:t>
            </a:r>
            <a:endParaRPr lang="en-US" dirty="0"/>
          </a:p>
        </p:txBody>
      </p:sp>
      <p:sp>
        <p:nvSpPr>
          <p:cNvPr id="26" name="TextBox 25"/>
          <p:cNvSpPr txBox="1"/>
          <p:nvPr/>
        </p:nvSpPr>
        <p:spPr>
          <a:xfrm>
            <a:off x="3193873" y="1231215"/>
            <a:ext cx="1848391" cy="400110"/>
          </a:xfrm>
          <a:prstGeom prst="rect">
            <a:avLst/>
          </a:prstGeom>
          <a:noFill/>
        </p:spPr>
        <p:txBody>
          <a:bodyPr wrap="none" rtlCol="0">
            <a:spAutoFit/>
          </a:bodyPr>
          <a:lstStyle/>
          <a:p>
            <a:r>
              <a:rPr lang="en-US" sz="2000" dirty="0" smtClean="0"/>
              <a:t>PITCHED ROOFS</a:t>
            </a:r>
            <a:endParaRPr lang="en-US" sz="2000" dirty="0"/>
          </a:p>
        </p:txBody>
      </p:sp>
      <p:sp>
        <p:nvSpPr>
          <p:cNvPr id="27" name="TextBox 26"/>
          <p:cNvSpPr txBox="1"/>
          <p:nvPr/>
        </p:nvSpPr>
        <p:spPr>
          <a:xfrm flipH="1">
            <a:off x="2534220" y="2645037"/>
            <a:ext cx="3167695" cy="707886"/>
          </a:xfrm>
          <a:prstGeom prst="rect">
            <a:avLst/>
          </a:prstGeom>
          <a:noFill/>
        </p:spPr>
        <p:txBody>
          <a:bodyPr wrap="square" rtlCol="0">
            <a:spAutoFit/>
          </a:bodyPr>
          <a:lstStyle/>
          <a:p>
            <a:pPr algn="ctr"/>
            <a:r>
              <a:rPr lang="en-US" sz="2000" dirty="0" smtClean="0"/>
              <a:t>FLAT OR ROOFS </a:t>
            </a:r>
          </a:p>
          <a:p>
            <a:pPr algn="ctr"/>
            <a:r>
              <a:rPr lang="en-US" sz="2000" dirty="0" smtClean="0"/>
              <a:t>WITH LOW PITCH</a:t>
            </a:r>
            <a:endParaRPr lang="en-US" sz="2000" dirty="0"/>
          </a:p>
        </p:txBody>
      </p:sp>
      <p:sp>
        <p:nvSpPr>
          <p:cNvPr id="28" name="Isosceles Triangle 27"/>
          <p:cNvSpPr/>
          <p:nvPr/>
        </p:nvSpPr>
        <p:spPr>
          <a:xfrm>
            <a:off x="3321049" y="360984"/>
            <a:ext cx="1671703" cy="808692"/>
          </a:xfrm>
          <a:prstGeom prst="triangle">
            <a:avLst>
              <a:gd name="adj" fmla="val 48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hord 30"/>
          <p:cNvSpPr/>
          <p:nvPr/>
        </p:nvSpPr>
        <p:spPr>
          <a:xfrm rot="10449397">
            <a:off x="2443143" y="2558878"/>
            <a:ext cx="2911791" cy="1381444"/>
          </a:xfrm>
          <a:prstGeom prst="chord">
            <a:avLst>
              <a:gd name="adj1" fmla="val 2700000"/>
              <a:gd name="adj2" fmla="val 9561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ight Arrow 1023"/>
          <p:cNvSpPr/>
          <p:nvPr/>
        </p:nvSpPr>
        <p:spPr>
          <a:xfrm>
            <a:off x="3381635" y="3407535"/>
            <a:ext cx="1390687" cy="16687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Left Arrow 1024"/>
          <p:cNvSpPr/>
          <p:nvPr/>
        </p:nvSpPr>
        <p:spPr>
          <a:xfrm>
            <a:off x="3381635" y="1644340"/>
            <a:ext cx="1579570" cy="17760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155489" y="3996542"/>
            <a:ext cx="2117223" cy="1200329"/>
          </a:xfrm>
          <a:prstGeom prst="rect">
            <a:avLst/>
          </a:prstGeom>
          <a:noFill/>
        </p:spPr>
        <p:txBody>
          <a:bodyPr wrap="square" rtlCol="0">
            <a:spAutoFit/>
          </a:bodyPr>
          <a:lstStyle/>
          <a:p>
            <a:pPr algn="ctr"/>
            <a:r>
              <a:rPr lang="en-US" u="sng" dirty="0" smtClean="0"/>
              <a:t>Roof Coatings</a:t>
            </a:r>
          </a:p>
          <a:p>
            <a:pPr algn="ctr"/>
            <a:r>
              <a:rPr lang="en-US" dirty="0" smtClean="0"/>
              <a:t>Silicone-based</a:t>
            </a:r>
          </a:p>
          <a:p>
            <a:pPr algn="ctr"/>
            <a:r>
              <a:rPr lang="en-US" dirty="0" smtClean="0"/>
              <a:t>GE Enduris 3500  </a:t>
            </a:r>
          </a:p>
          <a:p>
            <a:pPr algn="ctr"/>
            <a:r>
              <a:rPr lang="en-US" dirty="0" smtClean="0"/>
              <a:t> </a:t>
            </a:r>
            <a:endParaRPr lang="en-US" dirty="0"/>
          </a:p>
        </p:txBody>
      </p:sp>
      <p:pic>
        <p:nvPicPr>
          <p:cNvPr id="2052" name="Picture 4" descr="A reflective coating has been applied to a hybrid asphaltic roof. PHOTO: GA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1161" y="4950868"/>
            <a:ext cx="1965880" cy="138267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961564" y="4019008"/>
            <a:ext cx="2648882" cy="2682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53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86983"/>
            <a:ext cx="10515600" cy="1325563"/>
          </a:xfrm>
        </p:spPr>
        <p:txBody>
          <a:bodyPr>
            <a:normAutofit/>
          </a:bodyPr>
          <a:lstStyle/>
          <a:p>
            <a:r>
              <a:rPr lang="en-US" sz="3600" i="1" dirty="0" smtClean="0"/>
              <a:t>Roofing </a:t>
            </a:r>
            <a:r>
              <a:rPr lang="en-US" sz="3600" i="1" dirty="0" smtClean="0"/>
              <a:t>Variables  </a:t>
            </a:r>
            <a:r>
              <a:rPr lang="en-US" sz="2800" i="1" dirty="0" smtClean="0"/>
              <a:t/>
            </a:r>
            <a:br>
              <a:rPr lang="en-US" sz="2800" i="1" dirty="0" smtClean="0"/>
            </a:br>
            <a:r>
              <a:rPr lang="en-US" sz="2800" i="1" dirty="0" smtClean="0"/>
              <a:t> </a:t>
            </a:r>
            <a:endParaRPr lang="en-US" sz="2800" i="1" dirty="0"/>
          </a:p>
        </p:txBody>
      </p:sp>
      <p:sp>
        <p:nvSpPr>
          <p:cNvPr id="4" name="Content Placeholder 3"/>
          <p:cNvSpPr>
            <a:spLocks noGrp="1"/>
          </p:cNvSpPr>
          <p:nvPr>
            <p:ph sz="half" idx="2"/>
          </p:nvPr>
        </p:nvSpPr>
        <p:spPr>
          <a:xfrm>
            <a:off x="280735" y="1303194"/>
            <a:ext cx="5157787" cy="3684588"/>
          </a:xfrm>
        </p:spPr>
        <p:txBody>
          <a:bodyPr>
            <a:noAutofit/>
          </a:bodyPr>
          <a:lstStyle/>
          <a:p>
            <a:r>
              <a:rPr lang="en-US" sz="2200" dirty="0">
                <a:latin typeface="+mj-lt"/>
              </a:rPr>
              <a:t>Roof life expectancy and  influences</a:t>
            </a:r>
          </a:p>
          <a:p>
            <a:pPr lvl="1"/>
            <a:r>
              <a:rPr lang="en-US" sz="2200" dirty="0">
                <a:latin typeface="+mj-lt"/>
              </a:rPr>
              <a:t>	</a:t>
            </a:r>
            <a:r>
              <a:rPr lang="en-US" sz="2200" dirty="0" smtClean="0">
                <a:latin typeface="+mj-lt"/>
              </a:rPr>
              <a:t>Type of material </a:t>
            </a:r>
            <a:endParaRPr lang="en-US" sz="2200" dirty="0">
              <a:latin typeface="+mj-lt"/>
            </a:endParaRPr>
          </a:p>
          <a:p>
            <a:pPr lvl="1"/>
            <a:r>
              <a:rPr lang="en-US" sz="2200" dirty="0">
                <a:latin typeface="+mj-lt"/>
              </a:rPr>
              <a:t>	Weather </a:t>
            </a:r>
          </a:p>
          <a:p>
            <a:pPr lvl="1"/>
            <a:r>
              <a:rPr lang="en-US" sz="2200" dirty="0">
                <a:latin typeface="+mj-lt"/>
              </a:rPr>
              <a:t>	Pitch</a:t>
            </a:r>
          </a:p>
          <a:p>
            <a:pPr lvl="1"/>
            <a:r>
              <a:rPr lang="en-US" sz="2200" dirty="0">
                <a:latin typeface="+mj-lt"/>
              </a:rPr>
              <a:t>	</a:t>
            </a:r>
            <a:r>
              <a:rPr lang="en-US" sz="2200" dirty="0" smtClean="0">
                <a:latin typeface="+mj-lt"/>
              </a:rPr>
              <a:t>Age </a:t>
            </a:r>
          </a:p>
          <a:p>
            <a:pPr lvl="1"/>
            <a:r>
              <a:rPr lang="en-US" sz="2200" dirty="0" smtClean="0">
                <a:latin typeface="+mj-lt"/>
              </a:rPr>
              <a:t>    Facing direction</a:t>
            </a:r>
            <a:endParaRPr lang="en-US" sz="2200" dirty="0">
              <a:latin typeface="+mj-lt"/>
            </a:endParaRPr>
          </a:p>
          <a:p>
            <a:r>
              <a:rPr lang="en-US" sz="2200" dirty="0" smtClean="0">
                <a:latin typeface="+mj-lt"/>
              </a:rPr>
              <a:t>Location </a:t>
            </a:r>
            <a:r>
              <a:rPr lang="en-US" sz="2200" dirty="0">
                <a:latin typeface="+mj-lt"/>
              </a:rPr>
              <a:t>of </a:t>
            </a:r>
            <a:r>
              <a:rPr lang="en-US" sz="2200" dirty="0" smtClean="0">
                <a:latin typeface="+mj-lt"/>
              </a:rPr>
              <a:t>insulation</a:t>
            </a:r>
          </a:p>
          <a:p>
            <a:pPr lvl="1"/>
            <a:r>
              <a:rPr lang="en-US" sz="2200" dirty="0" smtClean="0">
                <a:latin typeface="+mj-lt"/>
              </a:rPr>
              <a:t>Energy code </a:t>
            </a:r>
            <a:r>
              <a:rPr lang="en-US" sz="2200" dirty="0" smtClean="0">
                <a:latin typeface="+mj-lt"/>
              </a:rPr>
              <a:t>compliance</a:t>
            </a:r>
          </a:p>
          <a:p>
            <a:r>
              <a:rPr lang="en-US" sz="2200" dirty="0">
                <a:latin typeface="+mj-lt"/>
              </a:rPr>
              <a:t>Full rip off vs. cover</a:t>
            </a:r>
          </a:p>
          <a:p>
            <a:pPr lvl="1"/>
            <a:r>
              <a:rPr lang="en-US" sz="2200" dirty="0">
                <a:latin typeface="+mj-lt"/>
              </a:rPr>
              <a:t>Asbestos concerns on older schools </a:t>
            </a:r>
          </a:p>
          <a:p>
            <a:pPr lvl="1"/>
            <a:r>
              <a:rPr lang="en-US" sz="2200" dirty="0">
                <a:latin typeface="+mj-lt"/>
              </a:rPr>
              <a:t>Energy code requirements </a:t>
            </a:r>
          </a:p>
          <a:p>
            <a:pPr lvl="1"/>
            <a:r>
              <a:rPr lang="en-US" sz="2200" dirty="0">
                <a:latin typeface="+mj-lt"/>
              </a:rPr>
              <a:t>Number of existing layers </a:t>
            </a:r>
          </a:p>
          <a:p>
            <a:pPr marL="457200" lvl="1" indent="0">
              <a:buNone/>
            </a:pPr>
            <a:r>
              <a:rPr lang="en-US" sz="2200" dirty="0" smtClean="0">
                <a:latin typeface="+mj-lt"/>
              </a:rPr>
              <a:t>   </a:t>
            </a:r>
            <a:endParaRPr lang="en-US" sz="2200" dirty="0">
              <a:latin typeface="+mj-lt"/>
            </a:endParaRPr>
          </a:p>
          <a:p>
            <a:endParaRPr lang="en-US" sz="2200" dirty="0">
              <a:latin typeface="+mj-lt"/>
            </a:endParaRPr>
          </a:p>
        </p:txBody>
      </p:sp>
      <p:sp>
        <p:nvSpPr>
          <p:cNvPr id="17" name="Content Placeholder 16"/>
          <p:cNvSpPr>
            <a:spLocks noGrp="1"/>
          </p:cNvSpPr>
          <p:nvPr>
            <p:ph sz="quarter" idx="4"/>
          </p:nvPr>
        </p:nvSpPr>
        <p:spPr>
          <a:xfrm>
            <a:off x="5461000" y="1357252"/>
            <a:ext cx="5892421" cy="3684588"/>
          </a:xfrm>
        </p:spPr>
        <p:txBody>
          <a:bodyPr>
            <a:noAutofit/>
          </a:bodyPr>
          <a:lstStyle/>
          <a:p>
            <a:r>
              <a:rPr lang="en-US" sz="2200" dirty="0">
                <a:latin typeface="+mj-lt"/>
              </a:rPr>
              <a:t>Alternate options to extend existing systems</a:t>
            </a:r>
          </a:p>
          <a:p>
            <a:pPr lvl="1"/>
            <a:r>
              <a:rPr lang="en-US" sz="2200" dirty="0">
                <a:latin typeface="+mj-lt"/>
              </a:rPr>
              <a:t>Roof coatings</a:t>
            </a:r>
          </a:p>
          <a:p>
            <a:pPr lvl="1"/>
            <a:r>
              <a:rPr lang="en-US" sz="2200" dirty="0">
                <a:latin typeface="+mj-lt"/>
              </a:rPr>
              <a:t>Must have suitable decking and structure </a:t>
            </a:r>
          </a:p>
          <a:p>
            <a:r>
              <a:rPr lang="en-US" sz="2200" dirty="0" smtClean="0">
                <a:latin typeface="+mj-lt"/>
              </a:rPr>
              <a:t>Cost </a:t>
            </a:r>
            <a:r>
              <a:rPr lang="en-US" sz="2200" dirty="0">
                <a:latin typeface="+mj-lt"/>
              </a:rPr>
              <a:t>of delaying</a:t>
            </a:r>
          </a:p>
          <a:p>
            <a:pPr lvl="1"/>
            <a:r>
              <a:rPr lang="en-US" sz="2200" dirty="0" smtClean="0">
                <a:latin typeface="+mj-lt"/>
              </a:rPr>
              <a:t>Mold</a:t>
            </a:r>
            <a:endParaRPr lang="en-US" sz="2200" dirty="0">
              <a:latin typeface="+mj-lt"/>
            </a:endParaRPr>
          </a:p>
          <a:p>
            <a:pPr lvl="1"/>
            <a:r>
              <a:rPr lang="en-US" sz="2200" dirty="0" smtClean="0">
                <a:latin typeface="+mj-lt"/>
              </a:rPr>
              <a:t>Compromised decking</a:t>
            </a:r>
          </a:p>
          <a:p>
            <a:pPr lvl="1"/>
            <a:r>
              <a:rPr lang="en-US" sz="2200" dirty="0" smtClean="0">
                <a:latin typeface="+mj-lt"/>
              </a:rPr>
              <a:t>Structural Failure  </a:t>
            </a:r>
          </a:p>
          <a:p>
            <a:pPr marL="0" indent="0">
              <a:buNone/>
            </a:pPr>
            <a:endParaRPr lang="en-US" sz="2200" dirty="0">
              <a:latin typeface="+mj-lt"/>
            </a:endParaRPr>
          </a:p>
          <a:p>
            <a:endParaRPr lang="en-US" sz="2200" dirty="0">
              <a:latin typeface="+mj-lt"/>
            </a:endParaRPr>
          </a:p>
        </p:txBody>
      </p:sp>
      <p:sp>
        <p:nvSpPr>
          <p:cNvPr id="7" name="TextBox 6"/>
          <p:cNvSpPr txBox="1"/>
          <p:nvPr/>
        </p:nvSpPr>
        <p:spPr>
          <a:xfrm>
            <a:off x="203200" y="2960822"/>
            <a:ext cx="237566" cy="369332"/>
          </a:xfrm>
          <a:prstGeom prst="rect">
            <a:avLst/>
          </a:prstGeom>
          <a:noFill/>
        </p:spPr>
        <p:txBody>
          <a:bodyPr wrap="none" rtlCol="0">
            <a:spAutoFit/>
          </a:bodyPr>
          <a:lstStyle/>
          <a:p>
            <a:r>
              <a:rPr lang="en-US" dirty="0" smtClean="0"/>
              <a:t> </a:t>
            </a:r>
            <a:endParaRPr lang="en-US" dirty="0"/>
          </a:p>
        </p:txBody>
      </p:sp>
      <p:pic>
        <p:nvPicPr>
          <p:cNvPr id="1026" name="Picture 2" descr="Image result for bad roofing j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069" y="4097586"/>
            <a:ext cx="3104141" cy="232511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Image result for bad roof dec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480" y="4097586"/>
            <a:ext cx="3104141" cy="232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64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96" y="143056"/>
            <a:ext cx="10515600" cy="1325563"/>
          </a:xfrm>
        </p:spPr>
        <p:txBody>
          <a:bodyPr/>
          <a:lstStyle/>
          <a:p>
            <a:r>
              <a:rPr lang="en-US" dirty="0" smtClean="0"/>
              <a:t>Roofing </a:t>
            </a:r>
            <a:br>
              <a:rPr lang="en-US" dirty="0" smtClean="0"/>
            </a:br>
            <a:r>
              <a:rPr lang="en-US" sz="2800" i="1" dirty="0" smtClean="0"/>
              <a:t>Cost and Pricing Variables  </a:t>
            </a:r>
            <a:endParaRPr lang="en-US" sz="2800" i="1" dirty="0"/>
          </a:p>
        </p:txBody>
      </p:sp>
      <p:sp>
        <p:nvSpPr>
          <p:cNvPr id="10" name="TextBox 9"/>
          <p:cNvSpPr txBox="1"/>
          <p:nvPr/>
        </p:nvSpPr>
        <p:spPr>
          <a:xfrm>
            <a:off x="392270" y="3183184"/>
            <a:ext cx="4753224" cy="3816429"/>
          </a:xfrm>
          <a:prstGeom prst="rect">
            <a:avLst/>
          </a:prstGeom>
          <a:noFill/>
        </p:spPr>
        <p:txBody>
          <a:bodyPr wrap="none" rtlCol="0">
            <a:spAutoFit/>
          </a:bodyPr>
          <a:lstStyle/>
          <a:p>
            <a:r>
              <a:rPr lang="en-US" sz="2200" b="1" u="sng" dirty="0" smtClean="0">
                <a:latin typeface="+mj-lt"/>
              </a:rPr>
              <a:t>Adders and other pricing </a:t>
            </a:r>
            <a:r>
              <a:rPr lang="en-US" sz="2200" b="1" u="sng" dirty="0" smtClean="0">
                <a:latin typeface="+mj-lt"/>
              </a:rPr>
              <a:t>considerations</a:t>
            </a:r>
          </a:p>
          <a:p>
            <a:r>
              <a:rPr lang="en-US" sz="2200" b="1" u="sng" dirty="0" smtClean="0">
                <a:latin typeface="+mj-lt"/>
              </a:rPr>
              <a:t>that </a:t>
            </a:r>
            <a:r>
              <a:rPr lang="en-US" sz="2200" b="1" u="sng" dirty="0" smtClean="0">
                <a:latin typeface="+mj-lt"/>
              </a:rPr>
              <a:t>influence total cost</a:t>
            </a:r>
          </a:p>
          <a:p>
            <a:pPr marL="285750" indent="-285750">
              <a:buFont typeface="Arial" panose="020B0604020202020204" pitchFamily="34" charset="0"/>
              <a:buChar char="•"/>
            </a:pPr>
            <a:r>
              <a:rPr lang="en-US" sz="2200" dirty="0" smtClean="0">
                <a:latin typeface="+mj-lt"/>
              </a:rPr>
              <a:t>Number of roof layers</a:t>
            </a:r>
          </a:p>
          <a:p>
            <a:pPr marL="285750" indent="-285750">
              <a:buFont typeface="Arial" panose="020B0604020202020204" pitchFamily="34" charset="0"/>
              <a:buChar char="•"/>
            </a:pPr>
            <a:r>
              <a:rPr lang="en-US" sz="2200" dirty="0" smtClean="0">
                <a:latin typeface="+mj-lt"/>
              </a:rPr>
              <a:t>Stripping off old roof vs. cover</a:t>
            </a:r>
          </a:p>
          <a:p>
            <a:pPr marL="285750" indent="-285750">
              <a:buFont typeface="Arial" panose="020B0604020202020204" pitchFamily="34" charset="0"/>
              <a:buChar char="•"/>
            </a:pPr>
            <a:r>
              <a:rPr lang="en-US" sz="2200" dirty="0" smtClean="0">
                <a:latin typeface="+mj-lt"/>
              </a:rPr>
              <a:t>Decking and structural repairs </a:t>
            </a:r>
          </a:p>
          <a:p>
            <a:pPr marL="285750" indent="-285750">
              <a:buFont typeface="Arial" panose="020B0604020202020204" pitchFamily="34" charset="0"/>
              <a:buChar char="•"/>
            </a:pPr>
            <a:r>
              <a:rPr lang="en-US" sz="2200" dirty="0" smtClean="0">
                <a:latin typeface="+mj-lt"/>
              </a:rPr>
              <a:t>Insulation requirements type/location</a:t>
            </a:r>
          </a:p>
          <a:p>
            <a:pPr marL="285750" indent="-285750">
              <a:buFont typeface="Arial" panose="020B0604020202020204" pitchFamily="34" charset="0"/>
              <a:buChar char="•"/>
            </a:pPr>
            <a:r>
              <a:rPr lang="en-US" sz="2200" dirty="0" smtClean="0">
                <a:latin typeface="+mj-lt"/>
              </a:rPr>
              <a:t>Material type (cap)</a:t>
            </a:r>
          </a:p>
          <a:p>
            <a:pPr marL="285750" indent="-285750">
              <a:buFont typeface="Arial" panose="020B0604020202020204" pitchFamily="34" charset="0"/>
              <a:buChar char="•"/>
            </a:pPr>
            <a:r>
              <a:rPr lang="en-US" sz="2200" dirty="0" smtClean="0">
                <a:latin typeface="+mj-lt"/>
              </a:rPr>
              <a:t>Method of attachment</a:t>
            </a:r>
          </a:p>
          <a:p>
            <a:pPr marL="285750" indent="-285750">
              <a:buFont typeface="Arial" panose="020B0604020202020204" pitchFamily="34" charset="0"/>
              <a:buChar char="•"/>
            </a:pPr>
            <a:r>
              <a:rPr lang="en-US" sz="2200" dirty="0" smtClean="0">
                <a:latin typeface="+mj-lt"/>
              </a:rPr>
              <a:t>Roof penetrations </a:t>
            </a:r>
          </a:p>
          <a:p>
            <a:pPr marL="285750" indent="-285750">
              <a:buFont typeface="Arial" panose="020B0604020202020204" pitchFamily="34" charset="0"/>
              <a:buChar char="•"/>
            </a:pPr>
            <a:r>
              <a:rPr lang="en-US" sz="2200" dirty="0" smtClean="0">
                <a:latin typeface="+mj-lt"/>
              </a:rPr>
              <a:t>Warranty </a:t>
            </a:r>
          </a:p>
          <a:p>
            <a:endParaRPr lang="en-US" sz="2200" dirty="0">
              <a:latin typeface="+mj-lt"/>
            </a:endParaRPr>
          </a:p>
        </p:txBody>
      </p:sp>
      <p:sp>
        <p:nvSpPr>
          <p:cNvPr id="13" name="TextBox 12"/>
          <p:cNvSpPr txBox="1"/>
          <p:nvPr/>
        </p:nvSpPr>
        <p:spPr>
          <a:xfrm>
            <a:off x="6305293" y="3183184"/>
            <a:ext cx="4001032" cy="2123658"/>
          </a:xfrm>
          <a:prstGeom prst="rect">
            <a:avLst/>
          </a:prstGeom>
          <a:noFill/>
        </p:spPr>
        <p:txBody>
          <a:bodyPr wrap="none" rtlCol="0">
            <a:spAutoFit/>
          </a:bodyPr>
          <a:lstStyle/>
          <a:p>
            <a:r>
              <a:rPr lang="en-US" sz="2200" b="1" u="sng" dirty="0" smtClean="0">
                <a:latin typeface="+mj-lt"/>
              </a:rPr>
              <a:t>For this presentation the following</a:t>
            </a:r>
          </a:p>
          <a:p>
            <a:r>
              <a:rPr lang="en-US" sz="2200" b="1" u="sng" dirty="0" smtClean="0">
                <a:latin typeface="+mj-lt"/>
              </a:rPr>
              <a:t>standard costs are used:</a:t>
            </a:r>
          </a:p>
          <a:p>
            <a:r>
              <a:rPr lang="en-US" sz="2200" dirty="0" smtClean="0">
                <a:latin typeface="+mj-lt"/>
              </a:rPr>
              <a:t>All sloped comp roofs $4.50 sqft.</a:t>
            </a:r>
          </a:p>
          <a:p>
            <a:r>
              <a:rPr lang="en-US" sz="2200" dirty="0" smtClean="0">
                <a:latin typeface="+mj-lt"/>
              </a:rPr>
              <a:t>Flat roofs @ $6.50 sqft. </a:t>
            </a:r>
          </a:p>
          <a:p>
            <a:r>
              <a:rPr lang="en-US" sz="2200" dirty="0" smtClean="0">
                <a:latin typeface="+mj-lt"/>
              </a:rPr>
              <a:t>Metal roofs </a:t>
            </a:r>
            <a:r>
              <a:rPr lang="en-US" sz="2200" dirty="0">
                <a:latin typeface="+mj-lt"/>
              </a:rPr>
              <a:t>@</a:t>
            </a:r>
            <a:r>
              <a:rPr lang="en-US" sz="2200" dirty="0" smtClean="0">
                <a:latin typeface="+mj-lt"/>
              </a:rPr>
              <a:t> $10.50 sqft.</a:t>
            </a:r>
          </a:p>
          <a:p>
            <a:r>
              <a:rPr lang="en-US" sz="2200" dirty="0" smtClean="0">
                <a:latin typeface="+mj-lt"/>
              </a:rPr>
              <a:t>Roof coating @ $2.25 sqft.</a:t>
            </a:r>
            <a:endParaRPr lang="en-US" sz="22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426655589"/>
              </p:ext>
            </p:extLst>
          </p:nvPr>
        </p:nvGraphicFramePr>
        <p:xfrm>
          <a:off x="2184994" y="1481925"/>
          <a:ext cx="7255223" cy="1429126"/>
        </p:xfrm>
        <a:graphic>
          <a:graphicData uri="http://schemas.openxmlformats.org/drawingml/2006/table">
            <a:tbl>
              <a:tblPr>
                <a:tableStyleId>{073A0DAA-6AF3-43AB-8588-CEC1D06C72B9}</a:tableStyleId>
              </a:tblPr>
              <a:tblGrid>
                <a:gridCol w="2282837"/>
                <a:gridCol w="1364454"/>
                <a:gridCol w="1876124"/>
                <a:gridCol w="1731808"/>
              </a:tblGrid>
              <a:tr h="417952">
                <a:tc gridSpan="2">
                  <a:txBody>
                    <a:bodyPr/>
                    <a:lstStyle/>
                    <a:p>
                      <a:pPr algn="ctr" fontAlgn="b"/>
                      <a:r>
                        <a:rPr lang="en-US" sz="2000" u="none" strike="noStrike" dirty="0">
                          <a:effectLst/>
                        </a:rPr>
                        <a:t>Pitched Roof </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000" u="none" strike="noStrike" dirty="0">
                          <a:effectLst/>
                        </a:rPr>
                        <a:t>Flat Roof</a:t>
                      </a:r>
                      <a:endParaRPr lang="en-US" sz="20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37058">
                <a:tc>
                  <a:txBody>
                    <a:bodyPr/>
                    <a:lstStyle/>
                    <a:p>
                      <a:pPr algn="l" fontAlgn="b"/>
                      <a:r>
                        <a:rPr lang="en-US" sz="1800" u="none" strike="noStrike" dirty="0" smtClean="0">
                          <a:effectLst/>
                        </a:rPr>
                        <a:t>  3 </a:t>
                      </a:r>
                      <a:r>
                        <a:rPr lang="en-US" sz="1800" u="none" strike="noStrike" dirty="0">
                          <a:effectLst/>
                        </a:rPr>
                        <a:t>Tab</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smtClean="0">
                          <a:effectLst/>
                        </a:rPr>
                        <a:t>  $</a:t>
                      </a:r>
                      <a:r>
                        <a:rPr lang="en-US" sz="1800" u="none" strike="noStrike" dirty="0">
                          <a:effectLst/>
                        </a:rPr>
                        <a:t>3-$7</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smtClean="0">
                          <a:effectLst/>
                        </a:rPr>
                        <a:t>  PVC/TPO/EPDM</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smtClean="0">
                          <a:effectLst/>
                        </a:rPr>
                        <a:t>  $</a:t>
                      </a:r>
                      <a:r>
                        <a:rPr lang="en-US" sz="1800" u="none" strike="noStrike" dirty="0">
                          <a:effectLst/>
                        </a:rPr>
                        <a:t>3-$7</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37058">
                <a:tc>
                  <a:txBody>
                    <a:bodyPr/>
                    <a:lstStyle/>
                    <a:p>
                      <a:pPr algn="l" fontAlgn="b"/>
                      <a:r>
                        <a:rPr lang="en-US" sz="1800" u="none" strike="noStrike" dirty="0" smtClean="0">
                          <a:effectLst/>
                        </a:rPr>
                        <a:t>  Architectural </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r>
                        <a:rPr lang="en-US" sz="1800" u="none" strike="noStrike" dirty="0" smtClean="0">
                          <a:effectLst/>
                        </a:rPr>
                        <a:t>  $</a:t>
                      </a:r>
                      <a:r>
                        <a:rPr lang="en-US" sz="1800" u="none" strike="noStrike" dirty="0">
                          <a:effectLst/>
                        </a:rPr>
                        <a:t>3.50 - $7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smtClean="0">
                          <a:effectLst/>
                        </a:rPr>
                        <a:t>  SBS </a:t>
                      </a:r>
                      <a:r>
                        <a:rPr lang="en-US" sz="1800" u="none" strike="noStrike" dirty="0">
                          <a:effectLst/>
                        </a:rPr>
                        <a:t>Built up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smtClean="0">
                          <a:effectLst/>
                        </a:rPr>
                        <a:t>  $</a:t>
                      </a:r>
                      <a:r>
                        <a:rPr lang="en-US" sz="1800" u="none" strike="noStrike" dirty="0">
                          <a:effectLst/>
                        </a:rPr>
                        <a:t>3.50-$8</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337058">
                <a:tc>
                  <a:txBody>
                    <a:bodyPr/>
                    <a:lstStyle/>
                    <a:p>
                      <a:pPr algn="l" fontAlgn="b"/>
                      <a:r>
                        <a:rPr lang="en-US" sz="1800" u="none" strike="noStrike" dirty="0" smtClean="0">
                          <a:effectLst/>
                        </a:rPr>
                        <a:t>  Metal</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effectLst/>
                        </a:rPr>
                        <a:t>  $</a:t>
                      </a:r>
                      <a:r>
                        <a:rPr lang="en-US" sz="1800" u="none" strike="noStrike" dirty="0">
                          <a:effectLst/>
                        </a:rPr>
                        <a:t>7-$12</a:t>
                      </a:r>
                      <a:endParaRPr lang="en-US"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effectLst/>
                        </a:rPr>
                        <a:t>  Roof </a:t>
                      </a:r>
                      <a:r>
                        <a:rPr lang="en-US" sz="1800" u="none" strike="noStrike" dirty="0">
                          <a:effectLst/>
                        </a:rPr>
                        <a:t>coating </a:t>
                      </a:r>
                      <a:endParaRPr lang="en-US"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effectLst/>
                        </a:rPr>
                        <a:t>  $</a:t>
                      </a:r>
                      <a:r>
                        <a:rPr lang="en-US" sz="1800" u="none" strike="noStrike" dirty="0">
                          <a:effectLst/>
                        </a:rPr>
                        <a:t>1.50-$2.50</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3627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5181600" cy="1400530"/>
          </a:xfrm>
        </p:spPr>
        <p:txBody>
          <a:bodyPr/>
          <a:lstStyle/>
          <a:p>
            <a:r>
              <a:rPr lang="en-US" dirty="0" smtClean="0"/>
              <a:t>WPS </a:t>
            </a:r>
            <a:br>
              <a:rPr lang="en-US" dirty="0" smtClean="0"/>
            </a:br>
            <a:r>
              <a:rPr lang="en-US" sz="2800" i="1" dirty="0" smtClean="0"/>
              <a:t>School Statistics</a:t>
            </a:r>
            <a:endParaRPr lang="en-US" sz="2800" i="1" dirty="0"/>
          </a:p>
        </p:txBody>
      </p:sp>
      <p:sp>
        <p:nvSpPr>
          <p:cNvPr id="3" name="Content Placeholder 2"/>
          <p:cNvSpPr>
            <a:spLocks noGrp="1"/>
          </p:cNvSpPr>
          <p:nvPr>
            <p:ph sz="half" idx="1"/>
          </p:nvPr>
        </p:nvSpPr>
        <p:spPr>
          <a:xfrm>
            <a:off x="555137" y="1137029"/>
            <a:ext cx="10725934" cy="4895281"/>
          </a:xfrm>
        </p:spPr>
        <p:txBody>
          <a:bodyPr>
            <a:noAutofit/>
          </a:bodyPr>
          <a:lstStyle/>
          <a:p>
            <a:pPr marL="0" indent="0">
              <a:buNone/>
            </a:pPr>
            <a:endParaRPr lang="en-US" sz="2000" dirty="0" smtClean="0"/>
          </a:p>
          <a:p>
            <a:pPr lvl="1"/>
            <a:r>
              <a:rPr lang="en-US" dirty="0" smtClean="0"/>
              <a:t>Site 7.91 acres (1 lot)</a:t>
            </a:r>
          </a:p>
          <a:p>
            <a:pPr lvl="1"/>
            <a:r>
              <a:rPr lang="en-US" dirty="0" smtClean="0"/>
              <a:t>Building area 1.30 acres</a:t>
            </a:r>
          </a:p>
          <a:p>
            <a:pPr lvl="1"/>
            <a:r>
              <a:rPr lang="en-US" dirty="0" smtClean="0"/>
              <a:t>Field adjacent to school 1.44 acres (2 lots) </a:t>
            </a:r>
          </a:p>
          <a:p>
            <a:pPr lvl="1"/>
            <a:r>
              <a:rPr lang="en-US" dirty="0" smtClean="0"/>
              <a:t>Original construction 1971-72, </a:t>
            </a:r>
          </a:p>
          <a:p>
            <a:pPr lvl="2"/>
            <a:r>
              <a:rPr lang="en-US" dirty="0" smtClean="0"/>
              <a:t>42,743 sqft. (As Middle School) </a:t>
            </a:r>
          </a:p>
          <a:p>
            <a:pPr lvl="1"/>
            <a:r>
              <a:rPr lang="en-US" dirty="0"/>
              <a:t>Addition 1992-93 adds 13,643 </a:t>
            </a:r>
            <a:r>
              <a:rPr lang="en-US" dirty="0" smtClean="0"/>
              <a:t>sqft. (current K-wing)</a:t>
            </a:r>
            <a:endParaRPr lang="en-US" dirty="0"/>
          </a:p>
          <a:p>
            <a:pPr lvl="1"/>
            <a:r>
              <a:rPr lang="en-US" dirty="0"/>
              <a:t>Total </a:t>
            </a:r>
            <a:r>
              <a:rPr lang="en-US" dirty="0" smtClean="0"/>
              <a:t>sqft. </a:t>
            </a:r>
            <a:r>
              <a:rPr lang="en-US" dirty="0"/>
              <a:t>56,386   </a:t>
            </a:r>
          </a:p>
          <a:p>
            <a:pPr lvl="1"/>
            <a:r>
              <a:rPr lang="en-US" dirty="0" smtClean="0"/>
              <a:t>Classrooms 21/2  </a:t>
            </a:r>
          </a:p>
          <a:p>
            <a:pPr lvl="2"/>
            <a:r>
              <a:rPr lang="en-US" dirty="0" smtClean="0"/>
              <a:t>10 classrooms K-wing </a:t>
            </a:r>
          </a:p>
          <a:p>
            <a:pPr lvl="2"/>
            <a:r>
              <a:rPr lang="en-US" dirty="0" smtClean="0"/>
              <a:t>11 Classrooms  1</a:t>
            </a:r>
            <a:r>
              <a:rPr lang="en-US" baseline="30000" dirty="0" smtClean="0"/>
              <a:t>st</a:t>
            </a:r>
            <a:r>
              <a:rPr lang="en-US" dirty="0" smtClean="0"/>
              <a:t> grade wing </a:t>
            </a:r>
          </a:p>
          <a:p>
            <a:pPr lvl="2"/>
            <a:r>
              <a:rPr lang="en-US" dirty="0" smtClean="0"/>
              <a:t>2 art/music studios (locker room conversion) </a:t>
            </a:r>
          </a:p>
          <a:p>
            <a:pPr lvl="1"/>
            <a:r>
              <a:rPr lang="en-US" dirty="0" smtClean="0"/>
              <a:t>Parking 83 spaces, 3 ADA, no designated bus parking </a:t>
            </a:r>
          </a:p>
          <a:p>
            <a:pPr lvl="1"/>
            <a:r>
              <a:rPr lang="en-US" dirty="0" smtClean="0"/>
              <a:t>64 staff, 334 students </a:t>
            </a:r>
          </a:p>
          <a:p>
            <a:endParaRPr lang="en-US" sz="1600" dirty="0"/>
          </a:p>
        </p:txBody>
      </p:sp>
      <p:pic>
        <p:nvPicPr>
          <p:cNvPr id="4" name="Picture 3"/>
          <p:cNvPicPr>
            <a:picLocks noChangeAspect="1"/>
          </p:cNvPicPr>
          <p:nvPr/>
        </p:nvPicPr>
        <p:blipFill>
          <a:blip r:embed="rId3"/>
          <a:stretch>
            <a:fillRect/>
          </a:stretch>
        </p:blipFill>
        <p:spPr>
          <a:xfrm>
            <a:off x="9147471" y="328967"/>
            <a:ext cx="2133600" cy="2143125"/>
          </a:xfrm>
          <a:prstGeom prst="rect">
            <a:avLst/>
          </a:prstGeom>
        </p:spPr>
      </p:pic>
      <p:sp>
        <p:nvSpPr>
          <p:cNvPr id="5" name="Title 1"/>
          <p:cNvSpPr txBox="1">
            <a:spLocks/>
          </p:cNvSpPr>
          <p:nvPr/>
        </p:nvSpPr>
        <p:spPr>
          <a:xfrm>
            <a:off x="8753575" y="2242283"/>
            <a:ext cx="2921391"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i="1" dirty="0" smtClean="0"/>
              <a:t>Home of Kit the Beaver</a:t>
            </a:r>
            <a:endParaRPr lang="en-US" sz="2800" i="1" dirty="0"/>
          </a:p>
        </p:txBody>
      </p:sp>
    </p:spTree>
    <p:extLst>
      <p:ext uri="{BB962C8B-B14F-4D97-AF65-F5344CB8AC3E}">
        <p14:creationId xmlns:p14="http://schemas.microsoft.com/office/powerpoint/2010/main" val="2360367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612" y="96085"/>
            <a:ext cx="9404723" cy="1400530"/>
          </a:xfrm>
        </p:spPr>
        <p:txBody>
          <a:bodyPr>
            <a:noAutofit/>
          </a:bodyPr>
          <a:lstStyle/>
          <a:p>
            <a:r>
              <a:rPr lang="en-US" dirty="0" smtClean="0"/>
              <a:t>WPS</a:t>
            </a:r>
            <a:br>
              <a:rPr lang="en-US" dirty="0" smtClean="0"/>
            </a:br>
            <a:r>
              <a:rPr lang="en-US" sz="2800" i="1" dirty="0" smtClean="0"/>
              <a:t>Historical Look</a:t>
            </a:r>
            <a:endParaRPr lang="en-US" sz="2800" i="1" dirty="0"/>
          </a:p>
        </p:txBody>
      </p:sp>
      <p:sp>
        <p:nvSpPr>
          <p:cNvPr id="19" name="TextBox 18"/>
          <p:cNvSpPr txBox="1"/>
          <p:nvPr/>
        </p:nvSpPr>
        <p:spPr>
          <a:xfrm>
            <a:off x="8256215" y="4298807"/>
            <a:ext cx="2709781" cy="1200329"/>
          </a:xfrm>
          <a:prstGeom prst="rect">
            <a:avLst/>
          </a:prstGeom>
          <a:noFill/>
        </p:spPr>
        <p:txBody>
          <a:bodyPr wrap="none" rtlCol="0">
            <a:spAutoFit/>
          </a:bodyPr>
          <a:lstStyle/>
          <a:p>
            <a:r>
              <a:rPr lang="en-US" b="1" dirty="0" smtClean="0"/>
              <a:t>1972 Initial construction </a:t>
            </a:r>
          </a:p>
          <a:p>
            <a:r>
              <a:rPr lang="en-US" b="1" dirty="0" smtClean="0"/>
              <a:t>11 classrooms, gym, music</a:t>
            </a:r>
          </a:p>
          <a:p>
            <a:r>
              <a:rPr lang="en-US" b="1" dirty="0" smtClean="0"/>
              <a:t>café </a:t>
            </a:r>
          </a:p>
          <a:p>
            <a:endParaRPr lang="en-US" dirty="0"/>
          </a:p>
        </p:txBody>
      </p:sp>
      <p:sp>
        <p:nvSpPr>
          <p:cNvPr id="3" name="Rectangle 2"/>
          <p:cNvSpPr/>
          <p:nvPr/>
        </p:nvSpPr>
        <p:spPr>
          <a:xfrm>
            <a:off x="3456547" y="3891351"/>
            <a:ext cx="1506828" cy="1656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963375" y="3891351"/>
            <a:ext cx="370625"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334000" y="3454543"/>
            <a:ext cx="2468880" cy="2610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682240" y="4178447"/>
            <a:ext cx="774307" cy="8870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456547" y="3200400"/>
            <a:ext cx="1506828" cy="6909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34000" y="2763589"/>
            <a:ext cx="609600" cy="6909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93280" y="2763590"/>
            <a:ext cx="609600" cy="6909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34000" y="936701"/>
            <a:ext cx="2468880" cy="182688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727818" y="4298807"/>
            <a:ext cx="888642" cy="646331"/>
          </a:xfrm>
          <a:prstGeom prst="rect">
            <a:avLst/>
          </a:prstGeom>
          <a:noFill/>
        </p:spPr>
        <p:txBody>
          <a:bodyPr wrap="square" rtlCol="0">
            <a:spAutoFit/>
          </a:bodyPr>
          <a:lstStyle/>
          <a:p>
            <a:r>
              <a:rPr lang="en-US" b="1" dirty="0" smtClean="0"/>
              <a:t>CVR</a:t>
            </a:r>
          </a:p>
          <a:p>
            <a:r>
              <a:rPr lang="en-US" b="1" dirty="0" smtClean="0"/>
              <a:t>PLAY</a:t>
            </a:r>
            <a:endParaRPr lang="en-US" b="1" dirty="0"/>
          </a:p>
        </p:txBody>
      </p:sp>
      <p:sp>
        <p:nvSpPr>
          <p:cNvPr id="14" name="TextBox 13"/>
          <p:cNvSpPr txBox="1"/>
          <p:nvPr/>
        </p:nvSpPr>
        <p:spPr>
          <a:xfrm>
            <a:off x="3573422" y="3367976"/>
            <a:ext cx="1389953" cy="369332"/>
          </a:xfrm>
          <a:prstGeom prst="rect">
            <a:avLst/>
          </a:prstGeom>
          <a:noFill/>
        </p:spPr>
        <p:txBody>
          <a:bodyPr wrap="square" rtlCol="0">
            <a:spAutoFit/>
          </a:bodyPr>
          <a:lstStyle/>
          <a:p>
            <a:r>
              <a:rPr lang="en-US" b="1" dirty="0" smtClean="0"/>
              <a:t>ART/MUSIC</a:t>
            </a:r>
            <a:endParaRPr lang="en-US" b="1" dirty="0"/>
          </a:p>
        </p:txBody>
      </p:sp>
      <p:sp>
        <p:nvSpPr>
          <p:cNvPr id="15" name="TextBox 14"/>
          <p:cNvSpPr txBox="1"/>
          <p:nvPr/>
        </p:nvSpPr>
        <p:spPr>
          <a:xfrm>
            <a:off x="3837620" y="4316285"/>
            <a:ext cx="888642" cy="369332"/>
          </a:xfrm>
          <a:prstGeom prst="rect">
            <a:avLst/>
          </a:prstGeom>
          <a:noFill/>
        </p:spPr>
        <p:txBody>
          <a:bodyPr wrap="square" rtlCol="0">
            <a:spAutoFit/>
          </a:bodyPr>
          <a:lstStyle/>
          <a:p>
            <a:r>
              <a:rPr lang="en-US" b="1" dirty="0" smtClean="0"/>
              <a:t>GYM</a:t>
            </a:r>
            <a:endParaRPr lang="en-US" b="1" dirty="0"/>
          </a:p>
        </p:txBody>
      </p:sp>
      <p:sp>
        <p:nvSpPr>
          <p:cNvPr id="16" name="TextBox 15"/>
          <p:cNvSpPr txBox="1"/>
          <p:nvPr/>
        </p:nvSpPr>
        <p:spPr>
          <a:xfrm>
            <a:off x="6222642" y="1665479"/>
            <a:ext cx="970638" cy="369332"/>
          </a:xfrm>
          <a:prstGeom prst="rect">
            <a:avLst/>
          </a:prstGeom>
          <a:noFill/>
        </p:spPr>
        <p:txBody>
          <a:bodyPr wrap="square" rtlCol="0">
            <a:spAutoFit/>
          </a:bodyPr>
          <a:lstStyle/>
          <a:p>
            <a:r>
              <a:rPr lang="en-US" dirty="0" smtClean="0"/>
              <a:t>K-WING</a:t>
            </a:r>
            <a:endParaRPr lang="en-US" dirty="0"/>
          </a:p>
        </p:txBody>
      </p:sp>
      <p:sp>
        <p:nvSpPr>
          <p:cNvPr id="17" name="TextBox 16"/>
          <p:cNvSpPr txBox="1"/>
          <p:nvPr/>
        </p:nvSpPr>
        <p:spPr>
          <a:xfrm>
            <a:off x="6107161" y="4368554"/>
            <a:ext cx="1375893" cy="646331"/>
          </a:xfrm>
          <a:prstGeom prst="rect">
            <a:avLst/>
          </a:prstGeom>
          <a:noFill/>
        </p:spPr>
        <p:txBody>
          <a:bodyPr wrap="square" rtlCol="0">
            <a:spAutoFit/>
          </a:bodyPr>
          <a:lstStyle/>
          <a:p>
            <a:r>
              <a:rPr lang="en-US" b="1" dirty="0" smtClean="0"/>
              <a:t>1</a:t>
            </a:r>
            <a:r>
              <a:rPr lang="en-US" b="1" baseline="30000" dirty="0" smtClean="0"/>
              <a:t>st</a:t>
            </a:r>
            <a:r>
              <a:rPr lang="en-US" b="1" dirty="0" smtClean="0"/>
              <a:t> GRADE WING</a:t>
            </a:r>
            <a:endParaRPr lang="en-US" b="1" dirty="0"/>
          </a:p>
        </p:txBody>
      </p:sp>
      <p:sp>
        <p:nvSpPr>
          <p:cNvPr id="13" name="TextBox 12"/>
          <p:cNvSpPr txBox="1"/>
          <p:nvPr/>
        </p:nvSpPr>
        <p:spPr>
          <a:xfrm>
            <a:off x="1696042" y="2192779"/>
            <a:ext cx="2708318" cy="1200329"/>
          </a:xfrm>
          <a:prstGeom prst="rect">
            <a:avLst/>
          </a:prstGeom>
          <a:noFill/>
        </p:spPr>
        <p:txBody>
          <a:bodyPr wrap="square" rtlCol="0">
            <a:spAutoFit/>
          </a:bodyPr>
          <a:lstStyle/>
          <a:p>
            <a:r>
              <a:rPr lang="en-US" b="1" dirty="0" smtClean="0"/>
              <a:t>1982 Locker </a:t>
            </a:r>
            <a:r>
              <a:rPr lang="en-US" b="1" dirty="0"/>
              <a:t>room </a:t>
            </a:r>
            <a:r>
              <a:rPr lang="en-US" b="1" dirty="0" smtClean="0"/>
              <a:t>expansion, covered </a:t>
            </a:r>
            <a:r>
              <a:rPr lang="en-US" b="1" dirty="0"/>
              <a:t>play area </a:t>
            </a:r>
          </a:p>
          <a:p>
            <a:endParaRPr lang="en-US" dirty="0"/>
          </a:p>
        </p:txBody>
      </p:sp>
      <p:sp>
        <p:nvSpPr>
          <p:cNvPr id="18" name="TextBox 17"/>
          <p:cNvSpPr txBox="1"/>
          <p:nvPr/>
        </p:nvSpPr>
        <p:spPr>
          <a:xfrm>
            <a:off x="7942481" y="1496615"/>
            <a:ext cx="2108654" cy="923330"/>
          </a:xfrm>
          <a:prstGeom prst="rect">
            <a:avLst/>
          </a:prstGeom>
          <a:noFill/>
        </p:spPr>
        <p:txBody>
          <a:bodyPr wrap="none" rtlCol="0">
            <a:spAutoFit/>
          </a:bodyPr>
          <a:lstStyle/>
          <a:p>
            <a:r>
              <a:rPr lang="en-US" b="1" dirty="0" smtClean="0"/>
              <a:t>1992 Addition </a:t>
            </a:r>
          </a:p>
          <a:p>
            <a:r>
              <a:rPr lang="en-US" b="1" dirty="0" smtClean="0"/>
              <a:t>Adds 10 classrooms </a:t>
            </a:r>
            <a:endParaRPr lang="en-US" b="1" dirty="0"/>
          </a:p>
          <a:p>
            <a:endParaRPr lang="en-US" dirty="0"/>
          </a:p>
        </p:txBody>
      </p:sp>
      <p:cxnSp>
        <p:nvCxnSpPr>
          <p:cNvPr id="20" name="Straight Arrow Connector 19"/>
          <p:cNvCxnSpPr/>
          <p:nvPr/>
        </p:nvCxnSpPr>
        <p:spPr>
          <a:xfrm>
            <a:off x="2270618" y="3124602"/>
            <a:ext cx="626914" cy="990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270618" y="3124602"/>
            <a:ext cx="1100250" cy="331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67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4" grpId="0" animBg="1"/>
      <p:bldP spid="5" grpId="0" animBg="1"/>
      <p:bldP spid="7" grpId="0" animBg="1"/>
      <p:bldP spid="8" grpId="0" animBg="1"/>
      <p:bldP spid="9" grpId="0" animBg="1"/>
      <p:bldP spid="11" grpId="0" animBg="1"/>
      <p:bldP spid="10" grpId="0" animBg="1"/>
      <p:bldP spid="12" grpId="0"/>
      <p:bldP spid="14" grpId="0"/>
      <p:bldP spid="15" grpId="0"/>
      <p:bldP spid="16" grpId="0"/>
      <p:bldP spid="17" grpId="0"/>
      <p:bldP spid="13"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014" y="236436"/>
            <a:ext cx="9404723" cy="1400530"/>
          </a:xfrm>
        </p:spPr>
        <p:txBody>
          <a:bodyPr>
            <a:normAutofit fontScale="90000"/>
          </a:bodyPr>
          <a:lstStyle/>
          <a:p>
            <a:r>
              <a:rPr lang="en-US" sz="4900" dirty="0" smtClean="0"/>
              <a:t>WPS</a:t>
            </a:r>
            <a:r>
              <a:rPr lang="en-US" dirty="0" smtClean="0"/>
              <a:t/>
            </a:r>
            <a:br>
              <a:rPr lang="en-US" dirty="0" smtClean="0"/>
            </a:br>
            <a:r>
              <a:rPr lang="en-US" sz="3100" i="1" dirty="0" smtClean="0"/>
              <a:t>Roofing and</a:t>
            </a:r>
            <a:br>
              <a:rPr lang="en-US" sz="3100" i="1" dirty="0" smtClean="0"/>
            </a:br>
            <a:r>
              <a:rPr lang="en-US" sz="3100" i="1" dirty="0" smtClean="0"/>
              <a:t>Blacktop Plan</a:t>
            </a:r>
            <a:endParaRPr lang="en-US" sz="3100" i="1" dirty="0"/>
          </a:p>
        </p:txBody>
      </p:sp>
      <p:pic>
        <p:nvPicPr>
          <p:cNvPr id="4" name="Picture 3"/>
          <p:cNvPicPr>
            <a:picLocks noChangeAspect="1"/>
          </p:cNvPicPr>
          <p:nvPr/>
        </p:nvPicPr>
        <p:blipFill>
          <a:blip r:embed="rId3"/>
          <a:stretch>
            <a:fillRect/>
          </a:stretch>
        </p:blipFill>
        <p:spPr>
          <a:xfrm>
            <a:off x="3230910" y="330606"/>
            <a:ext cx="8666431" cy="6344537"/>
          </a:xfrm>
          <a:prstGeom prst="rect">
            <a:avLst/>
          </a:prstGeom>
          <a:ln w="228600" cap="sq" cmpd="thickThin">
            <a:noFill/>
            <a:prstDash val="solid"/>
            <a:miter lim="800000"/>
          </a:ln>
          <a:effectLst>
            <a:innerShdw blurRad="76200">
              <a:srgbClr val="000000"/>
            </a:innerShdw>
          </a:effectLst>
        </p:spPr>
      </p:pic>
      <p:sp>
        <p:nvSpPr>
          <p:cNvPr id="5" name="TextBox 4"/>
          <p:cNvSpPr txBox="1"/>
          <p:nvPr/>
        </p:nvSpPr>
        <p:spPr>
          <a:xfrm>
            <a:off x="6639951" y="1891885"/>
            <a:ext cx="362600" cy="461665"/>
          </a:xfrm>
          <a:prstGeom prst="rect">
            <a:avLst/>
          </a:prstGeom>
          <a:noFill/>
        </p:spPr>
        <p:txBody>
          <a:bodyPr wrap="none" rtlCol="0">
            <a:spAutoFit/>
          </a:bodyPr>
          <a:lstStyle/>
          <a:p>
            <a:r>
              <a:rPr lang="en-US" sz="2400" dirty="0" smtClean="0">
                <a:solidFill>
                  <a:schemeClr val="bg1"/>
                </a:solidFill>
              </a:rPr>
              <a:t>A</a:t>
            </a:r>
            <a:endParaRPr lang="en-US" sz="2400" dirty="0">
              <a:solidFill>
                <a:schemeClr val="bg1"/>
              </a:solidFill>
            </a:endParaRPr>
          </a:p>
        </p:txBody>
      </p:sp>
      <p:sp>
        <p:nvSpPr>
          <p:cNvPr id="8" name="TextBox 7"/>
          <p:cNvSpPr txBox="1"/>
          <p:nvPr/>
        </p:nvSpPr>
        <p:spPr>
          <a:xfrm>
            <a:off x="6199164" y="4890868"/>
            <a:ext cx="351378" cy="461665"/>
          </a:xfrm>
          <a:prstGeom prst="rect">
            <a:avLst/>
          </a:prstGeom>
          <a:noFill/>
        </p:spPr>
        <p:txBody>
          <a:bodyPr wrap="none" rtlCol="0">
            <a:spAutoFit/>
          </a:bodyPr>
          <a:lstStyle/>
          <a:p>
            <a:r>
              <a:rPr lang="en-US" sz="2400" dirty="0" smtClean="0">
                <a:solidFill>
                  <a:schemeClr val="bg1"/>
                </a:solidFill>
              </a:rPr>
              <a:t>B</a:t>
            </a:r>
            <a:endParaRPr lang="en-US" sz="2400" dirty="0">
              <a:solidFill>
                <a:schemeClr val="bg1"/>
              </a:solidFill>
            </a:endParaRPr>
          </a:p>
        </p:txBody>
      </p:sp>
      <p:sp>
        <p:nvSpPr>
          <p:cNvPr id="10" name="TextBox 9"/>
          <p:cNvSpPr txBox="1"/>
          <p:nvPr/>
        </p:nvSpPr>
        <p:spPr>
          <a:xfrm>
            <a:off x="7314859" y="5352533"/>
            <a:ext cx="348172" cy="461665"/>
          </a:xfrm>
          <a:prstGeom prst="rect">
            <a:avLst/>
          </a:prstGeom>
          <a:noFill/>
        </p:spPr>
        <p:txBody>
          <a:bodyPr wrap="none" rtlCol="0">
            <a:spAutoFit/>
          </a:bodyPr>
          <a:lstStyle/>
          <a:p>
            <a:r>
              <a:rPr lang="en-US" sz="2400" dirty="0">
                <a:solidFill>
                  <a:schemeClr val="bg1"/>
                </a:solidFill>
              </a:rPr>
              <a:t>C</a:t>
            </a:r>
          </a:p>
        </p:txBody>
      </p:sp>
      <p:sp>
        <p:nvSpPr>
          <p:cNvPr id="11" name="TextBox 10"/>
          <p:cNvSpPr txBox="1"/>
          <p:nvPr/>
        </p:nvSpPr>
        <p:spPr>
          <a:xfrm>
            <a:off x="9711499" y="1522553"/>
            <a:ext cx="340158" cy="461665"/>
          </a:xfrm>
          <a:prstGeom prst="rect">
            <a:avLst/>
          </a:prstGeom>
          <a:noFill/>
        </p:spPr>
        <p:txBody>
          <a:bodyPr wrap="none" rtlCol="0">
            <a:spAutoFit/>
          </a:bodyPr>
          <a:lstStyle/>
          <a:p>
            <a:r>
              <a:rPr lang="en-US" sz="2400" b="1" dirty="0" smtClean="0"/>
              <a:t>4</a:t>
            </a:r>
            <a:endParaRPr lang="en-US" sz="2400" b="1" dirty="0"/>
          </a:p>
        </p:txBody>
      </p:sp>
      <p:sp>
        <p:nvSpPr>
          <p:cNvPr id="12" name="TextBox 11"/>
          <p:cNvSpPr txBox="1"/>
          <p:nvPr/>
        </p:nvSpPr>
        <p:spPr>
          <a:xfrm>
            <a:off x="6727901" y="3302820"/>
            <a:ext cx="340158" cy="461665"/>
          </a:xfrm>
          <a:prstGeom prst="rect">
            <a:avLst/>
          </a:prstGeom>
          <a:noFill/>
        </p:spPr>
        <p:txBody>
          <a:bodyPr wrap="none" rtlCol="0">
            <a:spAutoFit/>
          </a:bodyPr>
          <a:lstStyle/>
          <a:p>
            <a:r>
              <a:rPr lang="en-US" sz="2400" b="1" dirty="0" smtClean="0"/>
              <a:t>1</a:t>
            </a:r>
            <a:endParaRPr lang="en-US" sz="2400" b="1" dirty="0"/>
          </a:p>
        </p:txBody>
      </p:sp>
      <p:sp>
        <p:nvSpPr>
          <p:cNvPr id="13" name="TextBox 12"/>
          <p:cNvSpPr txBox="1"/>
          <p:nvPr/>
        </p:nvSpPr>
        <p:spPr>
          <a:xfrm>
            <a:off x="7646581" y="3448385"/>
            <a:ext cx="340158" cy="461665"/>
          </a:xfrm>
          <a:prstGeom prst="rect">
            <a:avLst/>
          </a:prstGeom>
          <a:noFill/>
        </p:spPr>
        <p:txBody>
          <a:bodyPr wrap="none" rtlCol="0">
            <a:spAutoFit/>
          </a:bodyPr>
          <a:lstStyle/>
          <a:p>
            <a:r>
              <a:rPr lang="en-US" sz="2400" b="1" dirty="0" smtClean="0"/>
              <a:t>2</a:t>
            </a:r>
            <a:endParaRPr lang="en-US" sz="2400" b="1" dirty="0"/>
          </a:p>
        </p:txBody>
      </p:sp>
      <p:sp>
        <p:nvSpPr>
          <p:cNvPr id="16" name="TextBox 15"/>
          <p:cNvSpPr txBox="1"/>
          <p:nvPr/>
        </p:nvSpPr>
        <p:spPr>
          <a:xfrm>
            <a:off x="9665737" y="3502875"/>
            <a:ext cx="340158" cy="461665"/>
          </a:xfrm>
          <a:prstGeom prst="rect">
            <a:avLst/>
          </a:prstGeom>
          <a:noFill/>
        </p:spPr>
        <p:txBody>
          <a:bodyPr wrap="none" rtlCol="0">
            <a:spAutoFit/>
          </a:bodyPr>
          <a:lstStyle/>
          <a:p>
            <a:r>
              <a:rPr lang="en-US" sz="2400" b="1" dirty="0" smtClean="0"/>
              <a:t>3</a:t>
            </a:r>
            <a:endParaRPr lang="en-US" sz="2400" b="1" dirty="0"/>
          </a:p>
        </p:txBody>
      </p:sp>
      <p:sp>
        <p:nvSpPr>
          <p:cNvPr id="17" name="TextBox 16"/>
          <p:cNvSpPr txBox="1"/>
          <p:nvPr/>
        </p:nvSpPr>
        <p:spPr>
          <a:xfrm>
            <a:off x="10629301" y="3448385"/>
            <a:ext cx="373820" cy="461665"/>
          </a:xfrm>
          <a:prstGeom prst="rect">
            <a:avLst/>
          </a:prstGeom>
          <a:noFill/>
        </p:spPr>
        <p:txBody>
          <a:bodyPr wrap="none" rtlCol="0">
            <a:spAutoFit/>
          </a:bodyPr>
          <a:lstStyle/>
          <a:p>
            <a:r>
              <a:rPr lang="en-US" sz="2400" dirty="0" smtClean="0">
                <a:solidFill>
                  <a:schemeClr val="bg1"/>
                </a:solidFill>
              </a:rPr>
              <a:t>D</a:t>
            </a:r>
            <a:endParaRPr lang="en-US" sz="2400" dirty="0">
              <a:solidFill>
                <a:schemeClr val="bg1"/>
              </a:solidFill>
            </a:endParaRPr>
          </a:p>
        </p:txBody>
      </p:sp>
      <p:sp>
        <p:nvSpPr>
          <p:cNvPr id="19" name="TextBox 18"/>
          <p:cNvSpPr txBox="1"/>
          <p:nvPr/>
        </p:nvSpPr>
        <p:spPr>
          <a:xfrm>
            <a:off x="180663" y="2047303"/>
            <a:ext cx="2801088" cy="3477875"/>
          </a:xfrm>
          <a:prstGeom prst="rect">
            <a:avLst/>
          </a:prstGeom>
          <a:noFill/>
        </p:spPr>
        <p:txBody>
          <a:bodyPr wrap="none" rtlCol="0">
            <a:spAutoFit/>
          </a:bodyPr>
          <a:lstStyle/>
          <a:p>
            <a:r>
              <a:rPr lang="en-US" sz="2000" b="1" dirty="0" smtClean="0">
                <a:latin typeface="+mj-lt"/>
              </a:rPr>
              <a:t>Roofing </a:t>
            </a:r>
          </a:p>
          <a:p>
            <a:r>
              <a:rPr lang="en-US" sz="2000" dirty="0" smtClean="0">
                <a:latin typeface="+mj-lt"/>
              </a:rPr>
              <a:t>1 Covered play structure</a:t>
            </a:r>
          </a:p>
          <a:p>
            <a:r>
              <a:rPr lang="en-US" sz="2000" dirty="0" smtClean="0">
                <a:latin typeface="+mj-lt"/>
              </a:rPr>
              <a:t>2 Gym, café &amp; mezzanine</a:t>
            </a:r>
          </a:p>
          <a:p>
            <a:r>
              <a:rPr lang="en-US" sz="2000" dirty="0" smtClean="0">
                <a:latin typeface="+mj-lt"/>
              </a:rPr>
              <a:t>3 1st grade wing</a:t>
            </a:r>
          </a:p>
          <a:p>
            <a:r>
              <a:rPr lang="en-US" sz="2000" dirty="0" smtClean="0">
                <a:latin typeface="+mj-lt"/>
              </a:rPr>
              <a:t>4 K-wing </a:t>
            </a:r>
          </a:p>
          <a:p>
            <a:endParaRPr lang="en-US" sz="2000" dirty="0">
              <a:latin typeface="+mj-lt"/>
            </a:endParaRPr>
          </a:p>
          <a:p>
            <a:r>
              <a:rPr lang="en-US" sz="2000" b="1" dirty="0" smtClean="0">
                <a:latin typeface="+mj-lt"/>
              </a:rPr>
              <a:t>Blacktop </a:t>
            </a:r>
          </a:p>
          <a:p>
            <a:r>
              <a:rPr lang="en-US" sz="2000" dirty="0" smtClean="0">
                <a:latin typeface="+mj-lt"/>
              </a:rPr>
              <a:t>A Recess area</a:t>
            </a:r>
          </a:p>
          <a:p>
            <a:r>
              <a:rPr lang="en-US" sz="2000" dirty="0" smtClean="0">
                <a:latin typeface="+mj-lt"/>
              </a:rPr>
              <a:t>B Field Parking </a:t>
            </a:r>
          </a:p>
          <a:p>
            <a:r>
              <a:rPr lang="en-US" sz="2000" dirty="0" smtClean="0">
                <a:latin typeface="+mj-lt"/>
              </a:rPr>
              <a:t>C Main parking </a:t>
            </a:r>
          </a:p>
          <a:p>
            <a:r>
              <a:rPr lang="en-US" sz="2000" dirty="0" smtClean="0">
                <a:latin typeface="+mj-lt"/>
              </a:rPr>
              <a:t>D Portable aprons</a:t>
            </a:r>
            <a:endParaRPr lang="en-US" sz="2000" dirty="0">
              <a:latin typeface="+mj-lt"/>
            </a:endParaRPr>
          </a:p>
        </p:txBody>
      </p:sp>
    </p:spTree>
    <p:extLst>
      <p:ext uri="{BB962C8B-B14F-4D97-AF65-F5344CB8AC3E}">
        <p14:creationId xmlns:p14="http://schemas.microsoft.com/office/powerpoint/2010/main" val="3272893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5" name="TextBox 4"/>
          <p:cNvSpPr txBox="1"/>
          <p:nvPr/>
        </p:nvSpPr>
        <p:spPr>
          <a:xfrm>
            <a:off x="0" y="154744"/>
            <a:ext cx="4462818" cy="1200329"/>
          </a:xfrm>
          <a:prstGeom prst="rect">
            <a:avLst/>
          </a:prstGeom>
          <a:noFill/>
        </p:spPr>
        <p:txBody>
          <a:bodyPr wrap="square" rtlCol="0">
            <a:spAutoFit/>
          </a:bodyPr>
          <a:lstStyle/>
          <a:p>
            <a:r>
              <a:rPr lang="en-US" sz="4400" dirty="0" smtClean="0"/>
              <a:t>WPS</a:t>
            </a:r>
            <a:r>
              <a:rPr lang="en-US" dirty="0" smtClean="0"/>
              <a:t> </a:t>
            </a:r>
          </a:p>
          <a:p>
            <a:r>
              <a:rPr lang="en-US" sz="2800" i="1" dirty="0" smtClean="0"/>
              <a:t>Roofing Analysis</a:t>
            </a:r>
            <a:endParaRPr lang="en-US" sz="2800" i="1" dirty="0"/>
          </a:p>
        </p:txBody>
      </p:sp>
      <p:graphicFrame>
        <p:nvGraphicFramePr>
          <p:cNvPr id="6" name="Table 5"/>
          <p:cNvGraphicFramePr>
            <a:graphicFrameLocks noGrp="1"/>
          </p:cNvGraphicFramePr>
          <p:nvPr>
            <p:extLst>
              <p:ext uri="{D42A27DB-BD31-4B8C-83A1-F6EECF244321}">
                <p14:modId xmlns:p14="http://schemas.microsoft.com/office/powerpoint/2010/main" val="1198258764"/>
              </p:ext>
            </p:extLst>
          </p:nvPr>
        </p:nvGraphicFramePr>
        <p:xfrm>
          <a:off x="530609" y="1564308"/>
          <a:ext cx="11254065" cy="3654805"/>
        </p:xfrm>
        <a:graphic>
          <a:graphicData uri="http://schemas.openxmlformats.org/drawingml/2006/table">
            <a:tbl>
              <a:tblPr firstRow="1" bandRow="1">
                <a:tableStyleId>{7DF18680-E054-41AD-8BC1-D1AEF772440D}</a:tableStyleId>
              </a:tblPr>
              <a:tblGrid>
                <a:gridCol w="2087730"/>
                <a:gridCol w="989739"/>
                <a:gridCol w="1501867"/>
                <a:gridCol w="888114"/>
                <a:gridCol w="1262787"/>
                <a:gridCol w="1373801"/>
                <a:gridCol w="3150027"/>
              </a:tblGrid>
              <a:tr h="730961">
                <a:tc>
                  <a:txBody>
                    <a:bodyPr/>
                    <a:lstStyle/>
                    <a:p>
                      <a:r>
                        <a:rPr lang="en-US" dirty="0" smtClean="0"/>
                        <a:t>Name /Area</a:t>
                      </a:r>
                      <a:endParaRPr lang="en-US" dirty="0"/>
                    </a:p>
                  </a:txBody>
                  <a:tcPr/>
                </a:tc>
                <a:tc>
                  <a:txBody>
                    <a:bodyPr/>
                    <a:lstStyle/>
                    <a:p>
                      <a:r>
                        <a:rPr lang="en-US" dirty="0" smtClean="0"/>
                        <a:t>Sqft.</a:t>
                      </a:r>
                      <a:endParaRPr lang="en-US" dirty="0"/>
                    </a:p>
                  </a:txBody>
                  <a:tcPr/>
                </a:tc>
                <a:tc>
                  <a:txBody>
                    <a:bodyPr/>
                    <a:lstStyle/>
                    <a:p>
                      <a:r>
                        <a:rPr lang="en-US" dirty="0" smtClean="0"/>
                        <a:t>Current</a:t>
                      </a:r>
                    </a:p>
                    <a:p>
                      <a:r>
                        <a:rPr lang="en-US" dirty="0" smtClean="0"/>
                        <a:t>Type</a:t>
                      </a:r>
                      <a:endParaRPr lang="en-US" dirty="0"/>
                    </a:p>
                  </a:txBody>
                  <a:tcPr/>
                </a:tc>
                <a:tc>
                  <a:txBody>
                    <a:bodyPr/>
                    <a:lstStyle/>
                    <a:p>
                      <a:r>
                        <a:rPr lang="en-US" dirty="0" smtClean="0"/>
                        <a:t>Grade</a:t>
                      </a:r>
                      <a:endParaRPr lang="en-US" dirty="0"/>
                    </a:p>
                  </a:txBody>
                  <a:tcPr/>
                </a:tc>
                <a:tc>
                  <a:txBody>
                    <a:bodyPr/>
                    <a:lstStyle/>
                    <a:p>
                      <a:r>
                        <a:rPr lang="en-US" baseline="0" dirty="0" smtClean="0"/>
                        <a:t>Remaining Life</a:t>
                      </a:r>
                      <a:endParaRPr lang="en-US" dirty="0"/>
                    </a:p>
                  </a:txBody>
                  <a:tcPr/>
                </a:tc>
                <a:tc>
                  <a:txBody>
                    <a:bodyPr/>
                    <a:lstStyle/>
                    <a:p>
                      <a:r>
                        <a:rPr lang="en-US" dirty="0" smtClean="0"/>
                        <a:t>Cost of Repair </a:t>
                      </a:r>
                      <a:endParaRPr lang="en-US" dirty="0"/>
                    </a:p>
                  </a:txBody>
                  <a:tcPr/>
                </a:tc>
                <a:tc>
                  <a:txBody>
                    <a:bodyPr/>
                    <a:lstStyle/>
                    <a:p>
                      <a:r>
                        <a:rPr lang="en-US" dirty="0" smtClean="0"/>
                        <a:t>Note</a:t>
                      </a:r>
                      <a:endParaRPr lang="en-US" dirty="0"/>
                    </a:p>
                  </a:txBody>
                  <a:tcPr/>
                </a:tc>
              </a:tr>
              <a:tr h="730961">
                <a:tc>
                  <a:txBody>
                    <a:bodyPr/>
                    <a:lstStyle/>
                    <a:p>
                      <a:r>
                        <a:rPr lang="en-US" dirty="0" smtClean="0"/>
                        <a:t>Covered play area</a:t>
                      </a:r>
                      <a:endParaRPr lang="en-US" dirty="0"/>
                    </a:p>
                  </a:txBody>
                  <a:tcPr/>
                </a:tc>
                <a:tc>
                  <a:txBody>
                    <a:bodyPr/>
                    <a:lstStyle/>
                    <a:p>
                      <a:r>
                        <a:rPr lang="en-US" dirty="0" smtClean="0"/>
                        <a:t>3,500</a:t>
                      </a:r>
                      <a:endParaRPr lang="en-US" dirty="0"/>
                    </a:p>
                  </a:txBody>
                  <a:tcPr/>
                </a:tc>
                <a:tc>
                  <a:txBody>
                    <a:bodyPr/>
                    <a:lstStyle/>
                    <a:p>
                      <a:r>
                        <a:rPr lang="en-US" dirty="0" smtClean="0"/>
                        <a:t>Built up Comp. cap</a:t>
                      </a:r>
                      <a:endParaRPr lang="en-US" dirty="0"/>
                    </a:p>
                  </a:txBody>
                  <a:tcPr/>
                </a:tc>
                <a:tc>
                  <a:txBody>
                    <a:bodyPr/>
                    <a:lstStyle/>
                    <a:p>
                      <a:r>
                        <a:rPr lang="en-US" dirty="0" smtClean="0"/>
                        <a:t>D</a:t>
                      </a:r>
                      <a:endParaRPr lang="en-US" dirty="0"/>
                    </a:p>
                  </a:txBody>
                  <a:tcPr/>
                </a:tc>
                <a:tc>
                  <a:txBody>
                    <a:bodyPr/>
                    <a:lstStyle/>
                    <a:p>
                      <a:r>
                        <a:rPr lang="en-US" dirty="0" smtClean="0"/>
                        <a:t>2024</a:t>
                      </a:r>
                      <a:endParaRPr lang="en-US" dirty="0"/>
                    </a:p>
                  </a:txBody>
                  <a:tcPr/>
                </a:tc>
                <a:tc>
                  <a:txBody>
                    <a:bodyPr/>
                    <a:lstStyle/>
                    <a:p>
                      <a:r>
                        <a:rPr lang="en-US" dirty="0" smtClean="0"/>
                        <a:t>$22,750</a:t>
                      </a:r>
                      <a:endParaRPr lang="en-US" dirty="0"/>
                    </a:p>
                  </a:txBody>
                  <a:tcPr/>
                </a:tc>
                <a:tc>
                  <a:txBody>
                    <a:bodyPr/>
                    <a:lstStyle/>
                    <a:p>
                      <a:r>
                        <a:rPr lang="en-US" dirty="0" smtClean="0"/>
                        <a:t>Full rip off, TPO recover</a:t>
                      </a:r>
                      <a:endParaRPr lang="en-US" dirty="0"/>
                    </a:p>
                  </a:txBody>
                  <a:tcPr/>
                </a:tc>
              </a:tr>
              <a:tr h="730961">
                <a:tc>
                  <a:txBody>
                    <a:bodyPr/>
                    <a:lstStyle/>
                    <a:p>
                      <a:r>
                        <a:rPr lang="en-US" dirty="0" smtClean="0"/>
                        <a:t>Gym/cafeteria</a:t>
                      </a:r>
                      <a:endParaRPr lang="en-US" dirty="0"/>
                    </a:p>
                  </a:txBody>
                  <a:tcPr/>
                </a:tc>
                <a:tc>
                  <a:txBody>
                    <a:bodyPr/>
                    <a:lstStyle/>
                    <a:p>
                      <a:r>
                        <a:rPr lang="en-US" dirty="0" smtClean="0"/>
                        <a:t>15,650</a:t>
                      </a:r>
                      <a:endParaRPr lang="en-US" dirty="0"/>
                    </a:p>
                  </a:txBody>
                  <a:tcPr/>
                </a:tc>
                <a:tc>
                  <a:txBody>
                    <a:bodyPr/>
                    <a:lstStyle/>
                    <a:p>
                      <a:r>
                        <a:rPr lang="en-US" dirty="0" smtClean="0"/>
                        <a:t>Built up Comp. cap</a:t>
                      </a:r>
                      <a:endParaRPr lang="en-US" dirty="0"/>
                    </a:p>
                  </a:txBody>
                  <a:tcPr/>
                </a:tc>
                <a:tc>
                  <a:txBody>
                    <a:bodyPr/>
                    <a:lstStyle/>
                    <a:p>
                      <a:r>
                        <a:rPr lang="en-US" dirty="0" smtClean="0"/>
                        <a:t>D-</a:t>
                      </a:r>
                      <a:endParaRPr lang="en-US" dirty="0"/>
                    </a:p>
                  </a:txBody>
                  <a:tcPr/>
                </a:tc>
                <a:tc>
                  <a:txBody>
                    <a:bodyPr/>
                    <a:lstStyle/>
                    <a:p>
                      <a:r>
                        <a:rPr lang="en-US" dirty="0" smtClean="0"/>
                        <a:t>Coat 2018</a:t>
                      </a:r>
                      <a:endParaRPr lang="en-US" dirty="0"/>
                    </a:p>
                  </a:txBody>
                  <a:tcPr/>
                </a:tc>
                <a:tc>
                  <a:txBody>
                    <a:bodyPr/>
                    <a:lstStyle/>
                    <a:p>
                      <a:r>
                        <a:rPr lang="en-US" dirty="0" smtClean="0"/>
                        <a:t>$37,460</a:t>
                      </a:r>
                      <a:endParaRPr lang="en-US" dirty="0"/>
                    </a:p>
                  </a:txBody>
                  <a:tcPr/>
                </a:tc>
                <a:tc>
                  <a:txBody>
                    <a:bodyPr/>
                    <a:lstStyle/>
                    <a:p>
                      <a:r>
                        <a:rPr lang="en-US" dirty="0" smtClean="0"/>
                        <a:t>Excellent coating candidate</a:t>
                      </a:r>
                      <a:endParaRPr lang="en-US" dirty="0"/>
                    </a:p>
                  </a:txBody>
                  <a:tcPr/>
                </a:tc>
              </a:tr>
              <a:tr h="730961">
                <a:tc>
                  <a:txBody>
                    <a:bodyPr/>
                    <a:lstStyle/>
                    <a:p>
                      <a:r>
                        <a:rPr lang="en-US" dirty="0" smtClean="0"/>
                        <a:t>1st grade wing</a:t>
                      </a:r>
                      <a:endParaRPr lang="en-US" dirty="0"/>
                    </a:p>
                  </a:txBody>
                  <a:tcPr/>
                </a:tc>
                <a:tc>
                  <a:txBody>
                    <a:bodyPr/>
                    <a:lstStyle/>
                    <a:p>
                      <a:r>
                        <a:rPr lang="en-US" dirty="0" smtClean="0"/>
                        <a:t>25,380</a:t>
                      </a:r>
                      <a:endParaRPr lang="en-US" dirty="0"/>
                    </a:p>
                  </a:txBody>
                  <a:tcPr/>
                </a:tc>
                <a:tc>
                  <a:txBody>
                    <a:bodyPr/>
                    <a:lstStyle/>
                    <a:p>
                      <a:r>
                        <a:rPr lang="en-US" dirty="0" smtClean="0"/>
                        <a:t>Built up  Comp. cap</a:t>
                      </a:r>
                      <a:endParaRPr lang="en-US" dirty="0"/>
                    </a:p>
                  </a:txBody>
                  <a:tcPr/>
                </a:tc>
                <a:tc>
                  <a:txBody>
                    <a:bodyPr/>
                    <a:lstStyle/>
                    <a:p>
                      <a:r>
                        <a:rPr lang="en-US" dirty="0" smtClean="0"/>
                        <a:t>D</a:t>
                      </a:r>
                      <a:endParaRPr lang="en-US" dirty="0"/>
                    </a:p>
                  </a:txBody>
                  <a:tcPr/>
                </a:tc>
                <a:tc>
                  <a:txBody>
                    <a:bodyPr/>
                    <a:lstStyle/>
                    <a:p>
                      <a:r>
                        <a:rPr lang="en-US" dirty="0" smtClean="0"/>
                        <a:t>Coat 2020</a:t>
                      </a:r>
                      <a:endParaRPr lang="en-US" dirty="0"/>
                    </a:p>
                  </a:txBody>
                  <a:tcPr/>
                </a:tc>
                <a:tc>
                  <a:txBody>
                    <a:bodyPr/>
                    <a:lstStyle/>
                    <a:p>
                      <a:r>
                        <a:rPr lang="en-US" dirty="0" smtClean="0"/>
                        <a:t>$57,105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Excellent coating candidate</a:t>
                      </a:r>
                    </a:p>
                    <a:p>
                      <a:endParaRPr lang="en-US" dirty="0"/>
                    </a:p>
                  </a:txBody>
                  <a:tcPr/>
                </a:tc>
              </a:tr>
              <a:tr h="730961">
                <a:tc>
                  <a:txBody>
                    <a:bodyPr/>
                    <a:lstStyle/>
                    <a:p>
                      <a:r>
                        <a:rPr lang="en-US" dirty="0" smtClean="0"/>
                        <a:t>K-wing </a:t>
                      </a:r>
                      <a:endParaRPr lang="en-US" dirty="0"/>
                    </a:p>
                  </a:txBody>
                  <a:tcPr/>
                </a:tc>
                <a:tc>
                  <a:txBody>
                    <a:bodyPr/>
                    <a:lstStyle/>
                    <a:p>
                      <a:r>
                        <a:rPr lang="en-US" dirty="0" smtClean="0"/>
                        <a:t>16,250</a:t>
                      </a:r>
                      <a:endParaRPr lang="en-US" dirty="0"/>
                    </a:p>
                  </a:txBody>
                  <a:tcPr/>
                </a:tc>
                <a:tc>
                  <a:txBody>
                    <a:bodyPr/>
                    <a:lstStyle/>
                    <a:p>
                      <a:r>
                        <a:rPr lang="en-US" dirty="0" smtClean="0"/>
                        <a:t>Built up Comp cap</a:t>
                      </a:r>
                      <a:endParaRPr lang="en-US" dirty="0"/>
                    </a:p>
                  </a:txBody>
                  <a:tcPr/>
                </a:tc>
                <a:tc>
                  <a:txBody>
                    <a:bodyPr/>
                    <a:lstStyle/>
                    <a:p>
                      <a:r>
                        <a:rPr lang="en-US" dirty="0" smtClean="0"/>
                        <a:t>C</a:t>
                      </a:r>
                      <a:endParaRPr lang="en-US" dirty="0"/>
                    </a:p>
                  </a:txBody>
                  <a:tcPr/>
                </a:tc>
                <a:tc>
                  <a:txBody>
                    <a:bodyPr/>
                    <a:lstStyle/>
                    <a:p>
                      <a:r>
                        <a:rPr lang="en-US" dirty="0" smtClean="0"/>
                        <a:t>Coat 2026</a:t>
                      </a:r>
                      <a:endParaRPr lang="en-US" dirty="0"/>
                    </a:p>
                  </a:txBody>
                  <a:tcPr/>
                </a:tc>
                <a:tc>
                  <a:txBody>
                    <a:bodyPr/>
                    <a:lstStyle/>
                    <a:p>
                      <a:r>
                        <a:rPr lang="en-US" dirty="0" smtClean="0"/>
                        <a:t>$36,562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Excellent coating candidate</a:t>
                      </a:r>
                    </a:p>
                    <a:p>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41720438"/>
              </p:ext>
            </p:extLst>
          </p:nvPr>
        </p:nvGraphicFramePr>
        <p:xfrm>
          <a:off x="530610" y="5715349"/>
          <a:ext cx="11254064" cy="488503"/>
        </p:xfrm>
        <a:graphic>
          <a:graphicData uri="http://schemas.openxmlformats.org/drawingml/2006/table">
            <a:tbl>
              <a:tblPr firstRow="1" bandRow="1">
                <a:tableStyleId>{5C22544A-7EE6-4342-B048-85BDC9FD1C3A}</a:tableStyleId>
              </a:tblPr>
              <a:tblGrid>
                <a:gridCol w="269290"/>
                <a:gridCol w="1482522"/>
                <a:gridCol w="236705"/>
                <a:gridCol w="2097437"/>
                <a:gridCol w="331905"/>
                <a:gridCol w="1868725"/>
                <a:gridCol w="274080"/>
                <a:gridCol w="2032164"/>
                <a:gridCol w="247681"/>
                <a:gridCol w="2413555"/>
              </a:tblGrid>
              <a:tr h="488503">
                <a:tc>
                  <a:txBody>
                    <a:bodyPr/>
                    <a:lstStyle/>
                    <a:p>
                      <a:r>
                        <a:rPr lang="en-US" sz="1400" dirty="0" smtClean="0"/>
                        <a:t>A</a:t>
                      </a:r>
                      <a:endParaRPr lang="en-US" sz="1400" dirty="0"/>
                    </a:p>
                  </a:txBody>
                  <a:tcPr/>
                </a:tc>
                <a:tc>
                  <a:txBody>
                    <a:bodyPr/>
                    <a:lstStyle/>
                    <a:p>
                      <a:r>
                        <a:rPr lang="en-US" sz="1400" dirty="0" smtClean="0"/>
                        <a:t>New condition</a:t>
                      </a:r>
                      <a:endParaRPr lang="en-US" sz="1400" dirty="0"/>
                    </a:p>
                  </a:txBody>
                  <a:tcPr/>
                </a:tc>
                <a:tc>
                  <a:txBody>
                    <a:bodyPr/>
                    <a:lstStyle/>
                    <a:p>
                      <a:r>
                        <a:rPr lang="en-US" sz="1400" dirty="0" smtClean="0"/>
                        <a:t>B</a:t>
                      </a:r>
                      <a:endParaRPr lang="en-US" sz="1400" dirty="0"/>
                    </a:p>
                  </a:txBody>
                  <a:tcPr/>
                </a:tc>
                <a:tc>
                  <a:txBody>
                    <a:bodyPr/>
                    <a:lstStyle/>
                    <a:p>
                      <a:r>
                        <a:rPr lang="en-US" sz="1400" dirty="0" smtClean="0"/>
                        <a:t>Near new condition 75% </a:t>
                      </a:r>
                      <a:endParaRPr lang="en-US" sz="1400" dirty="0"/>
                    </a:p>
                  </a:txBody>
                  <a:tcPr/>
                </a:tc>
                <a:tc>
                  <a:txBody>
                    <a:bodyPr/>
                    <a:lstStyle/>
                    <a:p>
                      <a:r>
                        <a:rPr lang="en-US" sz="1400" dirty="0" smtClean="0"/>
                        <a:t>C</a:t>
                      </a:r>
                      <a:endParaRPr lang="en-US" sz="1400" dirty="0"/>
                    </a:p>
                  </a:txBody>
                  <a:tcPr/>
                </a:tc>
                <a:tc>
                  <a:txBody>
                    <a:bodyPr/>
                    <a:lstStyle/>
                    <a:p>
                      <a:r>
                        <a:rPr lang="en-US" sz="1400" dirty="0" smtClean="0"/>
                        <a:t>Mid life span 50%</a:t>
                      </a:r>
                      <a:r>
                        <a:rPr lang="en-US" sz="1400" baseline="0" dirty="0" smtClean="0"/>
                        <a:t> </a:t>
                      </a:r>
                      <a:endParaRPr lang="en-US" sz="1400" dirty="0"/>
                    </a:p>
                  </a:txBody>
                  <a:tcPr/>
                </a:tc>
                <a:tc>
                  <a:txBody>
                    <a:bodyPr/>
                    <a:lstStyle/>
                    <a:p>
                      <a:r>
                        <a:rPr lang="en-US" sz="1400" dirty="0" smtClean="0"/>
                        <a:t>D</a:t>
                      </a:r>
                      <a:endParaRPr lang="en-US" sz="1400" dirty="0"/>
                    </a:p>
                  </a:txBody>
                  <a:tcPr/>
                </a:tc>
                <a:tc>
                  <a:txBody>
                    <a:bodyPr/>
                    <a:lstStyle/>
                    <a:p>
                      <a:r>
                        <a:rPr lang="en-US" sz="1400" baseline="0" dirty="0" smtClean="0"/>
                        <a:t>Moderate repairs 25% </a:t>
                      </a:r>
                      <a:endParaRPr lang="en-US" sz="1400" dirty="0"/>
                    </a:p>
                  </a:txBody>
                  <a:tcPr/>
                </a:tc>
                <a:tc>
                  <a:txBody>
                    <a:bodyPr/>
                    <a:lstStyle/>
                    <a:p>
                      <a:r>
                        <a:rPr lang="en-US" sz="1400" dirty="0" smtClean="0"/>
                        <a:t>F</a:t>
                      </a:r>
                      <a:endParaRPr lang="en-US" sz="1400" dirty="0"/>
                    </a:p>
                  </a:txBody>
                  <a:tcPr/>
                </a:tc>
                <a:tc>
                  <a:txBody>
                    <a:bodyPr/>
                    <a:lstStyle/>
                    <a:p>
                      <a:r>
                        <a:rPr lang="en-US" sz="1400" dirty="0" smtClean="0"/>
                        <a:t>Imminent failure, replace</a:t>
                      </a:r>
                      <a:r>
                        <a:rPr lang="en-US" sz="1400" baseline="0" dirty="0" smtClean="0"/>
                        <a:t> </a:t>
                      </a:r>
                      <a:endParaRPr lang="en-US" sz="1400" dirty="0"/>
                    </a:p>
                  </a:txBody>
                  <a:tcPr/>
                </a:tc>
              </a:tr>
            </a:tbl>
          </a:graphicData>
        </a:graphic>
      </p:graphicFrame>
    </p:spTree>
    <p:extLst>
      <p:ext uri="{BB962C8B-B14F-4D97-AF65-F5344CB8AC3E}">
        <p14:creationId xmlns:p14="http://schemas.microsoft.com/office/powerpoint/2010/main" val="1906429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5" name="TextBox 4"/>
          <p:cNvSpPr txBox="1"/>
          <p:nvPr/>
        </p:nvSpPr>
        <p:spPr>
          <a:xfrm>
            <a:off x="0" y="154744"/>
            <a:ext cx="4462818" cy="1200329"/>
          </a:xfrm>
          <a:prstGeom prst="rect">
            <a:avLst/>
          </a:prstGeom>
          <a:noFill/>
        </p:spPr>
        <p:txBody>
          <a:bodyPr wrap="square" rtlCol="0">
            <a:spAutoFit/>
          </a:bodyPr>
          <a:lstStyle/>
          <a:p>
            <a:r>
              <a:rPr lang="en-US" sz="4400" dirty="0" smtClean="0"/>
              <a:t>WPS</a:t>
            </a:r>
            <a:r>
              <a:rPr lang="en-US" dirty="0" smtClean="0"/>
              <a:t> </a:t>
            </a:r>
          </a:p>
          <a:p>
            <a:r>
              <a:rPr lang="en-US" sz="2800" i="1" dirty="0" smtClean="0"/>
              <a:t>Blacktop Analysis</a:t>
            </a:r>
            <a:endParaRPr lang="en-US" sz="2800" i="1" dirty="0"/>
          </a:p>
        </p:txBody>
      </p:sp>
      <p:graphicFrame>
        <p:nvGraphicFramePr>
          <p:cNvPr id="6" name="Table 5"/>
          <p:cNvGraphicFramePr>
            <a:graphicFrameLocks noGrp="1"/>
          </p:cNvGraphicFramePr>
          <p:nvPr>
            <p:extLst>
              <p:ext uri="{D42A27DB-BD31-4B8C-83A1-F6EECF244321}">
                <p14:modId xmlns:p14="http://schemas.microsoft.com/office/powerpoint/2010/main" val="283497323"/>
              </p:ext>
            </p:extLst>
          </p:nvPr>
        </p:nvGraphicFramePr>
        <p:xfrm>
          <a:off x="603222" y="1355073"/>
          <a:ext cx="10452013" cy="3474720"/>
        </p:xfrm>
        <a:graphic>
          <a:graphicData uri="http://schemas.openxmlformats.org/drawingml/2006/table">
            <a:tbl>
              <a:tblPr firstRow="1" bandRow="1">
                <a:tableStyleId>{7DF18680-E054-41AD-8BC1-D1AEF772440D}</a:tableStyleId>
              </a:tblPr>
              <a:tblGrid>
                <a:gridCol w="1920003"/>
                <a:gridCol w="910224"/>
                <a:gridCol w="1381208"/>
                <a:gridCol w="816763"/>
                <a:gridCol w="1263430"/>
                <a:gridCol w="1263430"/>
                <a:gridCol w="2896955"/>
              </a:tblGrid>
              <a:tr h="585234">
                <a:tc>
                  <a:txBody>
                    <a:bodyPr/>
                    <a:lstStyle/>
                    <a:p>
                      <a:r>
                        <a:rPr lang="en-US" dirty="0" smtClean="0"/>
                        <a:t>Name /Area</a:t>
                      </a:r>
                      <a:endParaRPr lang="en-US" dirty="0"/>
                    </a:p>
                  </a:txBody>
                  <a:tcPr/>
                </a:tc>
                <a:tc>
                  <a:txBody>
                    <a:bodyPr/>
                    <a:lstStyle/>
                    <a:p>
                      <a:r>
                        <a:rPr lang="en-US" dirty="0" err="1" smtClean="0"/>
                        <a:t>Sqft</a:t>
                      </a:r>
                      <a:r>
                        <a:rPr lang="en-US" dirty="0" smtClean="0"/>
                        <a:t>.</a:t>
                      </a:r>
                      <a:endParaRPr lang="en-US" dirty="0"/>
                    </a:p>
                  </a:txBody>
                  <a:tcPr/>
                </a:tc>
                <a:tc>
                  <a:txBody>
                    <a:bodyPr/>
                    <a:lstStyle/>
                    <a:p>
                      <a:r>
                        <a:rPr lang="en-US" dirty="0" smtClean="0"/>
                        <a:t>Current</a:t>
                      </a:r>
                    </a:p>
                    <a:p>
                      <a:r>
                        <a:rPr lang="en-US" dirty="0" smtClean="0"/>
                        <a:t>Type</a:t>
                      </a:r>
                      <a:endParaRPr lang="en-US" dirty="0"/>
                    </a:p>
                  </a:txBody>
                  <a:tcPr/>
                </a:tc>
                <a:tc>
                  <a:txBody>
                    <a:bodyPr/>
                    <a:lstStyle/>
                    <a:p>
                      <a:r>
                        <a:rPr lang="en-US" dirty="0" smtClean="0"/>
                        <a:t>Grade</a:t>
                      </a:r>
                      <a:endParaRPr lang="en-US" dirty="0"/>
                    </a:p>
                  </a:txBody>
                  <a:tcPr/>
                </a:tc>
                <a:tc>
                  <a:txBody>
                    <a:bodyPr/>
                    <a:lstStyle/>
                    <a:p>
                      <a:r>
                        <a:rPr lang="en-US" dirty="0" smtClean="0"/>
                        <a:t>*Cost of Repair </a:t>
                      </a:r>
                      <a:r>
                        <a:rPr lang="en-US" dirty="0" err="1" smtClean="0"/>
                        <a:t>sqft</a:t>
                      </a:r>
                      <a:r>
                        <a:rPr lang="en-US" dirty="0" smtClean="0"/>
                        <a:t>.</a:t>
                      </a:r>
                      <a:endParaRPr lang="en-US" dirty="0"/>
                    </a:p>
                  </a:txBody>
                  <a:tcPr/>
                </a:tc>
                <a:tc>
                  <a:txBody>
                    <a:bodyPr/>
                    <a:lstStyle/>
                    <a:p>
                      <a:r>
                        <a:rPr lang="en-US" dirty="0" smtClean="0"/>
                        <a:t>Extend</a:t>
                      </a:r>
                    </a:p>
                    <a:p>
                      <a:r>
                        <a:rPr lang="en-US" dirty="0" smtClean="0"/>
                        <a:t>Cost</a:t>
                      </a:r>
                      <a:endParaRPr lang="en-US" dirty="0"/>
                    </a:p>
                  </a:txBody>
                  <a:tcPr/>
                </a:tc>
                <a:tc>
                  <a:txBody>
                    <a:bodyPr/>
                    <a:lstStyle/>
                    <a:p>
                      <a:r>
                        <a:rPr lang="en-US" dirty="0" smtClean="0"/>
                        <a:t>Note</a:t>
                      </a:r>
                      <a:endParaRPr lang="en-US" dirty="0"/>
                    </a:p>
                  </a:txBody>
                  <a:tcPr/>
                </a:tc>
              </a:tr>
              <a:tr h="234094">
                <a:tc>
                  <a:txBody>
                    <a:bodyPr/>
                    <a:lstStyle/>
                    <a:p>
                      <a:r>
                        <a:rPr lang="en-US" dirty="0" smtClean="0"/>
                        <a:t>Playground area</a:t>
                      </a:r>
                      <a:endParaRPr lang="en-US" dirty="0"/>
                    </a:p>
                  </a:txBody>
                  <a:tcPr/>
                </a:tc>
                <a:tc>
                  <a:txBody>
                    <a:bodyPr/>
                    <a:lstStyle/>
                    <a:p>
                      <a:r>
                        <a:rPr lang="en-US" dirty="0" smtClean="0"/>
                        <a:t>22,000</a:t>
                      </a:r>
                      <a:endParaRPr lang="en-US" dirty="0"/>
                    </a:p>
                  </a:txBody>
                  <a:tcPr/>
                </a:tc>
                <a:tc>
                  <a:txBody>
                    <a:bodyPr/>
                    <a:lstStyle/>
                    <a:p>
                      <a:r>
                        <a:rPr lang="en-US" dirty="0" smtClean="0"/>
                        <a:t>Blacktop</a:t>
                      </a:r>
                      <a:endParaRPr lang="en-US" dirty="0"/>
                    </a:p>
                  </a:txBody>
                  <a:tcPr/>
                </a:tc>
                <a:tc>
                  <a:txBody>
                    <a:bodyPr/>
                    <a:lstStyle/>
                    <a:p>
                      <a:r>
                        <a:rPr lang="en-US" dirty="0" smtClean="0"/>
                        <a:t>D</a:t>
                      </a:r>
                      <a:endParaRPr lang="en-US" dirty="0"/>
                    </a:p>
                  </a:txBody>
                  <a:tcPr/>
                </a:tc>
                <a:tc>
                  <a:txBody>
                    <a:bodyPr/>
                    <a:lstStyle/>
                    <a:p>
                      <a:r>
                        <a:rPr lang="en-US" dirty="0" smtClean="0"/>
                        <a:t>.36</a:t>
                      </a:r>
                      <a:endParaRPr lang="en-US" dirty="0"/>
                    </a:p>
                  </a:txBody>
                  <a:tcPr/>
                </a:tc>
                <a:tc>
                  <a:txBody>
                    <a:bodyPr/>
                    <a:lstStyle/>
                    <a:p>
                      <a:r>
                        <a:rPr lang="en-US" dirty="0" smtClean="0"/>
                        <a:t>$7,920</a:t>
                      </a:r>
                      <a:endParaRPr lang="en-US" dirty="0"/>
                    </a:p>
                  </a:txBody>
                  <a:tcPr/>
                </a:tc>
                <a:tc>
                  <a:txBody>
                    <a:bodyPr/>
                    <a:lstStyle/>
                    <a:p>
                      <a:r>
                        <a:rPr lang="en-US" dirty="0" smtClean="0"/>
                        <a:t>Sealcoat 2018/2023</a:t>
                      </a:r>
                      <a:endParaRPr lang="en-US" dirty="0"/>
                    </a:p>
                  </a:txBody>
                  <a:tcPr/>
                </a:tc>
              </a:tr>
              <a:tr h="234094">
                <a:tc>
                  <a:txBody>
                    <a:bodyPr/>
                    <a:lstStyle/>
                    <a:p>
                      <a:r>
                        <a:rPr lang="en-US" dirty="0" smtClean="0"/>
                        <a:t>West parking</a:t>
                      </a:r>
                      <a:endParaRPr lang="en-US" dirty="0"/>
                    </a:p>
                  </a:txBody>
                  <a:tcPr/>
                </a:tc>
                <a:tc>
                  <a:txBody>
                    <a:bodyPr/>
                    <a:lstStyle/>
                    <a:p>
                      <a:r>
                        <a:rPr lang="en-US" dirty="0" smtClean="0"/>
                        <a:t>11,000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Blacktop</a:t>
                      </a:r>
                      <a:endParaRPr lang="en-US" dirty="0"/>
                    </a:p>
                  </a:txBody>
                  <a:tcPr/>
                </a:tc>
                <a:tc>
                  <a:txBody>
                    <a:bodyPr/>
                    <a:lstStyle/>
                    <a:p>
                      <a:r>
                        <a:rPr lang="en-US" dirty="0" smtClean="0"/>
                        <a:t>A</a:t>
                      </a:r>
                      <a:endParaRPr lang="en-US" dirty="0"/>
                    </a:p>
                  </a:txBody>
                  <a:tcPr/>
                </a:tc>
                <a:tc>
                  <a:txBody>
                    <a:bodyPr/>
                    <a:lstStyle/>
                    <a:p>
                      <a:r>
                        <a:rPr lang="en-US" dirty="0" smtClean="0"/>
                        <a:t>.36</a:t>
                      </a:r>
                      <a:endParaRPr lang="en-US" dirty="0"/>
                    </a:p>
                  </a:txBody>
                  <a:tcPr/>
                </a:tc>
                <a:tc>
                  <a:txBody>
                    <a:bodyPr/>
                    <a:lstStyle/>
                    <a:p>
                      <a:r>
                        <a:rPr lang="en-US" dirty="0" smtClean="0"/>
                        <a:t>$3,960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Sealcoat/stripe/repaired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2022/2027</a:t>
                      </a:r>
                    </a:p>
                    <a:p>
                      <a:r>
                        <a:rPr lang="en-US" dirty="0" smtClean="0"/>
                        <a:t> </a:t>
                      </a:r>
                      <a:endParaRPr lang="en-US" dirty="0"/>
                    </a:p>
                  </a:txBody>
                  <a:tcPr/>
                </a:tc>
              </a:tr>
              <a:tr h="234094">
                <a:tc>
                  <a:txBody>
                    <a:bodyPr/>
                    <a:lstStyle/>
                    <a:p>
                      <a:r>
                        <a:rPr lang="en-US" dirty="0" smtClean="0"/>
                        <a:t>Main parking lot</a:t>
                      </a:r>
                      <a:endParaRPr lang="en-US" dirty="0"/>
                    </a:p>
                  </a:txBody>
                  <a:tcPr/>
                </a:tc>
                <a:tc>
                  <a:txBody>
                    <a:bodyPr/>
                    <a:lstStyle/>
                    <a:p>
                      <a:r>
                        <a:rPr lang="en-US" dirty="0" smtClean="0"/>
                        <a:t>34,000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Blacktop</a:t>
                      </a:r>
                    </a:p>
                  </a:txBody>
                  <a:tcPr/>
                </a:tc>
                <a:tc>
                  <a:txBody>
                    <a:bodyPr/>
                    <a:lstStyle/>
                    <a:p>
                      <a:r>
                        <a:rPr lang="en-US" dirty="0" smtClean="0"/>
                        <a:t>C</a:t>
                      </a:r>
                      <a:endParaRPr lang="en-US" dirty="0"/>
                    </a:p>
                  </a:txBody>
                  <a:tcPr/>
                </a:tc>
                <a:tc>
                  <a:txBody>
                    <a:bodyPr/>
                    <a:lstStyle/>
                    <a:p>
                      <a:r>
                        <a:rPr lang="en-US" dirty="0" smtClean="0"/>
                        <a:t>.36</a:t>
                      </a:r>
                      <a:endParaRPr lang="en-US" dirty="0"/>
                    </a:p>
                  </a:txBody>
                  <a:tcPr/>
                </a:tc>
                <a:tc>
                  <a:txBody>
                    <a:bodyPr/>
                    <a:lstStyle/>
                    <a:p>
                      <a:r>
                        <a:rPr lang="en-US" dirty="0" smtClean="0"/>
                        <a:t>$12,240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Sealcoat/stripe/repaired </a:t>
                      </a:r>
                    </a:p>
                    <a:p>
                      <a:r>
                        <a:rPr lang="en-US" dirty="0" smtClean="0"/>
                        <a:t> 2019/2024</a:t>
                      </a:r>
                      <a:endParaRPr lang="en-US" dirty="0"/>
                    </a:p>
                  </a:txBody>
                  <a:tcPr/>
                </a:tc>
              </a:tr>
              <a:tr h="234094">
                <a:tc>
                  <a:txBody>
                    <a:bodyPr/>
                    <a:lstStyle/>
                    <a:p>
                      <a:r>
                        <a:rPr lang="en-US" dirty="0" smtClean="0"/>
                        <a:t>Portable approach </a:t>
                      </a:r>
                      <a:endParaRPr lang="en-US" dirty="0"/>
                    </a:p>
                  </a:txBody>
                  <a:tcPr/>
                </a:tc>
                <a:tc>
                  <a:txBody>
                    <a:bodyPr/>
                    <a:lstStyle/>
                    <a:p>
                      <a:r>
                        <a:rPr lang="en-US" dirty="0" smtClean="0"/>
                        <a:t>10,500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Blacktop</a:t>
                      </a:r>
                    </a:p>
                    <a:p>
                      <a:endParaRPr lang="en-US" dirty="0"/>
                    </a:p>
                  </a:txBody>
                  <a:tcPr/>
                </a:tc>
                <a:tc>
                  <a:txBody>
                    <a:bodyPr/>
                    <a:lstStyle/>
                    <a:p>
                      <a:r>
                        <a:rPr lang="en-US" dirty="0" smtClean="0"/>
                        <a:t>D</a:t>
                      </a:r>
                      <a:endParaRPr lang="en-US" dirty="0"/>
                    </a:p>
                  </a:txBody>
                  <a:tcPr/>
                </a:tc>
                <a:tc>
                  <a:txBody>
                    <a:bodyPr/>
                    <a:lstStyle/>
                    <a:p>
                      <a:r>
                        <a:rPr lang="en-US" dirty="0" smtClean="0"/>
                        <a:t>.36</a:t>
                      </a:r>
                      <a:endParaRPr lang="en-US" dirty="0"/>
                    </a:p>
                  </a:txBody>
                  <a:tcPr/>
                </a:tc>
                <a:tc>
                  <a:txBody>
                    <a:bodyPr/>
                    <a:lstStyle/>
                    <a:p>
                      <a:r>
                        <a:rPr lang="en-US" dirty="0" smtClean="0"/>
                        <a:t>$3,780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Seal coat/stripe/repaired </a:t>
                      </a:r>
                    </a:p>
                    <a:p>
                      <a:r>
                        <a:rPr lang="en-US" dirty="0" smtClean="0"/>
                        <a:t> 2020/2025</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16526155"/>
              </p:ext>
            </p:extLst>
          </p:nvPr>
        </p:nvGraphicFramePr>
        <p:xfrm>
          <a:off x="603222" y="5090784"/>
          <a:ext cx="10452013" cy="518160"/>
        </p:xfrm>
        <a:graphic>
          <a:graphicData uri="http://schemas.openxmlformats.org/drawingml/2006/table">
            <a:tbl>
              <a:tblPr firstRow="1" bandRow="1">
                <a:tableStyleId>{5C22544A-7EE6-4342-B048-85BDC9FD1C3A}</a:tableStyleId>
              </a:tblPr>
              <a:tblGrid>
                <a:gridCol w="268250"/>
                <a:gridCol w="1476800"/>
                <a:gridCol w="235792"/>
                <a:gridCol w="2089342"/>
                <a:gridCol w="330625"/>
                <a:gridCol w="1861513"/>
                <a:gridCol w="273022"/>
                <a:gridCol w="1756582"/>
                <a:gridCol w="256590"/>
                <a:gridCol w="1903497"/>
              </a:tblGrid>
              <a:tr h="400902">
                <a:tc>
                  <a:txBody>
                    <a:bodyPr/>
                    <a:lstStyle/>
                    <a:p>
                      <a:r>
                        <a:rPr lang="en-US" sz="1400" dirty="0" smtClean="0"/>
                        <a:t>A</a:t>
                      </a:r>
                      <a:endParaRPr lang="en-US" sz="1400" dirty="0"/>
                    </a:p>
                  </a:txBody>
                  <a:tcPr/>
                </a:tc>
                <a:tc>
                  <a:txBody>
                    <a:bodyPr/>
                    <a:lstStyle/>
                    <a:p>
                      <a:r>
                        <a:rPr lang="en-US" sz="1400" dirty="0" smtClean="0"/>
                        <a:t>New condition</a:t>
                      </a:r>
                      <a:endParaRPr lang="en-US" sz="1400" dirty="0"/>
                    </a:p>
                  </a:txBody>
                  <a:tcPr/>
                </a:tc>
                <a:tc>
                  <a:txBody>
                    <a:bodyPr/>
                    <a:lstStyle/>
                    <a:p>
                      <a:r>
                        <a:rPr lang="en-US" sz="1400" dirty="0" smtClean="0"/>
                        <a:t>B</a:t>
                      </a:r>
                      <a:endParaRPr lang="en-US" sz="1400" dirty="0"/>
                    </a:p>
                  </a:txBody>
                  <a:tcPr/>
                </a:tc>
                <a:tc>
                  <a:txBody>
                    <a:bodyPr/>
                    <a:lstStyle/>
                    <a:p>
                      <a:r>
                        <a:rPr lang="en-US" sz="1400" dirty="0" smtClean="0"/>
                        <a:t>Near new condition slight but even wear</a:t>
                      </a:r>
                      <a:endParaRPr lang="en-US" sz="1400" dirty="0"/>
                    </a:p>
                  </a:txBody>
                  <a:tcPr/>
                </a:tc>
                <a:tc>
                  <a:txBody>
                    <a:bodyPr/>
                    <a:lstStyle/>
                    <a:p>
                      <a:r>
                        <a:rPr lang="en-US" sz="1400" dirty="0" smtClean="0"/>
                        <a:t>C</a:t>
                      </a:r>
                      <a:endParaRPr lang="en-US" sz="1400" dirty="0"/>
                    </a:p>
                  </a:txBody>
                  <a:tcPr/>
                </a:tc>
                <a:tc>
                  <a:txBody>
                    <a:bodyPr/>
                    <a:lstStyle/>
                    <a:p>
                      <a:r>
                        <a:rPr lang="en-US" sz="1400" dirty="0" smtClean="0"/>
                        <a:t>Worn light cracking </a:t>
                      </a:r>
                      <a:endParaRPr lang="en-US" sz="1400" dirty="0"/>
                    </a:p>
                  </a:txBody>
                  <a:tcPr/>
                </a:tc>
                <a:tc>
                  <a:txBody>
                    <a:bodyPr/>
                    <a:lstStyle/>
                    <a:p>
                      <a:r>
                        <a:rPr lang="en-US" sz="1400" dirty="0" smtClean="0"/>
                        <a:t>D</a:t>
                      </a:r>
                      <a:endParaRPr lang="en-US" sz="1400" dirty="0"/>
                    </a:p>
                  </a:txBody>
                  <a:tcPr/>
                </a:tc>
                <a:tc>
                  <a:txBody>
                    <a:bodyPr/>
                    <a:lstStyle/>
                    <a:p>
                      <a:r>
                        <a:rPr lang="en-US" sz="1400" baseline="0" dirty="0" smtClean="0"/>
                        <a:t>Course W/multiple cracks water damage</a:t>
                      </a:r>
                      <a:endParaRPr lang="en-US" sz="1400" dirty="0"/>
                    </a:p>
                  </a:txBody>
                  <a:tcPr/>
                </a:tc>
                <a:tc>
                  <a:txBody>
                    <a:bodyPr/>
                    <a:lstStyle/>
                    <a:p>
                      <a:r>
                        <a:rPr lang="en-US" sz="1400" dirty="0" smtClean="0"/>
                        <a:t>F</a:t>
                      </a:r>
                      <a:endParaRPr lang="en-US" sz="1400" dirty="0"/>
                    </a:p>
                  </a:txBody>
                  <a:tcPr/>
                </a:tc>
                <a:tc>
                  <a:txBody>
                    <a:bodyPr/>
                    <a:lstStyle/>
                    <a:p>
                      <a:r>
                        <a:rPr lang="en-US" sz="1400" dirty="0" smtClean="0"/>
                        <a:t>Imminent failure, replace</a:t>
                      </a:r>
                      <a:r>
                        <a:rPr lang="en-US" sz="1400" baseline="0" dirty="0" smtClean="0"/>
                        <a:t> </a:t>
                      </a:r>
                      <a:endParaRPr lang="en-US" sz="1400" dirty="0"/>
                    </a:p>
                  </a:txBody>
                  <a:tcPr/>
                </a:tc>
              </a:tr>
            </a:tbl>
          </a:graphicData>
        </a:graphic>
      </p:graphicFrame>
    </p:spTree>
    <p:extLst>
      <p:ext uri="{BB962C8B-B14F-4D97-AF65-F5344CB8AC3E}">
        <p14:creationId xmlns:p14="http://schemas.microsoft.com/office/powerpoint/2010/main" val="1716990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5000" b="-6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43205"/>
            <a:ext cx="10515600" cy="1325563"/>
          </a:xfrm>
        </p:spPr>
        <p:txBody>
          <a:bodyPr/>
          <a:lstStyle/>
          <a:p>
            <a:r>
              <a:rPr lang="en-US" dirty="0" smtClean="0"/>
              <a:t>Safety and Security </a:t>
            </a:r>
            <a:endParaRPr lang="en-US" dirty="0"/>
          </a:p>
        </p:txBody>
      </p:sp>
      <p:sp>
        <p:nvSpPr>
          <p:cNvPr id="3" name="Content Placeholder 2"/>
          <p:cNvSpPr>
            <a:spLocks noGrp="1"/>
          </p:cNvSpPr>
          <p:nvPr>
            <p:ph idx="1"/>
          </p:nvPr>
        </p:nvSpPr>
        <p:spPr>
          <a:xfrm>
            <a:off x="228600" y="1947545"/>
            <a:ext cx="10515600" cy="4351338"/>
          </a:xfrm>
        </p:spPr>
        <p:txBody>
          <a:bodyPr/>
          <a:lstStyle/>
          <a:p>
            <a:r>
              <a:rPr lang="en-US" dirty="0" smtClean="0"/>
              <a:t>Program Development  </a:t>
            </a:r>
          </a:p>
          <a:p>
            <a:r>
              <a:rPr lang="en-US" dirty="0" smtClean="0"/>
              <a:t>Policies and Procedures 3432, 3432P</a:t>
            </a:r>
          </a:p>
          <a:p>
            <a:r>
              <a:rPr lang="en-US" dirty="0" smtClean="0"/>
              <a:t>District Emergency Operations Plan (EOP)</a:t>
            </a:r>
          </a:p>
          <a:p>
            <a:r>
              <a:rPr lang="en-US" dirty="0" smtClean="0"/>
              <a:t>School Emergency Response Plan (ERP)  </a:t>
            </a:r>
          </a:p>
          <a:p>
            <a:r>
              <a:rPr lang="en-US" dirty="0" smtClean="0"/>
              <a:t>Recent Improvements Overview</a:t>
            </a:r>
          </a:p>
          <a:p>
            <a:r>
              <a:rPr lang="en-US" dirty="0" smtClean="0"/>
              <a:t>Future Improvements Strategies/Lessons Learned  </a:t>
            </a:r>
          </a:p>
          <a:p>
            <a:endParaRPr lang="en-US" dirty="0"/>
          </a:p>
        </p:txBody>
      </p:sp>
    </p:spTree>
    <p:extLst>
      <p:ext uri="{BB962C8B-B14F-4D97-AF65-F5344CB8AC3E}">
        <p14:creationId xmlns:p14="http://schemas.microsoft.com/office/powerpoint/2010/main" val="23337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165" y="152688"/>
            <a:ext cx="9404723" cy="742120"/>
          </a:xfrm>
        </p:spPr>
        <p:txBody>
          <a:bodyPr/>
          <a:lstStyle/>
          <a:p>
            <a:r>
              <a:rPr lang="en-US" b="1" dirty="0" smtClean="0"/>
              <a:t>WPS </a:t>
            </a:r>
            <a:r>
              <a:rPr lang="en-US" sz="2800" i="1" dirty="0" smtClean="0"/>
              <a:t>Flooring</a:t>
            </a:r>
            <a:endParaRPr lang="en-US" sz="2800" i="1" dirty="0"/>
          </a:p>
        </p:txBody>
      </p:sp>
      <p:sp>
        <p:nvSpPr>
          <p:cNvPr id="3" name="Content Placeholder 2"/>
          <p:cNvSpPr>
            <a:spLocks noGrp="1"/>
          </p:cNvSpPr>
          <p:nvPr>
            <p:ph sz="half" idx="1"/>
          </p:nvPr>
        </p:nvSpPr>
        <p:spPr>
          <a:xfrm>
            <a:off x="396165" y="1553218"/>
            <a:ext cx="10120627" cy="4195763"/>
          </a:xfrm>
        </p:spPr>
        <p:txBody>
          <a:bodyPr>
            <a:noAutofit/>
          </a:bodyPr>
          <a:lstStyle/>
          <a:p>
            <a:endParaRPr lang="en-US" sz="1600" dirty="0" smtClean="0"/>
          </a:p>
          <a:p>
            <a:pPr marL="0" indent="0">
              <a:buNone/>
            </a:pPr>
            <a:endParaRPr lang="en-US" sz="1600" dirty="0" smtClean="0"/>
          </a:p>
          <a:p>
            <a:pPr lvl="1"/>
            <a:endParaRPr lang="en-US" sz="1600" dirty="0" smtClean="0"/>
          </a:p>
          <a:p>
            <a:pPr lvl="1"/>
            <a:endParaRPr lang="en-US" sz="1600" dirty="0" smtClean="0"/>
          </a:p>
          <a:p>
            <a:pPr lvl="1"/>
            <a:endParaRPr lang="en-US" sz="1600" dirty="0"/>
          </a:p>
          <a:p>
            <a:endParaRPr lang="en-US" sz="1600" dirty="0" smtClean="0"/>
          </a:p>
          <a:p>
            <a:endParaRPr lang="en-US" sz="1600" dirty="0"/>
          </a:p>
        </p:txBody>
      </p:sp>
      <p:graphicFrame>
        <p:nvGraphicFramePr>
          <p:cNvPr id="9" name="Table 8"/>
          <p:cNvGraphicFramePr>
            <a:graphicFrameLocks noGrp="1"/>
          </p:cNvGraphicFramePr>
          <p:nvPr>
            <p:extLst>
              <p:ext uri="{D42A27DB-BD31-4B8C-83A1-F6EECF244321}">
                <p14:modId xmlns:p14="http://schemas.microsoft.com/office/powerpoint/2010/main" val="1686430600"/>
              </p:ext>
            </p:extLst>
          </p:nvPr>
        </p:nvGraphicFramePr>
        <p:xfrm>
          <a:off x="308501" y="894808"/>
          <a:ext cx="11556346" cy="4541586"/>
        </p:xfrm>
        <a:graphic>
          <a:graphicData uri="http://schemas.openxmlformats.org/drawingml/2006/table">
            <a:tbl>
              <a:tblPr firstRow="1" bandRow="1">
                <a:tableStyleId>{5C22544A-7EE6-4342-B048-85BDC9FD1C3A}</a:tableStyleId>
              </a:tblPr>
              <a:tblGrid>
                <a:gridCol w="1043418"/>
                <a:gridCol w="966582"/>
                <a:gridCol w="1131281"/>
                <a:gridCol w="665018"/>
                <a:gridCol w="706582"/>
                <a:gridCol w="1136073"/>
                <a:gridCol w="1149927"/>
                <a:gridCol w="665018"/>
                <a:gridCol w="858982"/>
                <a:gridCol w="1302327"/>
                <a:gridCol w="1134625"/>
                <a:gridCol w="796513"/>
              </a:tblGrid>
              <a:tr h="610384">
                <a:tc>
                  <a:txBody>
                    <a:bodyPr/>
                    <a:lstStyle/>
                    <a:p>
                      <a:r>
                        <a:rPr lang="en-US" sz="1600" dirty="0" smtClean="0"/>
                        <a:t>Room</a:t>
                      </a:r>
                    </a:p>
                    <a:p>
                      <a:r>
                        <a:rPr lang="en-US" sz="1600" dirty="0" smtClean="0"/>
                        <a:t>Area </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t>Material</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Condition</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RPL </a:t>
                      </a:r>
                    </a:p>
                    <a:p>
                      <a:r>
                        <a:rPr lang="en-US" sz="1600" dirty="0" smtClean="0"/>
                        <a:t>Cost</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smtClean="0"/>
                        <a:t>Room</a:t>
                      </a:r>
                    </a:p>
                    <a:p>
                      <a:r>
                        <a:rPr lang="en-US" sz="1600" dirty="0" smtClean="0"/>
                        <a:t>Area</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t>Material</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Condition</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RPL</a:t>
                      </a:r>
                    </a:p>
                    <a:p>
                      <a:r>
                        <a:rPr lang="en-US" sz="1600" dirty="0" smtClean="0"/>
                        <a:t>Cost</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smtClean="0"/>
                        <a:t>Room</a:t>
                      </a:r>
                    </a:p>
                    <a:p>
                      <a:r>
                        <a:rPr lang="en-US" sz="1600" dirty="0" smtClean="0"/>
                        <a:t>Area</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smtClean="0"/>
                        <a:t>Materal</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Condition</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RPL</a:t>
                      </a:r>
                    </a:p>
                    <a:p>
                      <a:r>
                        <a:rPr lang="en-US" sz="1600" dirty="0" smtClean="0"/>
                        <a:t>Cost</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7382">
                <a:tc>
                  <a:txBody>
                    <a:bodyPr/>
                    <a:lstStyle/>
                    <a:p>
                      <a:r>
                        <a:rPr lang="en-US" sz="1600" dirty="0" smtClean="0"/>
                        <a:t>Old music</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VCT</a:t>
                      </a:r>
                      <a:endParaRPr lang="en-US" sz="1600" dirty="0"/>
                    </a:p>
                  </a:txBody>
                  <a:tcPr>
                    <a:solidFill>
                      <a:schemeClr val="accent4">
                        <a:lumMod val="20000"/>
                        <a:lumOff val="80000"/>
                      </a:schemeClr>
                    </a:solidFill>
                  </a:tcPr>
                </a:tc>
                <a:tc>
                  <a:txBody>
                    <a:bodyPr/>
                    <a:lstStyle/>
                    <a:p>
                      <a:r>
                        <a:rPr lang="en-US" sz="1600" dirty="0" smtClean="0"/>
                        <a:t>C  22-25</a:t>
                      </a:r>
                      <a:endParaRPr lang="en-US" sz="1600" dirty="0"/>
                    </a:p>
                  </a:txBody>
                  <a:tcPr>
                    <a:solidFill>
                      <a:schemeClr val="accent4">
                        <a:lumMod val="20000"/>
                        <a:lumOff val="80000"/>
                      </a:schemeClr>
                    </a:solidFill>
                  </a:tcPr>
                </a:tc>
                <a:tc>
                  <a:txBody>
                    <a:bodyPr/>
                    <a:lstStyle/>
                    <a:p>
                      <a:r>
                        <a:rPr lang="en-US" sz="1600" dirty="0" smtClean="0"/>
                        <a:t>3,500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600" dirty="0" smtClean="0"/>
                        <a:t>103</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202</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VCT</a:t>
                      </a:r>
                      <a:r>
                        <a:rPr lang="en-US" sz="1600" baseline="0" dirty="0" smtClean="0"/>
                        <a:t> Carpet</a:t>
                      </a:r>
                      <a:endParaRPr lang="en-US" sz="1600" dirty="0"/>
                    </a:p>
                  </a:txBody>
                  <a:tcPr>
                    <a:solidFill>
                      <a:schemeClr val="accent4">
                        <a:lumMod val="20000"/>
                        <a:lumOff val="80000"/>
                      </a:schemeClr>
                    </a:solidFill>
                  </a:tcPr>
                </a:tc>
                <a:tc>
                  <a:txBody>
                    <a:bodyPr/>
                    <a:lstStyle/>
                    <a:p>
                      <a:r>
                        <a:rPr lang="en-US" sz="1600" dirty="0" smtClean="0"/>
                        <a:t>B/C 26/25</a:t>
                      </a:r>
                      <a:endParaRPr lang="en-US" sz="1600" dirty="0"/>
                    </a:p>
                  </a:txBody>
                  <a:tcPr>
                    <a:solidFill>
                      <a:schemeClr val="accent4">
                        <a:lumMod val="20000"/>
                        <a:lumOff val="80000"/>
                      </a:schemeClr>
                    </a:solidFill>
                  </a:tcPr>
                </a:tc>
                <a:tc>
                  <a:txBody>
                    <a:bodyPr/>
                    <a:lstStyle/>
                    <a:p>
                      <a:r>
                        <a:rPr lang="en-US" sz="1600" dirty="0" smtClean="0"/>
                        <a:t>5,000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357382">
                <a:tc>
                  <a:txBody>
                    <a:bodyPr/>
                    <a:lstStyle/>
                    <a:p>
                      <a:r>
                        <a:rPr lang="en-US" sz="1600" dirty="0" smtClean="0"/>
                        <a:t>Cafe</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VCT</a:t>
                      </a:r>
                      <a:endParaRPr lang="en-US" sz="1600" dirty="0"/>
                    </a:p>
                  </a:txBody>
                  <a:tcPr>
                    <a:solidFill>
                      <a:schemeClr val="accent4">
                        <a:lumMod val="20000"/>
                        <a:lumOff val="80000"/>
                      </a:schemeClr>
                    </a:solidFill>
                  </a:tcPr>
                </a:tc>
                <a:tc>
                  <a:txBody>
                    <a:bodyPr/>
                    <a:lstStyle/>
                    <a:p>
                      <a:r>
                        <a:rPr lang="en-US" sz="1600" dirty="0" smtClean="0"/>
                        <a:t>C  22-25</a:t>
                      </a:r>
                      <a:endParaRPr lang="en-US" sz="1600" dirty="0"/>
                    </a:p>
                  </a:txBody>
                  <a:tcPr>
                    <a:solidFill>
                      <a:schemeClr val="accent4">
                        <a:lumMod val="20000"/>
                        <a:lumOff val="80000"/>
                      </a:schemeClr>
                    </a:solidFill>
                  </a:tcPr>
                </a:tc>
                <a:tc>
                  <a:txBody>
                    <a:bodyPr/>
                    <a:lstStyle/>
                    <a:p>
                      <a:r>
                        <a:rPr lang="en-US" sz="1600" dirty="0" smtClean="0"/>
                        <a:t>3,500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600" dirty="0" smtClean="0"/>
                        <a:t>104</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203</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VCT</a:t>
                      </a:r>
                      <a:r>
                        <a:rPr lang="en-US" sz="1600" baseline="0" dirty="0" smtClean="0"/>
                        <a:t> 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B/C 26/25</a:t>
                      </a:r>
                      <a:endParaRPr lang="en-US" sz="1600" dirty="0"/>
                    </a:p>
                  </a:txBody>
                  <a:tcPr>
                    <a:solidFill>
                      <a:schemeClr val="accent4">
                        <a:lumMod val="20000"/>
                        <a:lumOff val="80000"/>
                      </a:schemeClr>
                    </a:solidFill>
                  </a:tcPr>
                </a:tc>
                <a:tc>
                  <a:txBody>
                    <a:bodyPr/>
                    <a:lstStyle/>
                    <a:p>
                      <a:r>
                        <a:rPr lang="en-US" sz="1600" dirty="0" smtClean="0"/>
                        <a:t>5,000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357382">
                <a:tc>
                  <a:txBody>
                    <a:bodyPr/>
                    <a:lstStyle/>
                    <a:p>
                      <a:r>
                        <a:rPr lang="en-US" sz="1600" dirty="0" smtClean="0"/>
                        <a:t>Gym</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Plastic</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 &gt;10 year</a:t>
                      </a:r>
                      <a:endParaRPr lang="en-US" sz="1600" dirty="0"/>
                    </a:p>
                  </a:txBody>
                  <a:tcPr>
                    <a:solidFill>
                      <a:schemeClr val="accent4">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600" dirty="0" smtClean="0"/>
                        <a:t>105</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204</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VCT</a:t>
                      </a:r>
                      <a:r>
                        <a:rPr lang="en-US" sz="1600" baseline="0" dirty="0" smtClean="0"/>
                        <a:t> 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B/C 26/25</a:t>
                      </a:r>
                      <a:endParaRPr lang="en-US" sz="1600" dirty="0"/>
                    </a:p>
                  </a:txBody>
                  <a:tcPr>
                    <a:solidFill>
                      <a:schemeClr val="accent4">
                        <a:lumMod val="20000"/>
                        <a:lumOff val="80000"/>
                      </a:schemeClr>
                    </a:solidFill>
                  </a:tcPr>
                </a:tc>
                <a:tc>
                  <a:txBody>
                    <a:bodyPr/>
                    <a:lstStyle/>
                    <a:p>
                      <a:r>
                        <a:rPr lang="en-US" sz="1600" dirty="0" smtClean="0"/>
                        <a:t>5,000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357382">
                <a:tc>
                  <a:txBody>
                    <a:bodyPr/>
                    <a:lstStyle/>
                    <a:p>
                      <a:r>
                        <a:rPr lang="en-US" sz="1600" dirty="0" smtClean="0"/>
                        <a:t>Kitchen</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Epoxy</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  22-25</a:t>
                      </a:r>
                      <a:endParaRPr lang="en-US" sz="1600" dirty="0"/>
                    </a:p>
                  </a:txBody>
                  <a:tcPr>
                    <a:solidFill>
                      <a:schemeClr val="accent4">
                        <a:lumMod val="20000"/>
                        <a:lumOff val="80000"/>
                      </a:schemeClr>
                    </a:solidFill>
                  </a:tcPr>
                </a:tc>
                <a:tc>
                  <a:txBody>
                    <a:bodyPr/>
                    <a:lstStyle/>
                    <a:p>
                      <a:r>
                        <a:rPr lang="en-US" sz="1600" dirty="0" smtClean="0"/>
                        <a:t>5,000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600" dirty="0" smtClean="0"/>
                        <a:t>106</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205</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VCT</a:t>
                      </a:r>
                      <a:r>
                        <a:rPr lang="en-US" sz="1600" baseline="0" dirty="0" smtClean="0"/>
                        <a:t> 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B/C 26/25</a:t>
                      </a:r>
                      <a:endParaRPr lang="en-US" sz="1600" dirty="0"/>
                    </a:p>
                  </a:txBody>
                  <a:tcPr>
                    <a:solidFill>
                      <a:schemeClr val="accent4">
                        <a:lumMod val="20000"/>
                        <a:lumOff val="80000"/>
                      </a:schemeClr>
                    </a:solidFill>
                  </a:tcPr>
                </a:tc>
                <a:tc>
                  <a:txBody>
                    <a:bodyPr/>
                    <a:lstStyle/>
                    <a:p>
                      <a:r>
                        <a:rPr lang="en-US" sz="1600" dirty="0" smtClean="0"/>
                        <a:t>5,000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357382">
                <a:tc>
                  <a:txBody>
                    <a:bodyPr/>
                    <a:lstStyle/>
                    <a:p>
                      <a:r>
                        <a:rPr lang="en-US" sz="1600" dirty="0" smtClean="0"/>
                        <a:t>Art/music</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  22-25</a:t>
                      </a:r>
                      <a:endParaRPr lang="en-US" sz="1600" dirty="0"/>
                    </a:p>
                  </a:txBody>
                  <a:tcPr>
                    <a:solidFill>
                      <a:schemeClr val="accent4">
                        <a:lumMod val="20000"/>
                        <a:lumOff val="80000"/>
                      </a:schemeClr>
                    </a:solidFill>
                  </a:tcPr>
                </a:tc>
                <a:tc>
                  <a:txBody>
                    <a:bodyPr/>
                    <a:lstStyle/>
                    <a:p>
                      <a:r>
                        <a:rPr lang="en-US" sz="1600" dirty="0" smtClean="0"/>
                        <a:t>5,000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600" dirty="0" smtClean="0"/>
                        <a:t>107</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206</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VCT</a:t>
                      </a:r>
                      <a:r>
                        <a:rPr lang="en-US" sz="1600" baseline="0" dirty="0" smtClean="0"/>
                        <a:t> Carpet</a:t>
                      </a:r>
                      <a:endParaRPr lang="en-US" sz="1600" dirty="0"/>
                    </a:p>
                  </a:txBody>
                  <a:tcPr>
                    <a:solidFill>
                      <a:schemeClr val="accent6">
                        <a:lumMod val="20000"/>
                        <a:lumOff val="80000"/>
                      </a:schemeClr>
                    </a:solidFill>
                  </a:tcPr>
                </a:tc>
                <a:tc>
                  <a:txBody>
                    <a:bodyPr/>
                    <a:lstStyle/>
                    <a:p>
                      <a:r>
                        <a:rPr lang="en-US" sz="1600" dirty="0" smtClean="0"/>
                        <a:t>B/A &gt;26</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357382">
                <a:tc>
                  <a:txBody>
                    <a:bodyPr/>
                    <a:lstStyle/>
                    <a:p>
                      <a:r>
                        <a:rPr lang="en-US" sz="1600" dirty="0" smtClean="0"/>
                        <a:t>Lobby</a:t>
                      </a:r>
                      <a:endParaRPr lang="en-US" sz="16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600" dirty="0" smtClean="0"/>
                        <a:t>VCT</a:t>
                      </a:r>
                      <a:endParaRPr lang="en-US" sz="1600" dirty="0"/>
                    </a:p>
                  </a:txBody>
                  <a:tcPr>
                    <a:solidFill>
                      <a:schemeClr val="accent4">
                        <a:lumMod val="40000"/>
                        <a:lumOff val="60000"/>
                      </a:schemeClr>
                    </a:solidFill>
                  </a:tcPr>
                </a:tc>
                <a:tc>
                  <a:txBody>
                    <a:bodyPr/>
                    <a:lstStyle/>
                    <a:p>
                      <a:r>
                        <a:rPr lang="en-US" sz="1600" dirty="0" smtClean="0"/>
                        <a:t>D- 18-21 </a:t>
                      </a:r>
                      <a:endParaRPr lang="en-US" sz="1600" dirty="0"/>
                    </a:p>
                  </a:txBody>
                  <a:tcPr>
                    <a:solidFill>
                      <a:schemeClr val="accent4">
                        <a:lumMod val="40000"/>
                        <a:lumOff val="60000"/>
                      </a:schemeClr>
                    </a:solidFill>
                  </a:tcPr>
                </a:tc>
                <a:tc>
                  <a:txBody>
                    <a:bodyPr/>
                    <a:lstStyle/>
                    <a:p>
                      <a:r>
                        <a:rPr lang="en-US" sz="1600" dirty="0" smtClean="0"/>
                        <a:t>3,500</a:t>
                      </a:r>
                      <a:endParaRPr lang="en-US" sz="16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600" dirty="0" smtClean="0"/>
                        <a:t>108</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207</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VCT</a:t>
                      </a:r>
                      <a:r>
                        <a:rPr lang="en-US" sz="1600" baseline="0" dirty="0" smtClean="0"/>
                        <a:t> Carpet</a:t>
                      </a:r>
                      <a:endParaRPr lang="en-US" sz="16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B/A &gt;26</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357382">
                <a:tc>
                  <a:txBody>
                    <a:bodyPr/>
                    <a:lstStyle/>
                    <a:p>
                      <a:r>
                        <a:rPr lang="en-US" sz="1600" dirty="0" smtClean="0"/>
                        <a:t>Office</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109</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208</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VCT</a:t>
                      </a:r>
                      <a:r>
                        <a:rPr lang="en-US" sz="1600" baseline="0" dirty="0" smtClean="0"/>
                        <a:t> 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B/C 26/25</a:t>
                      </a:r>
                      <a:endParaRPr lang="en-US" sz="1600" dirty="0"/>
                    </a:p>
                  </a:txBody>
                  <a:tcPr>
                    <a:solidFill>
                      <a:schemeClr val="accent4">
                        <a:lumMod val="20000"/>
                        <a:lumOff val="80000"/>
                      </a:schemeClr>
                    </a:solidFill>
                  </a:tcPr>
                </a:tc>
                <a:tc>
                  <a:txBody>
                    <a:bodyPr/>
                    <a:lstStyle/>
                    <a:p>
                      <a:r>
                        <a:rPr lang="en-US" sz="1600" dirty="0" smtClean="0"/>
                        <a:t>5,000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357382">
                <a:tc>
                  <a:txBody>
                    <a:bodyPr/>
                    <a:lstStyle/>
                    <a:p>
                      <a:r>
                        <a:rPr lang="en-US" sz="1600" dirty="0" smtClean="0"/>
                        <a:t>Library</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110</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209</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VCT</a:t>
                      </a:r>
                      <a:r>
                        <a:rPr lang="en-US" sz="1600" baseline="0" dirty="0" smtClean="0"/>
                        <a:t> 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B/C 26/25</a:t>
                      </a:r>
                      <a:endParaRPr lang="en-US" sz="1600" dirty="0"/>
                    </a:p>
                  </a:txBody>
                  <a:tcPr>
                    <a:solidFill>
                      <a:schemeClr val="accent4">
                        <a:lumMod val="20000"/>
                        <a:lumOff val="80000"/>
                      </a:schemeClr>
                    </a:solidFill>
                  </a:tcPr>
                </a:tc>
                <a:tc>
                  <a:txBody>
                    <a:bodyPr/>
                    <a:lstStyle/>
                    <a:p>
                      <a:r>
                        <a:rPr lang="en-US" sz="1600" dirty="0" smtClean="0"/>
                        <a:t>5,000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357382">
                <a:tc>
                  <a:txBody>
                    <a:bodyPr/>
                    <a:lstStyle/>
                    <a:p>
                      <a:r>
                        <a:rPr lang="en-US" sz="1600" dirty="0" smtClean="0"/>
                        <a:t>101</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111</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210</a:t>
                      </a:r>
                      <a:endParaRPr lang="en-US" sz="16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smtClean="0"/>
                        <a:t>VCT</a:t>
                      </a:r>
                      <a:r>
                        <a:rPr lang="en-US" sz="1600" baseline="0" dirty="0" smtClean="0"/>
                        <a:t> 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B/C 26/25</a:t>
                      </a:r>
                      <a:endParaRPr lang="en-US" sz="1600" dirty="0"/>
                    </a:p>
                  </a:txBody>
                  <a:tcPr>
                    <a:solidFill>
                      <a:schemeClr val="accent4">
                        <a:lumMod val="20000"/>
                        <a:lumOff val="80000"/>
                      </a:schemeClr>
                    </a:solidFill>
                  </a:tcPr>
                </a:tc>
                <a:tc>
                  <a:txBody>
                    <a:bodyPr/>
                    <a:lstStyle/>
                    <a:p>
                      <a:r>
                        <a:rPr lang="en-US" sz="1600" dirty="0" smtClean="0"/>
                        <a:t>5,000</a:t>
                      </a:r>
                      <a:endParaRPr lang="en-US" sz="16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357382">
                <a:tc>
                  <a:txBody>
                    <a:bodyPr/>
                    <a:lstStyle/>
                    <a:p>
                      <a:r>
                        <a:rPr lang="en-US" sz="1600" dirty="0" smtClean="0"/>
                        <a:t>102</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Office</a:t>
                      </a:r>
                      <a:endParaRPr lang="en-US" sz="16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smtClean="0"/>
                        <a:t>Carpet</a:t>
                      </a:r>
                      <a:endParaRPr lang="en-US" sz="1600" dirty="0"/>
                    </a:p>
                  </a:txBody>
                  <a:tcPr>
                    <a:solidFill>
                      <a:schemeClr val="accent6">
                        <a:lumMod val="20000"/>
                        <a:lumOff val="80000"/>
                      </a:schemeClr>
                    </a:solidFill>
                  </a:tcPr>
                </a:tc>
                <a:tc>
                  <a:txBody>
                    <a:bodyPr/>
                    <a:lstStyle/>
                    <a:p>
                      <a:r>
                        <a:rPr lang="en-US" sz="1600" dirty="0" smtClean="0"/>
                        <a:t>A &gt;10 year</a:t>
                      </a:r>
                      <a:endParaRPr lang="en-US" sz="1600" dirty="0"/>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smtClean="0"/>
                        <a:t>Hall</a:t>
                      </a:r>
                      <a:endParaRPr lang="en-US" sz="16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600" dirty="0" smtClean="0"/>
                        <a:t>VCT</a:t>
                      </a:r>
                      <a:endParaRPr lang="en-US" sz="1600" dirty="0"/>
                    </a:p>
                  </a:txBody>
                  <a:tcPr>
                    <a:solidFill>
                      <a:schemeClr val="accent6">
                        <a:lumMod val="40000"/>
                        <a:lumOff val="60000"/>
                      </a:schemeClr>
                    </a:solidFill>
                  </a:tcPr>
                </a:tc>
                <a:tc>
                  <a:txBody>
                    <a:bodyPr/>
                    <a:lstStyle/>
                    <a:p>
                      <a:r>
                        <a:rPr lang="en-US" sz="1600" dirty="0" smtClean="0"/>
                        <a:t>B 26-27</a:t>
                      </a:r>
                      <a:r>
                        <a:rPr lang="en-US" sz="1600" baseline="0" dirty="0" smtClean="0"/>
                        <a:t> </a:t>
                      </a:r>
                      <a:endParaRPr lang="en-US" sz="1600" dirty="0"/>
                    </a:p>
                  </a:txBody>
                  <a:tcPr>
                    <a:solidFill>
                      <a:schemeClr val="accent6">
                        <a:lumMod val="40000"/>
                        <a:lumOff val="60000"/>
                      </a:schemeClr>
                    </a:solidFill>
                  </a:tcPr>
                </a:tc>
                <a:tc>
                  <a:txBody>
                    <a:bodyPr/>
                    <a:lstStyle/>
                    <a:p>
                      <a:r>
                        <a:rPr lang="en-US" sz="1600" dirty="0" smtClean="0"/>
                        <a:t>12,000</a:t>
                      </a:r>
                      <a:endParaRPr lang="en-US" sz="16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r>
              <a:tr h="357382">
                <a:tc>
                  <a:txBody>
                    <a:bodyPr/>
                    <a:lstStyle/>
                    <a:p>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600"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600" dirty="0"/>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smtClean="0"/>
                        <a:t>201</a:t>
                      </a:r>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smtClean="0"/>
                        <a:t>VCT</a:t>
                      </a:r>
                      <a:r>
                        <a:rPr lang="en-US" sz="1600" baseline="0" dirty="0" smtClean="0"/>
                        <a:t> Carpet</a:t>
                      </a:r>
                      <a:endParaRPr lang="en-US" sz="1600"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smtClean="0"/>
                        <a:t>B/C 26/25</a:t>
                      </a:r>
                      <a:endParaRPr lang="en-US" sz="1600"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smtClean="0"/>
                        <a:t>5,000</a:t>
                      </a:r>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smtClean="0"/>
                        <a:t>Comm</a:t>
                      </a:r>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smtClean="0"/>
                        <a:t>Carpet</a:t>
                      </a:r>
                      <a:endParaRPr lang="en-US" sz="1600" dirty="0"/>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 &gt;10 year</a:t>
                      </a:r>
                      <a:endParaRPr lang="en-US" sz="1600" dirty="0"/>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03345514"/>
              </p:ext>
            </p:extLst>
          </p:nvPr>
        </p:nvGraphicFramePr>
        <p:xfrm>
          <a:off x="308502" y="5745276"/>
          <a:ext cx="11556345" cy="866475"/>
        </p:xfrm>
        <a:graphic>
          <a:graphicData uri="http://schemas.openxmlformats.org/drawingml/2006/table">
            <a:tbl>
              <a:tblPr firstRow="1" bandRow="1">
                <a:tableStyleId>{5C22544A-7EE6-4342-B048-85BDC9FD1C3A}</a:tableStyleId>
              </a:tblPr>
              <a:tblGrid>
                <a:gridCol w="443536"/>
                <a:gridCol w="1727566"/>
                <a:gridCol w="302968"/>
                <a:gridCol w="1598825"/>
                <a:gridCol w="396403"/>
                <a:gridCol w="1943314"/>
                <a:gridCol w="330336"/>
                <a:gridCol w="2575678"/>
                <a:gridCol w="353709"/>
                <a:gridCol w="1884010"/>
              </a:tblGrid>
              <a:tr h="866475">
                <a:tc>
                  <a:txBody>
                    <a:bodyPr/>
                    <a:lstStyle/>
                    <a:p>
                      <a:r>
                        <a:rPr lang="en-US" sz="1600" b="0" dirty="0" smtClean="0">
                          <a:solidFill>
                            <a:schemeClr val="tx1"/>
                          </a:solidFill>
                        </a:rPr>
                        <a:t>A</a:t>
                      </a:r>
                      <a:endParaRPr lang="en-US" sz="1600" b="0" dirty="0">
                        <a:solidFill>
                          <a:schemeClr val="tx1"/>
                        </a:solidFill>
                      </a:endParaRPr>
                    </a:p>
                  </a:txBody>
                  <a:tcPr>
                    <a:solidFill>
                      <a:schemeClr val="accent6">
                        <a:lumMod val="20000"/>
                        <a:lumOff val="80000"/>
                      </a:schemeClr>
                    </a:solidFill>
                  </a:tcPr>
                </a:tc>
                <a:tc>
                  <a:txBody>
                    <a:bodyPr/>
                    <a:lstStyle/>
                    <a:p>
                      <a:r>
                        <a:rPr lang="en-US" sz="1600" b="0" dirty="0" smtClean="0">
                          <a:solidFill>
                            <a:schemeClr val="tx1"/>
                          </a:solidFill>
                        </a:rPr>
                        <a:t>New or  like </a:t>
                      </a:r>
                    </a:p>
                    <a:p>
                      <a:r>
                        <a:rPr lang="en-US" sz="1600" b="0" dirty="0" smtClean="0">
                          <a:solidFill>
                            <a:schemeClr val="tx1"/>
                          </a:solidFill>
                        </a:rPr>
                        <a:t>new &gt; 10 years</a:t>
                      </a:r>
                    </a:p>
                    <a:p>
                      <a:r>
                        <a:rPr lang="en-US" sz="1600" b="0" dirty="0" smtClean="0">
                          <a:solidFill>
                            <a:schemeClr val="tx1"/>
                          </a:solidFill>
                        </a:rPr>
                        <a:t>Life</a:t>
                      </a:r>
                      <a:endParaRPr lang="en-US" sz="1600" b="0" dirty="0">
                        <a:solidFill>
                          <a:schemeClr val="tx1"/>
                        </a:solidFill>
                      </a:endParaRPr>
                    </a:p>
                  </a:txBody>
                  <a:tcPr>
                    <a:solidFill>
                      <a:schemeClr val="accent6">
                        <a:lumMod val="20000"/>
                        <a:lumOff val="80000"/>
                      </a:schemeClr>
                    </a:solidFill>
                  </a:tcPr>
                </a:tc>
                <a:tc>
                  <a:txBody>
                    <a:bodyPr/>
                    <a:lstStyle/>
                    <a:p>
                      <a:r>
                        <a:rPr lang="en-US" sz="1600" b="0" dirty="0" smtClean="0">
                          <a:solidFill>
                            <a:schemeClr val="tx1"/>
                          </a:solidFill>
                        </a:rPr>
                        <a:t>B</a:t>
                      </a:r>
                      <a:endParaRPr lang="en-US" sz="1600" b="0" dirty="0">
                        <a:solidFill>
                          <a:schemeClr val="tx1"/>
                        </a:solidFill>
                      </a:endParaRPr>
                    </a:p>
                  </a:txBody>
                  <a:tcPr>
                    <a:solidFill>
                      <a:schemeClr val="accent6">
                        <a:lumMod val="40000"/>
                        <a:lumOff val="60000"/>
                      </a:schemeClr>
                    </a:solidFill>
                  </a:tcPr>
                </a:tc>
                <a:tc>
                  <a:txBody>
                    <a:bodyPr/>
                    <a:lstStyle/>
                    <a:p>
                      <a:r>
                        <a:rPr lang="en-US" sz="1600" b="0" dirty="0" smtClean="0">
                          <a:solidFill>
                            <a:schemeClr val="tx1"/>
                          </a:solidFill>
                        </a:rPr>
                        <a:t>Slight even wear</a:t>
                      </a:r>
                      <a:r>
                        <a:rPr lang="en-US" sz="1600" b="0" baseline="0" dirty="0" smtClean="0">
                          <a:solidFill>
                            <a:schemeClr val="tx1"/>
                          </a:solidFill>
                        </a:rPr>
                        <a:t> replace estimated 26-27</a:t>
                      </a:r>
                      <a:endParaRPr lang="en-US" sz="1600" b="0" dirty="0">
                        <a:solidFill>
                          <a:schemeClr val="tx1"/>
                        </a:solidFill>
                      </a:endParaRPr>
                    </a:p>
                  </a:txBody>
                  <a:tcPr>
                    <a:solidFill>
                      <a:schemeClr val="accent6">
                        <a:lumMod val="40000"/>
                        <a:lumOff val="60000"/>
                      </a:schemeClr>
                    </a:solidFill>
                  </a:tcPr>
                </a:tc>
                <a:tc>
                  <a:txBody>
                    <a:bodyPr/>
                    <a:lstStyle/>
                    <a:p>
                      <a:r>
                        <a:rPr lang="en-US" sz="1600" b="0" dirty="0" smtClean="0">
                          <a:solidFill>
                            <a:schemeClr val="tx1"/>
                          </a:solidFill>
                        </a:rPr>
                        <a:t>C</a:t>
                      </a:r>
                      <a:endParaRPr lang="en-US" sz="1600" b="0" dirty="0">
                        <a:solidFill>
                          <a:schemeClr val="tx1"/>
                        </a:solidFill>
                      </a:endParaRPr>
                    </a:p>
                  </a:txBody>
                  <a:tcPr>
                    <a:solidFill>
                      <a:schemeClr val="accent4">
                        <a:lumMod val="20000"/>
                        <a:lumOff val="80000"/>
                      </a:schemeClr>
                    </a:solidFill>
                  </a:tcPr>
                </a:tc>
                <a:tc>
                  <a:txBody>
                    <a:bodyPr/>
                    <a:lstStyle/>
                    <a:p>
                      <a:r>
                        <a:rPr lang="en-US" sz="1600" b="0" dirty="0" smtClean="0">
                          <a:solidFill>
                            <a:schemeClr val="tx1"/>
                          </a:solidFill>
                        </a:rPr>
                        <a:t>Worn evenly no </a:t>
                      </a:r>
                      <a:r>
                        <a:rPr lang="en-US" sz="1600" b="0" dirty="0" smtClean="0">
                          <a:solidFill>
                            <a:schemeClr val="tx1"/>
                          </a:solidFill>
                        </a:rPr>
                        <a:t>damage, </a:t>
                      </a:r>
                      <a:r>
                        <a:rPr lang="en-US" sz="1600" b="0" dirty="0" smtClean="0">
                          <a:solidFill>
                            <a:schemeClr val="tx1"/>
                          </a:solidFill>
                        </a:rPr>
                        <a:t>replace </a:t>
                      </a:r>
                    </a:p>
                    <a:p>
                      <a:r>
                        <a:rPr lang="en-US" sz="1600" b="0" dirty="0" smtClean="0">
                          <a:solidFill>
                            <a:schemeClr val="tx1"/>
                          </a:solidFill>
                        </a:rPr>
                        <a:t>Estimated 22-25</a:t>
                      </a:r>
                      <a:endParaRPr lang="en-US" sz="1600" b="0" dirty="0">
                        <a:solidFill>
                          <a:schemeClr val="tx1"/>
                        </a:solidFill>
                      </a:endParaRPr>
                    </a:p>
                  </a:txBody>
                  <a:tcPr>
                    <a:solidFill>
                      <a:schemeClr val="accent4">
                        <a:lumMod val="20000"/>
                        <a:lumOff val="80000"/>
                      </a:schemeClr>
                    </a:solidFill>
                  </a:tcPr>
                </a:tc>
                <a:tc>
                  <a:txBody>
                    <a:bodyPr/>
                    <a:lstStyle/>
                    <a:p>
                      <a:r>
                        <a:rPr lang="en-US" sz="1600" b="0" dirty="0" smtClean="0">
                          <a:solidFill>
                            <a:schemeClr val="tx1"/>
                          </a:solidFill>
                        </a:rPr>
                        <a:t>D</a:t>
                      </a:r>
                      <a:endParaRPr lang="en-US" sz="1600" b="0" dirty="0">
                        <a:solidFill>
                          <a:schemeClr val="tx1"/>
                        </a:solidFill>
                      </a:endParaRPr>
                    </a:p>
                  </a:txBody>
                  <a:tcPr>
                    <a:solidFill>
                      <a:schemeClr val="accent4">
                        <a:lumMod val="40000"/>
                        <a:lumOff val="60000"/>
                      </a:schemeClr>
                    </a:solidFill>
                  </a:tcPr>
                </a:tc>
                <a:tc>
                  <a:txBody>
                    <a:bodyPr/>
                    <a:lstStyle/>
                    <a:p>
                      <a:r>
                        <a:rPr lang="en-US" sz="1600" b="0" dirty="0" smtClean="0">
                          <a:solidFill>
                            <a:schemeClr val="tx1"/>
                          </a:solidFill>
                        </a:rPr>
                        <a:t>Perm. stain, minor de-lamination seam damage</a:t>
                      </a:r>
                      <a:r>
                        <a:rPr lang="en-US" sz="1600" b="0" baseline="0" dirty="0" smtClean="0">
                          <a:solidFill>
                            <a:schemeClr val="tx1"/>
                          </a:solidFill>
                        </a:rPr>
                        <a:t> replace 18-21</a:t>
                      </a:r>
                      <a:endParaRPr lang="en-US" sz="1600" b="0" dirty="0">
                        <a:solidFill>
                          <a:schemeClr val="tx1"/>
                        </a:solidFill>
                      </a:endParaRPr>
                    </a:p>
                  </a:txBody>
                  <a:tcPr>
                    <a:solidFill>
                      <a:schemeClr val="accent4">
                        <a:lumMod val="40000"/>
                        <a:lumOff val="60000"/>
                      </a:schemeClr>
                    </a:solidFill>
                  </a:tcPr>
                </a:tc>
                <a:tc>
                  <a:txBody>
                    <a:bodyPr/>
                    <a:lstStyle/>
                    <a:p>
                      <a:r>
                        <a:rPr lang="en-US" sz="1600" b="0" dirty="0" smtClean="0">
                          <a:solidFill>
                            <a:schemeClr val="tx1"/>
                          </a:solidFill>
                        </a:rPr>
                        <a:t>F</a:t>
                      </a:r>
                      <a:endParaRPr lang="en-US" sz="1600" b="0" dirty="0">
                        <a:solidFill>
                          <a:schemeClr val="tx1"/>
                        </a:solidFill>
                      </a:endParaRPr>
                    </a:p>
                  </a:txBody>
                  <a:tcPr>
                    <a:solidFill>
                      <a:schemeClr val="accent2">
                        <a:lumMod val="60000"/>
                        <a:lumOff val="40000"/>
                      </a:schemeClr>
                    </a:solidFill>
                  </a:tcPr>
                </a:tc>
                <a:tc>
                  <a:txBody>
                    <a:bodyPr/>
                    <a:lstStyle/>
                    <a:p>
                      <a:r>
                        <a:rPr lang="en-US" sz="1600" b="0" dirty="0" smtClean="0">
                          <a:solidFill>
                            <a:schemeClr val="tx1"/>
                          </a:solidFill>
                        </a:rPr>
                        <a:t>Extensive</a:t>
                      </a:r>
                      <a:r>
                        <a:rPr lang="en-US" sz="1600" b="0" baseline="0" dirty="0" smtClean="0">
                          <a:solidFill>
                            <a:schemeClr val="tx1"/>
                          </a:solidFill>
                        </a:rPr>
                        <a:t> damage</a:t>
                      </a:r>
                      <a:r>
                        <a:rPr lang="en-US" sz="1600" b="0" dirty="0" smtClean="0">
                          <a:solidFill>
                            <a:schemeClr val="tx1"/>
                          </a:solidFill>
                        </a:rPr>
                        <a:t> replace immediately</a:t>
                      </a:r>
                      <a:endParaRPr lang="en-US" sz="1600" b="0" dirty="0">
                        <a:solidFill>
                          <a:schemeClr val="tx1"/>
                        </a:solidFill>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587213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899" y="186555"/>
            <a:ext cx="9404723" cy="1400530"/>
          </a:xfrm>
        </p:spPr>
        <p:txBody>
          <a:bodyPr/>
          <a:lstStyle/>
          <a:p>
            <a:r>
              <a:rPr lang="en-US" b="1" dirty="0" smtClean="0"/>
              <a:t>WPS </a:t>
            </a:r>
            <a:br>
              <a:rPr lang="en-US" b="1" dirty="0" smtClean="0"/>
            </a:br>
            <a:r>
              <a:rPr lang="en-US" sz="2800" i="1" dirty="0" smtClean="0"/>
              <a:t>HVAC</a:t>
            </a:r>
            <a:endParaRPr lang="en-US" sz="2800" i="1" dirty="0"/>
          </a:p>
        </p:txBody>
      </p:sp>
      <p:sp>
        <p:nvSpPr>
          <p:cNvPr id="3" name="Content Placeholder 2"/>
          <p:cNvSpPr>
            <a:spLocks noGrp="1"/>
          </p:cNvSpPr>
          <p:nvPr>
            <p:ph sz="half" idx="1"/>
          </p:nvPr>
        </p:nvSpPr>
        <p:spPr>
          <a:xfrm>
            <a:off x="463899" y="1322192"/>
            <a:ext cx="10809152" cy="4951357"/>
          </a:xfrm>
        </p:spPr>
        <p:txBody>
          <a:bodyPr>
            <a:noAutofit/>
          </a:bodyPr>
          <a:lstStyle/>
          <a:p>
            <a:endParaRPr lang="en-US" sz="1600" dirty="0" smtClean="0"/>
          </a:p>
          <a:p>
            <a:pPr>
              <a:spcBef>
                <a:spcPts val="1800"/>
              </a:spcBef>
            </a:pPr>
            <a:r>
              <a:rPr lang="en-US" sz="2000" dirty="0" smtClean="0">
                <a:latin typeface="+mj-lt"/>
              </a:rPr>
              <a:t>Conference </a:t>
            </a:r>
            <a:r>
              <a:rPr lang="en-US" sz="2000" dirty="0">
                <a:latin typeface="+mj-lt"/>
              </a:rPr>
              <a:t>room electric A/C roof top package </a:t>
            </a:r>
            <a:r>
              <a:rPr lang="en-US" sz="2000" dirty="0" smtClean="0">
                <a:latin typeface="+mj-lt"/>
              </a:rPr>
              <a:t>unit. </a:t>
            </a:r>
            <a:r>
              <a:rPr lang="en-US" sz="2000" dirty="0">
                <a:latin typeface="+mj-lt"/>
              </a:rPr>
              <a:t>Replacement needed 35+ years </a:t>
            </a:r>
            <a:r>
              <a:rPr lang="en-US" sz="2000" dirty="0" smtClean="0">
                <a:latin typeface="+mj-lt"/>
              </a:rPr>
              <a:t>old $15,000</a:t>
            </a:r>
            <a:r>
              <a:rPr lang="en-US" sz="2000" dirty="0" smtClean="0"/>
              <a:t>.</a:t>
            </a:r>
            <a:endParaRPr lang="en-US" sz="2000" dirty="0">
              <a:latin typeface="+mj-lt"/>
            </a:endParaRPr>
          </a:p>
          <a:p>
            <a:pPr>
              <a:spcBef>
                <a:spcPts val="1800"/>
              </a:spcBef>
            </a:pPr>
            <a:r>
              <a:rPr lang="en-US" sz="2000" dirty="0" smtClean="0">
                <a:latin typeface="+mj-lt"/>
              </a:rPr>
              <a:t>Two </a:t>
            </a:r>
            <a:r>
              <a:rPr lang="en-US" sz="2000" dirty="0">
                <a:latin typeface="+mj-lt"/>
              </a:rPr>
              <a:t>40 </a:t>
            </a:r>
            <a:r>
              <a:rPr lang="en-US" sz="2000" dirty="0" smtClean="0">
                <a:latin typeface="+mj-lt"/>
              </a:rPr>
              <a:t>ton </a:t>
            </a:r>
            <a:r>
              <a:rPr lang="en-US" sz="2000" dirty="0">
                <a:latin typeface="+mj-lt"/>
              </a:rPr>
              <a:t>gas electric air handling rooftop </a:t>
            </a:r>
            <a:r>
              <a:rPr lang="en-US" sz="2000" dirty="0" smtClean="0">
                <a:latin typeface="+mj-lt"/>
              </a:rPr>
              <a:t>units, </a:t>
            </a:r>
            <a:r>
              <a:rPr lang="en-US" sz="2000" dirty="0">
                <a:latin typeface="+mj-lt"/>
              </a:rPr>
              <a:t>25+ years old, near the end of </a:t>
            </a:r>
            <a:r>
              <a:rPr lang="en-US" sz="2000" dirty="0" smtClean="0">
                <a:latin typeface="+mj-lt"/>
              </a:rPr>
              <a:t>normal service life, </a:t>
            </a:r>
            <a:r>
              <a:rPr lang="en-US" sz="2000" dirty="0">
                <a:latin typeface="+mj-lt"/>
              </a:rPr>
              <a:t>but still in good operating condition. Estimated cost to </a:t>
            </a:r>
            <a:r>
              <a:rPr lang="en-US" sz="2000" dirty="0" smtClean="0">
                <a:latin typeface="+mj-lt"/>
              </a:rPr>
              <a:t>upgrade $15,000.</a:t>
            </a:r>
          </a:p>
          <a:p>
            <a:pPr>
              <a:spcBef>
                <a:spcPts val="1800"/>
              </a:spcBef>
            </a:pPr>
            <a:r>
              <a:rPr lang="en-US" sz="2000" dirty="0" smtClean="0">
                <a:latin typeface="+mj-lt"/>
              </a:rPr>
              <a:t>K-wing air </a:t>
            </a:r>
            <a:r>
              <a:rPr lang="en-US" sz="2000" dirty="0">
                <a:latin typeface="+mj-lt"/>
              </a:rPr>
              <a:t>handler A/C system with individual room VAV </a:t>
            </a:r>
            <a:r>
              <a:rPr lang="en-US" sz="2000" dirty="0" smtClean="0">
                <a:latin typeface="+mj-lt"/>
              </a:rPr>
              <a:t>units, with resistance </a:t>
            </a:r>
            <a:r>
              <a:rPr lang="en-US" sz="2000" dirty="0">
                <a:latin typeface="+mj-lt"/>
              </a:rPr>
              <a:t>electric </a:t>
            </a:r>
            <a:r>
              <a:rPr lang="en-US" sz="2000" dirty="0" smtClean="0">
                <a:latin typeface="+mj-lt"/>
              </a:rPr>
              <a:t>heaters. </a:t>
            </a:r>
            <a:r>
              <a:rPr lang="en-US" sz="2000" dirty="0">
                <a:latin typeface="+mj-lt"/>
              </a:rPr>
              <a:t>25+ </a:t>
            </a:r>
            <a:r>
              <a:rPr lang="en-US" sz="2000" dirty="0" smtClean="0">
                <a:latin typeface="+mj-lt"/>
              </a:rPr>
              <a:t>years, </a:t>
            </a:r>
            <a:r>
              <a:rPr lang="en-US" sz="2000" dirty="0">
                <a:latin typeface="+mj-lt"/>
              </a:rPr>
              <a:t>near end of normal service </a:t>
            </a:r>
            <a:r>
              <a:rPr lang="en-US" sz="2000" dirty="0" smtClean="0">
                <a:latin typeface="+mj-lt"/>
              </a:rPr>
              <a:t>life, </a:t>
            </a:r>
            <a:r>
              <a:rPr lang="en-US" sz="2000" dirty="0">
                <a:latin typeface="+mj-lt"/>
              </a:rPr>
              <a:t>but still in </a:t>
            </a:r>
            <a:r>
              <a:rPr lang="en-US" sz="2000" dirty="0" smtClean="0">
                <a:latin typeface="+mj-lt"/>
              </a:rPr>
              <a:t>good operating condition &gt;10</a:t>
            </a:r>
            <a:r>
              <a:rPr lang="en-US" sz="2000" dirty="0" smtClean="0"/>
              <a:t>.</a:t>
            </a:r>
            <a:endParaRPr lang="en-US" sz="2000" dirty="0">
              <a:latin typeface="+mj-lt"/>
            </a:endParaRPr>
          </a:p>
          <a:p>
            <a:pPr>
              <a:spcBef>
                <a:spcPts val="1800"/>
              </a:spcBef>
            </a:pPr>
            <a:r>
              <a:rPr lang="en-US" sz="2000" dirty="0" smtClean="0">
                <a:latin typeface="+mj-lt"/>
              </a:rPr>
              <a:t>Gym </a:t>
            </a:r>
            <a:r>
              <a:rPr lang="en-US" sz="2000" dirty="0">
                <a:latin typeface="+mj-lt"/>
              </a:rPr>
              <a:t>side of building had new boilers installed 5 years ago. Boilers are connected to </a:t>
            </a:r>
            <a:r>
              <a:rPr lang="en-US" sz="2000" dirty="0" smtClean="0">
                <a:latin typeface="+mj-lt"/>
              </a:rPr>
              <a:t>the original </a:t>
            </a:r>
            <a:r>
              <a:rPr lang="en-US" sz="2000" dirty="0">
                <a:latin typeface="+mj-lt"/>
              </a:rPr>
              <a:t>1970’s air handling units. The original air handling units should continue to </a:t>
            </a:r>
            <a:r>
              <a:rPr lang="en-US" sz="2000" dirty="0" smtClean="0">
                <a:latin typeface="+mj-lt"/>
              </a:rPr>
              <a:t>be serviced </a:t>
            </a:r>
            <a:r>
              <a:rPr lang="en-US" sz="2000" dirty="0">
                <a:latin typeface="+mj-lt"/>
              </a:rPr>
              <a:t>and repaired with no complete replacements </a:t>
            </a:r>
            <a:r>
              <a:rPr lang="en-US" sz="2000" dirty="0" smtClean="0">
                <a:latin typeface="+mj-lt"/>
              </a:rPr>
              <a:t>needed within 10 years.</a:t>
            </a:r>
          </a:p>
          <a:p>
            <a:pPr>
              <a:spcBef>
                <a:spcPts val="1800"/>
              </a:spcBef>
            </a:pPr>
            <a:r>
              <a:rPr lang="en-US" sz="2000" dirty="0" smtClean="0">
                <a:latin typeface="+mj-lt"/>
              </a:rPr>
              <a:t>Roof exhaust fans, welded seams failing on numerous locations, will replace with roof work $7,500.  </a:t>
            </a:r>
            <a:endParaRPr lang="en-US" sz="2000" dirty="0">
              <a:latin typeface="+mj-lt"/>
            </a:endParaRPr>
          </a:p>
          <a:p>
            <a:pPr>
              <a:spcBef>
                <a:spcPts val="1800"/>
              </a:spcBef>
            </a:pPr>
            <a:r>
              <a:rPr lang="en-US" sz="2000" dirty="0" smtClean="0">
                <a:latin typeface="+mj-lt"/>
              </a:rPr>
              <a:t>Entire school </a:t>
            </a:r>
            <a:r>
              <a:rPr lang="en-US" sz="2000" dirty="0">
                <a:latin typeface="+mj-lt"/>
              </a:rPr>
              <a:t>had a HVAC control system upgrade 5 years </a:t>
            </a:r>
            <a:r>
              <a:rPr lang="en-US" sz="2000" dirty="0" smtClean="0">
                <a:latin typeface="+mj-lt"/>
              </a:rPr>
              <a:t>ago, NCC.</a:t>
            </a:r>
          </a:p>
          <a:p>
            <a:pPr>
              <a:spcBef>
                <a:spcPts val="1800"/>
              </a:spcBef>
            </a:pPr>
            <a:r>
              <a:rPr lang="en-US" sz="2000" dirty="0" smtClean="0">
                <a:latin typeface="+mj-lt"/>
              </a:rPr>
              <a:t>Art/Music room, install split systems @ $7500 each. </a:t>
            </a:r>
            <a:endParaRPr lang="en-US" sz="2000" dirty="0">
              <a:latin typeface="+mj-lt"/>
            </a:endParaRPr>
          </a:p>
          <a:p>
            <a:endParaRPr lang="en-US" sz="2000" dirty="0"/>
          </a:p>
          <a:p>
            <a:pPr lvl="1"/>
            <a:endParaRPr lang="en-US" sz="1400" dirty="0"/>
          </a:p>
          <a:p>
            <a:endParaRPr lang="en-US" sz="1600" dirty="0" smtClean="0"/>
          </a:p>
          <a:p>
            <a:endParaRPr lang="en-US" sz="1600" dirty="0"/>
          </a:p>
        </p:txBody>
      </p:sp>
    </p:spTree>
    <p:extLst>
      <p:ext uri="{BB962C8B-B14F-4D97-AF65-F5344CB8AC3E}">
        <p14:creationId xmlns:p14="http://schemas.microsoft.com/office/powerpoint/2010/main" val="1411572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899" y="203200"/>
            <a:ext cx="9404723" cy="1400530"/>
          </a:xfrm>
        </p:spPr>
        <p:txBody>
          <a:bodyPr/>
          <a:lstStyle/>
          <a:p>
            <a:r>
              <a:rPr lang="en-US" b="1" dirty="0" smtClean="0"/>
              <a:t>WPS </a:t>
            </a:r>
            <a:r>
              <a:rPr lang="en-US" dirty="0" smtClean="0"/>
              <a:t/>
            </a:r>
            <a:br>
              <a:rPr lang="en-US" dirty="0" smtClean="0"/>
            </a:br>
            <a:r>
              <a:rPr lang="en-US" sz="2800" i="1" dirty="0" smtClean="0"/>
              <a:t>Structural and Exterior/Interior Finishes</a:t>
            </a:r>
            <a:endParaRPr lang="en-US" sz="2800" i="1" dirty="0"/>
          </a:p>
        </p:txBody>
      </p:sp>
      <p:sp>
        <p:nvSpPr>
          <p:cNvPr id="3" name="Content Placeholder 2"/>
          <p:cNvSpPr>
            <a:spLocks noGrp="1"/>
          </p:cNvSpPr>
          <p:nvPr>
            <p:ph sz="half" idx="1"/>
          </p:nvPr>
        </p:nvSpPr>
        <p:spPr>
          <a:xfrm>
            <a:off x="565498" y="1840680"/>
            <a:ext cx="10909578" cy="4195763"/>
          </a:xfrm>
        </p:spPr>
        <p:txBody>
          <a:bodyPr>
            <a:noAutofit/>
          </a:bodyPr>
          <a:lstStyle/>
          <a:p>
            <a:pPr marL="0" indent="0">
              <a:buNone/>
            </a:pPr>
            <a:endParaRPr lang="en-US" sz="1600" dirty="0" smtClean="0"/>
          </a:p>
          <a:p>
            <a:pPr marL="0" lvl="1">
              <a:lnSpc>
                <a:spcPct val="100000"/>
              </a:lnSpc>
            </a:pPr>
            <a:r>
              <a:rPr lang="en-US" dirty="0" smtClean="0">
                <a:latin typeface="+mj-lt"/>
              </a:rPr>
              <a:t>Wood stringers in parapet, selective replacement with T1-11 siding $6,500 – 2023 </a:t>
            </a:r>
          </a:p>
          <a:p>
            <a:pPr marL="0" lvl="1">
              <a:lnSpc>
                <a:spcPct val="100000"/>
              </a:lnSpc>
            </a:pPr>
            <a:r>
              <a:rPr lang="en-US" dirty="0" smtClean="0">
                <a:latin typeface="+mj-lt"/>
              </a:rPr>
              <a:t>Open seams in exterior masonry - clean, repair, seal ,$12,500 - 2019 </a:t>
            </a:r>
          </a:p>
          <a:p>
            <a:pPr marL="0" lvl="1">
              <a:lnSpc>
                <a:spcPct val="100000"/>
              </a:lnSpc>
            </a:pPr>
            <a:r>
              <a:rPr lang="en-US" dirty="0" smtClean="0">
                <a:latin typeface="+mj-lt"/>
              </a:rPr>
              <a:t>Replace ceiling tiles in selective areas damaged by roof leaks, $7500 – 2018 (safety)</a:t>
            </a:r>
          </a:p>
          <a:p>
            <a:pPr marL="0" lvl="1">
              <a:lnSpc>
                <a:spcPct val="100000"/>
              </a:lnSpc>
            </a:pPr>
            <a:r>
              <a:rPr lang="en-US" dirty="0" smtClean="0">
                <a:latin typeface="+mj-lt"/>
              </a:rPr>
              <a:t>Entire exterior of campus painted 2016/2017  </a:t>
            </a:r>
          </a:p>
          <a:p>
            <a:pPr marL="457200" lvl="1" indent="0">
              <a:buNone/>
            </a:pPr>
            <a:endParaRPr lang="en-US" sz="1400" dirty="0" smtClean="0"/>
          </a:p>
          <a:p>
            <a:pPr marL="457200" lvl="1" indent="0">
              <a:buNone/>
            </a:pPr>
            <a:r>
              <a:rPr lang="en-US" sz="1400" dirty="0" smtClean="0"/>
              <a:t> </a:t>
            </a:r>
          </a:p>
          <a:p>
            <a:pPr marL="457200" lvl="1" indent="0">
              <a:buNone/>
            </a:pPr>
            <a:endParaRPr lang="en-US" sz="1400" dirty="0"/>
          </a:p>
          <a:p>
            <a:endParaRPr lang="en-US" sz="1600" dirty="0" smtClean="0"/>
          </a:p>
          <a:p>
            <a:endParaRPr lang="en-US" sz="1600" dirty="0"/>
          </a:p>
        </p:txBody>
      </p:sp>
    </p:spTree>
    <p:extLst>
      <p:ext uri="{BB962C8B-B14F-4D97-AF65-F5344CB8AC3E}">
        <p14:creationId xmlns:p14="http://schemas.microsoft.com/office/powerpoint/2010/main" val="1709365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49" y="0"/>
            <a:ext cx="9404723" cy="1400530"/>
          </a:xfrm>
        </p:spPr>
        <p:txBody>
          <a:bodyPr/>
          <a:lstStyle/>
          <a:p>
            <a:r>
              <a:rPr lang="en-US" b="1" dirty="0" smtClean="0"/>
              <a:t>WPS</a:t>
            </a:r>
            <a:br>
              <a:rPr lang="en-US" b="1" dirty="0" smtClean="0"/>
            </a:br>
            <a:r>
              <a:rPr lang="en-US" sz="2800" i="1" dirty="0" smtClean="0"/>
              <a:t>Utilities</a:t>
            </a:r>
            <a:endParaRPr lang="en-US" sz="2800" i="1" dirty="0"/>
          </a:p>
        </p:txBody>
      </p:sp>
      <p:sp>
        <p:nvSpPr>
          <p:cNvPr id="3" name="Content Placeholder 2"/>
          <p:cNvSpPr>
            <a:spLocks noGrp="1"/>
          </p:cNvSpPr>
          <p:nvPr>
            <p:ph sz="half" idx="1"/>
          </p:nvPr>
        </p:nvSpPr>
        <p:spPr>
          <a:xfrm>
            <a:off x="191449" y="1438477"/>
            <a:ext cx="5228780" cy="5120895"/>
          </a:xfrm>
        </p:spPr>
        <p:txBody>
          <a:bodyPr>
            <a:noAutofit/>
          </a:bodyPr>
          <a:lstStyle/>
          <a:p>
            <a:pPr marL="0" indent="0">
              <a:spcAft>
                <a:spcPts val="1200"/>
              </a:spcAft>
              <a:buNone/>
            </a:pPr>
            <a:r>
              <a:rPr lang="en-US" sz="2200" u="sng" dirty="0" smtClean="0">
                <a:latin typeface="+mj-lt"/>
              </a:rPr>
              <a:t>Water /Plumbing </a:t>
            </a:r>
          </a:p>
          <a:p>
            <a:pPr>
              <a:spcAft>
                <a:spcPts val="1200"/>
              </a:spcAft>
            </a:pPr>
            <a:r>
              <a:rPr lang="en-US" sz="2200" dirty="0" smtClean="0">
                <a:latin typeface="+mj-lt"/>
              </a:rPr>
              <a:t>Dedicated drinking water line </a:t>
            </a:r>
            <a:r>
              <a:rPr lang="en-US" sz="2200" dirty="0" smtClean="0">
                <a:latin typeface="+mj-lt"/>
              </a:rPr>
              <a:t>$</a:t>
            </a:r>
            <a:r>
              <a:rPr lang="en-US" sz="2200" dirty="0" smtClean="0">
                <a:latin typeface="+mj-lt"/>
              </a:rPr>
              <a:t>15,000 - 2019</a:t>
            </a:r>
          </a:p>
          <a:p>
            <a:pPr>
              <a:spcAft>
                <a:spcPts val="1200"/>
              </a:spcAft>
            </a:pPr>
            <a:r>
              <a:rPr lang="en-US" sz="2200" dirty="0" smtClean="0">
                <a:latin typeface="+mj-lt"/>
              </a:rPr>
              <a:t>Replace balance of galvanized piping 1</a:t>
            </a:r>
            <a:r>
              <a:rPr lang="en-US" sz="2200" baseline="30000" dirty="0" smtClean="0">
                <a:latin typeface="+mj-lt"/>
              </a:rPr>
              <a:t>st</a:t>
            </a:r>
            <a:r>
              <a:rPr lang="en-US" sz="2200" dirty="0" smtClean="0">
                <a:latin typeface="+mj-lt"/>
              </a:rPr>
              <a:t> grade wing $25,000 -2021 </a:t>
            </a:r>
          </a:p>
          <a:p>
            <a:pPr>
              <a:spcAft>
                <a:spcPts val="1200"/>
              </a:spcAft>
            </a:pPr>
            <a:r>
              <a:rPr lang="en-US" sz="2200" dirty="0" smtClean="0">
                <a:latin typeface="+mj-lt"/>
              </a:rPr>
              <a:t>Large section of piping replaced at Christmas 2017 with Wirsbo-PEX, </a:t>
            </a:r>
          </a:p>
          <a:p>
            <a:pPr marL="0" indent="0">
              <a:spcAft>
                <a:spcPts val="1200"/>
              </a:spcAft>
              <a:buNone/>
            </a:pPr>
            <a:r>
              <a:rPr lang="en-US" sz="2200" u="sng" dirty="0" smtClean="0">
                <a:latin typeface="+mj-lt"/>
              </a:rPr>
              <a:t>Fire Systems </a:t>
            </a:r>
          </a:p>
          <a:p>
            <a:pPr>
              <a:spcAft>
                <a:spcPts val="1200"/>
              </a:spcAft>
            </a:pPr>
            <a:r>
              <a:rPr lang="en-US" sz="2200" dirty="0" smtClean="0">
                <a:latin typeface="+mj-lt"/>
              </a:rPr>
              <a:t>Original construction no fire sprinklers  $150,000 –grant candidate</a:t>
            </a:r>
          </a:p>
          <a:p>
            <a:pPr>
              <a:spcAft>
                <a:spcPts val="1200"/>
              </a:spcAft>
            </a:pPr>
            <a:r>
              <a:rPr lang="en-US" sz="2200" dirty="0" smtClean="0">
                <a:latin typeface="+mj-lt"/>
              </a:rPr>
              <a:t>K-wing full sprinklers </a:t>
            </a:r>
          </a:p>
          <a:p>
            <a:pPr>
              <a:spcAft>
                <a:spcPts val="600"/>
              </a:spcAft>
            </a:pPr>
            <a:endParaRPr lang="en-US" sz="2200" dirty="0" smtClean="0">
              <a:latin typeface="+mj-lt"/>
            </a:endParaRPr>
          </a:p>
          <a:p>
            <a:pPr lvl="1">
              <a:spcAft>
                <a:spcPts val="600"/>
              </a:spcAft>
            </a:pPr>
            <a:endParaRPr lang="en-US" sz="2200" dirty="0" smtClean="0">
              <a:latin typeface="+mj-lt"/>
            </a:endParaRPr>
          </a:p>
          <a:p>
            <a:pPr lvl="1">
              <a:spcAft>
                <a:spcPts val="600"/>
              </a:spcAft>
            </a:pPr>
            <a:endParaRPr lang="en-US" sz="2200" dirty="0" smtClean="0">
              <a:latin typeface="+mj-lt"/>
            </a:endParaRPr>
          </a:p>
          <a:p>
            <a:pPr lvl="1"/>
            <a:endParaRPr lang="en-US" sz="2200" dirty="0">
              <a:latin typeface="+mj-lt"/>
            </a:endParaRPr>
          </a:p>
          <a:p>
            <a:endParaRPr lang="en-US" sz="2200" dirty="0" smtClean="0">
              <a:latin typeface="+mj-lt"/>
            </a:endParaRPr>
          </a:p>
          <a:p>
            <a:endParaRPr lang="en-US" sz="2200" dirty="0">
              <a:latin typeface="+mj-lt"/>
            </a:endParaRPr>
          </a:p>
        </p:txBody>
      </p:sp>
      <p:sp>
        <p:nvSpPr>
          <p:cNvPr id="4" name="Content Placeholder 2"/>
          <p:cNvSpPr>
            <a:spLocks noGrp="1"/>
          </p:cNvSpPr>
          <p:nvPr>
            <p:ph sz="half" idx="1"/>
          </p:nvPr>
        </p:nvSpPr>
        <p:spPr>
          <a:xfrm>
            <a:off x="5790701" y="1443315"/>
            <a:ext cx="5259806" cy="5120895"/>
          </a:xfrm>
        </p:spPr>
        <p:txBody>
          <a:bodyPr>
            <a:noAutofit/>
          </a:bodyPr>
          <a:lstStyle/>
          <a:p>
            <a:pPr marL="0" indent="0">
              <a:spcBef>
                <a:spcPts val="1200"/>
              </a:spcBef>
              <a:buNone/>
            </a:pPr>
            <a:r>
              <a:rPr lang="en-US" sz="2200" u="sng" dirty="0" smtClean="0">
                <a:latin typeface="+mj-lt"/>
              </a:rPr>
              <a:t>Electrical</a:t>
            </a:r>
            <a:r>
              <a:rPr lang="en-US" sz="2200" dirty="0" smtClean="0">
                <a:latin typeface="+mj-lt"/>
              </a:rPr>
              <a:t> </a:t>
            </a:r>
          </a:p>
          <a:p>
            <a:pPr lvl="1">
              <a:spcBef>
                <a:spcPts val="1200"/>
              </a:spcBef>
            </a:pPr>
            <a:r>
              <a:rPr lang="en-US" sz="2200" dirty="0" smtClean="0">
                <a:latin typeface="+mj-lt"/>
              </a:rPr>
              <a:t>Panel locks/covers and remote switching  $3,500 - 2018</a:t>
            </a:r>
          </a:p>
          <a:p>
            <a:pPr lvl="1">
              <a:spcBef>
                <a:spcPts val="1200"/>
              </a:spcBef>
            </a:pPr>
            <a:r>
              <a:rPr lang="en-US" sz="2200" dirty="0" smtClean="0">
                <a:latin typeface="+mj-lt"/>
              </a:rPr>
              <a:t>Switchboard, panel labeling and schedules $2,500 - 2018  </a:t>
            </a:r>
          </a:p>
          <a:p>
            <a:pPr lvl="1">
              <a:spcBef>
                <a:spcPts val="1200"/>
              </a:spcBef>
            </a:pPr>
            <a:r>
              <a:rPr lang="en-US" sz="2200" dirty="0" smtClean="0">
                <a:latin typeface="+mj-lt"/>
              </a:rPr>
              <a:t>Switchboard and panel cleaning/ torqueing/lubrication and testing $2,500 - 2018 </a:t>
            </a:r>
          </a:p>
          <a:p>
            <a:pPr lvl="1">
              <a:spcBef>
                <a:spcPts val="1200"/>
              </a:spcBef>
            </a:pPr>
            <a:r>
              <a:rPr lang="en-US" sz="2200" dirty="0" smtClean="0">
                <a:latin typeface="+mj-lt"/>
              </a:rPr>
              <a:t>Breaker coordination study/ load survey  $2,500 -2019</a:t>
            </a:r>
          </a:p>
          <a:p>
            <a:pPr marL="0" indent="0">
              <a:spcBef>
                <a:spcPts val="1200"/>
              </a:spcBef>
              <a:buNone/>
            </a:pPr>
            <a:r>
              <a:rPr lang="en-US" sz="2200" u="sng" dirty="0" smtClean="0">
                <a:latin typeface="+mj-lt"/>
              </a:rPr>
              <a:t>Natural Gas</a:t>
            </a:r>
          </a:p>
          <a:p>
            <a:pPr lvl="1">
              <a:spcBef>
                <a:spcPts val="1200"/>
              </a:spcBef>
            </a:pPr>
            <a:r>
              <a:rPr lang="en-US" sz="2200" dirty="0" smtClean="0">
                <a:latin typeface="+mj-lt"/>
              </a:rPr>
              <a:t>Leak detect, isolation boiler room, </a:t>
            </a:r>
            <a:r>
              <a:rPr lang="en-US" sz="2000" dirty="0"/>
              <a:t>$</a:t>
            </a:r>
            <a:r>
              <a:rPr lang="en-US" sz="2200" dirty="0" smtClean="0">
                <a:latin typeface="+mj-lt"/>
              </a:rPr>
              <a:t>8,500 -2019   </a:t>
            </a:r>
          </a:p>
          <a:p>
            <a:pPr>
              <a:spcBef>
                <a:spcPts val="1200"/>
              </a:spcBef>
            </a:pPr>
            <a:endParaRPr lang="en-US" sz="2200" dirty="0" smtClean="0">
              <a:latin typeface="+mj-lt"/>
            </a:endParaRPr>
          </a:p>
          <a:p>
            <a:pPr lvl="1">
              <a:spcBef>
                <a:spcPts val="1200"/>
              </a:spcBef>
            </a:pPr>
            <a:endParaRPr lang="en-US" sz="2200" dirty="0" smtClean="0">
              <a:latin typeface="+mj-lt"/>
            </a:endParaRPr>
          </a:p>
          <a:p>
            <a:pPr lvl="1">
              <a:spcBef>
                <a:spcPts val="1200"/>
              </a:spcBef>
            </a:pPr>
            <a:endParaRPr lang="en-US" sz="2200" dirty="0" smtClean="0">
              <a:latin typeface="+mj-lt"/>
            </a:endParaRPr>
          </a:p>
          <a:p>
            <a:pPr lvl="1"/>
            <a:endParaRPr lang="en-US" sz="2200" dirty="0">
              <a:latin typeface="+mj-lt"/>
            </a:endParaRPr>
          </a:p>
          <a:p>
            <a:endParaRPr lang="en-US" sz="2200" dirty="0" smtClean="0">
              <a:latin typeface="+mj-lt"/>
            </a:endParaRPr>
          </a:p>
          <a:p>
            <a:endParaRPr lang="en-US" sz="2200" dirty="0">
              <a:latin typeface="+mj-lt"/>
            </a:endParaRPr>
          </a:p>
        </p:txBody>
      </p:sp>
    </p:spTree>
    <p:extLst>
      <p:ext uri="{BB962C8B-B14F-4D97-AF65-F5344CB8AC3E}">
        <p14:creationId xmlns:p14="http://schemas.microsoft.com/office/powerpoint/2010/main" val="2204052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49" y="0"/>
            <a:ext cx="9404723" cy="1400530"/>
          </a:xfrm>
        </p:spPr>
        <p:txBody>
          <a:bodyPr/>
          <a:lstStyle/>
          <a:p>
            <a:r>
              <a:rPr lang="en-US" b="1" dirty="0" smtClean="0"/>
              <a:t>WPS</a:t>
            </a:r>
            <a:br>
              <a:rPr lang="en-US" b="1" dirty="0" smtClean="0"/>
            </a:br>
            <a:r>
              <a:rPr lang="en-US" sz="2800" i="1" dirty="0" smtClean="0"/>
              <a:t>Utilities</a:t>
            </a:r>
            <a:endParaRPr lang="en-US" sz="28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945" y="1138786"/>
            <a:ext cx="3616037" cy="4821385"/>
          </a:xfrm>
          <a:prstGeom prst="rect">
            <a:avLst/>
          </a:prstGeom>
          <a:ln>
            <a:solidFill>
              <a:schemeClr val="bg1">
                <a:lumMod val="75000"/>
              </a:scheme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182" y="1138786"/>
            <a:ext cx="3602182" cy="4802909"/>
          </a:xfrm>
          <a:prstGeom prst="rect">
            <a:avLst/>
          </a:prstGeom>
          <a:ln>
            <a:solidFill>
              <a:schemeClr val="bg1">
                <a:lumMod val="85000"/>
              </a:schemeClr>
            </a:solidFill>
          </a:ln>
        </p:spPr>
      </p:pic>
    </p:spTree>
    <p:extLst>
      <p:ext uri="{BB962C8B-B14F-4D97-AF65-F5344CB8AC3E}">
        <p14:creationId xmlns:p14="http://schemas.microsoft.com/office/powerpoint/2010/main" val="729682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982" y="0"/>
            <a:ext cx="9404723" cy="1400530"/>
          </a:xfrm>
        </p:spPr>
        <p:txBody>
          <a:bodyPr>
            <a:normAutofit/>
          </a:bodyPr>
          <a:lstStyle/>
          <a:p>
            <a:r>
              <a:rPr lang="en-US" dirty="0" smtClean="0"/>
              <a:t>WPS</a:t>
            </a:r>
            <a:r>
              <a:rPr lang="en-US" b="1" dirty="0" smtClean="0"/>
              <a:t/>
            </a:r>
            <a:br>
              <a:rPr lang="en-US" b="1" dirty="0" smtClean="0"/>
            </a:br>
            <a:r>
              <a:rPr lang="en-US" sz="2800" i="1" dirty="0" smtClean="0"/>
              <a:t>Grounds Overview</a:t>
            </a:r>
            <a:endParaRPr lang="en-US" sz="2800" i="1" dirty="0"/>
          </a:p>
        </p:txBody>
      </p:sp>
      <p:sp>
        <p:nvSpPr>
          <p:cNvPr id="6" name="TextBox 5"/>
          <p:cNvSpPr txBox="1"/>
          <p:nvPr/>
        </p:nvSpPr>
        <p:spPr>
          <a:xfrm>
            <a:off x="202982" y="1398402"/>
            <a:ext cx="4613827" cy="6555641"/>
          </a:xfrm>
          <a:prstGeom prst="rect">
            <a:avLst/>
          </a:prstGeom>
          <a:noFill/>
        </p:spPr>
        <p:txBody>
          <a:bodyPr wrap="none" rtlCol="0">
            <a:spAutoFit/>
          </a:bodyPr>
          <a:lstStyle/>
          <a:p>
            <a:r>
              <a:rPr lang="en-US" sz="2400" b="1" dirty="0" smtClean="0">
                <a:latin typeface="+mj-lt"/>
              </a:rPr>
              <a:t>Bus, Bike, Student and Pedestrian</a:t>
            </a:r>
          </a:p>
          <a:p>
            <a:r>
              <a:rPr lang="en-US" sz="2400" b="1" dirty="0" smtClean="0">
                <a:latin typeface="+mj-lt"/>
              </a:rPr>
              <a:t>Safety Corridor</a:t>
            </a:r>
          </a:p>
          <a:p>
            <a:endParaRPr lang="en-US" dirty="0" smtClean="0">
              <a:latin typeface="+mj-lt"/>
            </a:endParaRPr>
          </a:p>
          <a:p>
            <a:pPr marL="285750" indent="-285750">
              <a:buFont typeface="Arial" panose="020B0604020202020204" pitchFamily="34" charset="0"/>
              <a:buChar char="•"/>
            </a:pPr>
            <a:r>
              <a:rPr lang="en-US" sz="2400" dirty="0" smtClean="0">
                <a:latin typeface="+mj-lt"/>
              </a:rPr>
              <a:t>Install 900 linear feet sidewalk</a:t>
            </a:r>
          </a:p>
          <a:p>
            <a:pPr marL="285750" indent="-285750">
              <a:buFont typeface="Arial" panose="020B0604020202020204" pitchFamily="34" charset="0"/>
              <a:buChar char="•"/>
            </a:pPr>
            <a:r>
              <a:rPr lang="en-US" sz="2400" dirty="0" smtClean="0">
                <a:latin typeface="+mj-lt"/>
              </a:rPr>
              <a:t>62,000 sqft. blacktop</a:t>
            </a:r>
          </a:p>
          <a:p>
            <a:pPr marL="285750" indent="-285750">
              <a:buFont typeface="Arial" panose="020B0604020202020204" pitchFamily="34" charset="0"/>
              <a:buChar char="•"/>
            </a:pPr>
            <a:r>
              <a:rPr lang="en-US" sz="2400" dirty="0" smtClean="0">
                <a:latin typeface="+mj-lt"/>
              </a:rPr>
              <a:t>Install speed bumps</a:t>
            </a:r>
          </a:p>
          <a:p>
            <a:pPr marL="285750" indent="-285750">
              <a:buFont typeface="Arial" panose="020B0604020202020204" pitchFamily="34" charset="0"/>
              <a:buChar char="•"/>
            </a:pPr>
            <a:r>
              <a:rPr lang="en-US" sz="2400" dirty="0" smtClean="0">
                <a:latin typeface="+mj-lt"/>
              </a:rPr>
              <a:t>Bus parking area </a:t>
            </a:r>
          </a:p>
          <a:p>
            <a:pPr marL="285750" indent="-285750">
              <a:buFont typeface="Arial" panose="020B0604020202020204" pitchFamily="34" charset="0"/>
              <a:buChar char="•"/>
            </a:pPr>
            <a:r>
              <a:rPr lang="en-US" sz="2400" dirty="0" smtClean="0">
                <a:latin typeface="+mj-lt"/>
              </a:rPr>
              <a:t>60 parking stalls</a:t>
            </a:r>
          </a:p>
          <a:p>
            <a:pPr marL="285750" indent="-285750">
              <a:buFont typeface="Arial" panose="020B0604020202020204" pitchFamily="34" charset="0"/>
              <a:buChar char="•"/>
            </a:pPr>
            <a:r>
              <a:rPr lang="en-US" sz="2400" dirty="0" smtClean="0">
                <a:latin typeface="+mj-lt"/>
              </a:rPr>
              <a:t>2 Pedestrian crosswalks</a:t>
            </a:r>
          </a:p>
          <a:p>
            <a:pPr marL="285750" indent="-285750">
              <a:buFont typeface="Arial" panose="020B0604020202020204" pitchFamily="34" charset="0"/>
              <a:buChar char="•"/>
            </a:pPr>
            <a:r>
              <a:rPr lang="en-US" sz="2400" dirty="0" smtClean="0">
                <a:latin typeface="+mj-lt"/>
              </a:rPr>
              <a:t>Designated bike Lane</a:t>
            </a:r>
          </a:p>
          <a:p>
            <a:endParaRPr lang="en-US" sz="2400" dirty="0">
              <a:latin typeface="+mj-lt"/>
            </a:endParaRPr>
          </a:p>
          <a:p>
            <a:pPr marL="285750" indent="-285750">
              <a:buFont typeface="Arial" panose="020B0604020202020204" pitchFamily="34" charset="0"/>
              <a:buChar char="•"/>
            </a:pPr>
            <a:r>
              <a:rPr lang="en-US" sz="2400" dirty="0" smtClean="0">
                <a:latin typeface="+mj-lt"/>
              </a:rPr>
              <a:t>**Estimated $145,000</a:t>
            </a:r>
          </a:p>
          <a:p>
            <a:pPr marL="285750" indent="-285750">
              <a:buFont typeface="Arial" panose="020B0604020202020204" pitchFamily="34" charset="0"/>
              <a:buChar char="•"/>
            </a:pPr>
            <a:r>
              <a:rPr lang="en-US" sz="2400" dirty="0" smtClean="0">
                <a:latin typeface="+mj-lt"/>
              </a:rPr>
              <a:t>Working in partnership with COW</a:t>
            </a:r>
          </a:p>
          <a:p>
            <a:r>
              <a:rPr lang="en-US" sz="2400" dirty="0">
                <a:latin typeface="+mj-lt"/>
              </a:rPr>
              <a:t> </a:t>
            </a:r>
            <a:r>
              <a:rPr lang="en-US" sz="2400" dirty="0" smtClean="0">
                <a:latin typeface="+mj-lt"/>
              </a:rPr>
              <a:t>    acquiring grants and cost split</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smtClean="0">
              <a:latin typeface="+mj-lt"/>
            </a:endParaRPr>
          </a:p>
          <a:p>
            <a:pPr marL="285750" indent="-285750">
              <a:buFont typeface="Arial" panose="020B0604020202020204" pitchFamily="34" charset="0"/>
              <a:buChar char="•"/>
            </a:pPr>
            <a:endParaRPr lang="en-US" sz="2400" dirty="0" smtClean="0">
              <a:latin typeface="+mj-lt"/>
            </a:endParaRPr>
          </a:p>
          <a:p>
            <a:endParaRPr lang="en-US" dirty="0">
              <a:latin typeface="+mj-lt"/>
            </a:endParaRPr>
          </a:p>
        </p:txBody>
      </p:sp>
      <p:pic>
        <p:nvPicPr>
          <p:cNvPr id="7" name="Picture 6"/>
          <p:cNvPicPr>
            <a:picLocks noChangeAspect="1"/>
          </p:cNvPicPr>
          <p:nvPr/>
        </p:nvPicPr>
        <p:blipFill>
          <a:blip r:embed="rId3"/>
          <a:stretch>
            <a:fillRect/>
          </a:stretch>
        </p:blipFill>
        <p:spPr>
          <a:xfrm>
            <a:off x="5384633" y="852953"/>
            <a:ext cx="5094872" cy="4648711"/>
          </a:xfrm>
          <a:prstGeom prst="rect">
            <a:avLst/>
          </a:prstGeom>
          <a:ln>
            <a:solidFill>
              <a:schemeClr val="tx1">
                <a:lumMod val="65000"/>
                <a:lumOff val="35000"/>
              </a:schemeClr>
            </a:solidFill>
          </a:ln>
        </p:spPr>
      </p:pic>
      <p:cxnSp>
        <p:nvCxnSpPr>
          <p:cNvPr id="4" name="Straight Connector 3"/>
          <p:cNvCxnSpPr/>
          <p:nvPr/>
        </p:nvCxnSpPr>
        <p:spPr>
          <a:xfrm>
            <a:off x="6933063" y="447646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892119" y="2074461"/>
            <a:ext cx="0" cy="2565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207446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92119" y="2074460"/>
            <a:ext cx="0" cy="1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92119" y="1856097"/>
            <a:ext cx="191069" cy="218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83188" y="1856096"/>
            <a:ext cx="174691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10155" y="5815057"/>
            <a:ext cx="5254965" cy="646331"/>
          </a:xfrm>
          <a:prstGeom prst="rect">
            <a:avLst/>
          </a:prstGeom>
          <a:noFill/>
        </p:spPr>
        <p:txBody>
          <a:bodyPr wrap="none" rtlCol="0">
            <a:spAutoFit/>
          </a:bodyPr>
          <a:lstStyle/>
          <a:p>
            <a:r>
              <a:rPr lang="en-US" dirty="0" smtClean="0"/>
              <a:t>** Not in school cost sheet, preliminary cost estimate,</a:t>
            </a:r>
          </a:p>
          <a:p>
            <a:r>
              <a:rPr lang="en-US" dirty="0" smtClean="0"/>
              <a:t>not hard quoted </a:t>
            </a:r>
            <a:endParaRPr lang="en-US" dirty="0"/>
          </a:p>
        </p:txBody>
      </p:sp>
      <p:cxnSp>
        <p:nvCxnSpPr>
          <p:cNvPr id="5" name="Straight Connector 4"/>
          <p:cNvCxnSpPr/>
          <p:nvPr/>
        </p:nvCxnSpPr>
        <p:spPr>
          <a:xfrm flipV="1">
            <a:off x="6594764" y="4640239"/>
            <a:ext cx="297355" cy="250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594764" y="4890655"/>
            <a:ext cx="0" cy="407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63872" y="4574852"/>
            <a:ext cx="297355" cy="250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464080" y="4896916"/>
            <a:ext cx="0" cy="407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61227" y="4231284"/>
            <a:ext cx="1654" cy="343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34651" y="1856096"/>
            <a:ext cx="373039" cy="345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207690" y="2199565"/>
            <a:ext cx="8419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906450" y="1750151"/>
            <a:ext cx="367205" cy="331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273655" y="2074460"/>
            <a:ext cx="775967" cy="4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805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890" y="-115145"/>
            <a:ext cx="9404723" cy="1400530"/>
          </a:xfrm>
        </p:spPr>
        <p:txBody>
          <a:bodyPr/>
          <a:lstStyle/>
          <a:p>
            <a:r>
              <a:rPr lang="en-US" b="1" dirty="0" smtClean="0"/>
              <a:t>WPS -</a:t>
            </a:r>
            <a:r>
              <a:rPr lang="en-US" sz="2800" i="1" dirty="0" smtClean="0"/>
              <a:t>Portable Buildings</a:t>
            </a:r>
            <a:endParaRPr lang="en-US" sz="2800" i="1" dirty="0"/>
          </a:p>
        </p:txBody>
      </p:sp>
      <p:sp>
        <p:nvSpPr>
          <p:cNvPr id="3" name="Content Placeholder 2"/>
          <p:cNvSpPr>
            <a:spLocks noGrp="1"/>
          </p:cNvSpPr>
          <p:nvPr>
            <p:ph sz="half" idx="1"/>
          </p:nvPr>
        </p:nvSpPr>
        <p:spPr>
          <a:xfrm>
            <a:off x="565498" y="2109508"/>
            <a:ext cx="10120627" cy="4195763"/>
          </a:xfrm>
        </p:spPr>
        <p:txBody>
          <a:bodyPr>
            <a:noAutofit/>
          </a:bodyPr>
          <a:lstStyle/>
          <a:p>
            <a:pPr lvl="1"/>
            <a:endParaRPr lang="en-US" sz="1400" dirty="0" smtClean="0"/>
          </a:p>
          <a:p>
            <a:pPr lvl="1"/>
            <a:endParaRPr lang="en-US" sz="1400" dirty="0"/>
          </a:p>
          <a:p>
            <a:endParaRPr lang="en-US" sz="1600" dirty="0" smtClean="0"/>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267398406"/>
              </p:ext>
            </p:extLst>
          </p:nvPr>
        </p:nvGraphicFramePr>
        <p:xfrm>
          <a:off x="204890" y="996597"/>
          <a:ext cx="11190991" cy="4927633"/>
        </p:xfrm>
        <a:graphic>
          <a:graphicData uri="http://schemas.openxmlformats.org/drawingml/2006/table">
            <a:tbl>
              <a:tblPr firstRow="1" bandRow="1">
                <a:tableStyleId>{5C22544A-7EE6-4342-B048-85BDC9FD1C3A}</a:tableStyleId>
              </a:tblPr>
              <a:tblGrid>
                <a:gridCol w="1282716"/>
                <a:gridCol w="1246812"/>
                <a:gridCol w="1141971"/>
                <a:gridCol w="954437"/>
                <a:gridCol w="1110446"/>
                <a:gridCol w="1244676"/>
                <a:gridCol w="1086041"/>
                <a:gridCol w="988419"/>
                <a:gridCol w="1118626"/>
                <a:gridCol w="1016847"/>
              </a:tblGrid>
              <a:tr h="415638">
                <a:tc>
                  <a:txBody>
                    <a:bodyPr/>
                    <a:lstStyle/>
                    <a:p>
                      <a:r>
                        <a:rPr lang="en-US" sz="1600" dirty="0" smtClean="0"/>
                        <a:t>Port.</a:t>
                      </a:r>
                    </a:p>
                    <a:p>
                      <a:r>
                        <a:rPr lang="en-US" sz="1600" dirty="0" smtClean="0"/>
                        <a:t>Bldg. </a:t>
                      </a:r>
                      <a:endParaRPr lang="en-US" sz="1600" dirty="0"/>
                    </a:p>
                  </a:txBody>
                  <a:tcPr/>
                </a:tc>
                <a:tc>
                  <a:txBody>
                    <a:bodyPr/>
                    <a:lstStyle/>
                    <a:p>
                      <a:r>
                        <a:rPr lang="en-US" sz="1600" baseline="0" dirty="0" smtClean="0"/>
                        <a:t>Use</a:t>
                      </a:r>
                      <a:endParaRPr lang="en-US" sz="1600" dirty="0"/>
                    </a:p>
                  </a:txBody>
                  <a:tcPr/>
                </a:tc>
                <a:tc>
                  <a:txBody>
                    <a:bodyPr/>
                    <a:lstStyle/>
                    <a:p>
                      <a:r>
                        <a:rPr lang="en-US" sz="1600" dirty="0" smtClean="0"/>
                        <a:t>Roof </a:t>
                      </a:r>
                      <a:endParaRPr lang="en-US" sz="1600" dirty="0"/>
                    </a:p>
                  </a:txBody>
                  <a:tcPr/>
                </a:tc>
                <a:tc>
                  <a:txBody>
                    <a:bodyPr/>
                    <a:lstStyle/>
                    <a:p>
                      <a:r>
                        <a:rPr lang="en-US" sz="1600" dirty="0" smtClean="0"/>
                        <a:t>Side </a:t>
                      </a:r>
                      <a:endParaRPr lang="en-US" sz="1600" dirty="0"/>
                    </a:p>
                  </a:txBody>
                  <a:tcPr/>
                </a:tc>
                <a:tc>
                  <a:txBody>
                    <a:bodyPr/>
                    <a:lstStyle/>
                    <a:p>
                      <a:r>
                        <a:rPr lang="en-US" sz="1600" dirty="0" smtClean="0"/>
                        <a:t>Ramp</a:t>
                      </a:r>
                      <a:endParaRPr lang="en-US" sz="1600" dirty="0"/>
                    </a:p>
                  </a:txBody>
                  <a:tcPr/>
                </a:tc>
                <a:tc>
                  <a:txBody>
                    <a:bodyPr/>
                    <a:lstStyle/>
                    <a:p>
                      <a:r>
                        <a:rPr lang="en-US" sz="1600" dirty="0" smtClean="0"/>
                        <a:t>Flooring</a:t>
                      </a:r>
                      <a:endParaRPr lang="en-US" sz="1600" dirty="0"/>
                    </a:p>
                  </a:txBody>
                  <a:tcPr/>
                </a:tc>
                <a:tc>
                  <a:txBody>
                    <a:bodyPr/>
                    <a:lstStyle/>
                    <a:p>
                      <a:r>
                        <a:rPr lang="en-US" sz="1600" dirty="0" smtClean="0"/>
                        <a:t>Interior </a:t>
                      </a:r>
                    </a:p>
                    <a:p>
                      <a:r>
                        <a:rPr lang="en-US" sz="1600" dirty="0" smtClean="0"/>
                        <a:t>Finishes</a:t>
                      </a:r>
                      <a:endParaRPr lang="en-US" sz="1600" dirty="0"/>
                    </a:p>
                  </a:txBody>
                  <a:tcPr/>
                </a:tc>
                <a:tc>
                  <a:txBody>
                    <a:bodyPr/>
                    <a:lstStyle/>
                    <a:p>
                      <a:r>
                        <a:rPr lang="en-US" sz="1600" dirty="0" smtClean="0"/>
                        <a:t>Ext</a:t>
                      </a:r>
                    </a:p>
                    <a:p>
                      <a:r>
                        <a:rPr lang="en-US" sz="1600" dirty="0" smtClean="0"/>
                        <a:t>Paint</a:t>
                      </a:r>
                      <a:endParaRPr lang="en-US" sz="1600" dirty="0"/>
                    </a:p>
                  </a:txBody>
                  <a:tcPr/>
                </a:tc>
                <a:tc>
                  <a:txBody>
                    <a:bodyPr/>
                    <a:lstStyle/>
                    <a:p>
                      <a:r>
                        <a:rPr lang="en-US" sz="1600" dirty="0" smtClean="0"/>
                        <a:t>Restrooms </a:t>
                      </a:r>
                      <a:endParaRPr lang="en-US" sz="1600" dirty="0"/>
                    </a:p>
                  </a:txBody>
                  <a:tcPr/>
                </a:tc>
                <a:tc>
                  <a:txBody>
                    <a:bodyPr/>
                    <a:lstStyle/>
                    <a:p>
                      <a:r>
                        <a:rPr lang="en-US" sz="1600" dirty="0" smtClean="0"/>
                        <a:t>Roof</a:t>
                      </a:r>
                      <a:endParaRPr lang="en-US" sz="1600" dirty="0"/>
                    </a:p>
                  </a:txBody>
                  <a:tcPr/>
                </a:tc>
              </a:tr>
              <a:tr h="584663">
                <a:tc>
                  <a:txBody>
                    <a:bodyPr/>
                    <a:lstStyle/>
                    <a:p>
                      <a:r>
                        <a:rPr lang="en-US" sz="1600" dirty="0" smtClean="0"/>
                        <a:t>PO 2/3</a:t>
                      </a:r>
                      <a:endParaRPr lang="en-US" sz="1600" dirty="0"/>
                    </a:p>
                  </a:txBody>
                  <a:tcPr/>
                </a:tc>
                <a:tc>
                  <a:txBody>
                    <a:bodyPr/>
                    <a:lstStyle/>
                    <a:p>
                      <a:r>
                        <a:rPr lang="en-US" sz="1600" dirty="0" smtClean="0"/>
                        <a:t>WCC</a:t>
                      </a:r>
                      <a:endParaRPr lang="en-US" sz="1600" dirty="0"/>
                    </a:p>
                  </a:txBody>
                  <a:tcPr/>
                </a:tc>
                <a:tc>
                  <a:txBody>
                    <a:bodyPr/>
                    <a:lstStyle/>
                    <a:p>
                      <a:r>
                        <a:rPr lang="en-US" sz="1600" dirty="0" smtClean="0">
                          <a:solidFill>
                            <a:schemeClr val="tx1"/>
                          </a:solidFill>
                        </a:rPr>
                        <a:t>3 Tab</a:t>
                      </a:r>
                      <a:endParaRPr lang="en-US" sz="1600" dirty="0">
                        <a:solidFill>
                          <a:schemeClr val="tx1"/>
                        </a:solidFill>
                      </a:endParaRPr>
                    </a:p>
                  </a:txBody>
                  <a:tcPr/>
                </a:tc>
                <a:tc>
                  <a:txBody>
                    <a:bodyPr/>
                    <a:lstStyle/>
                    <a:p>
                      <a:r>
                        <a:rPr lang="en-US" sz="1600" dirty="0" smtClean="0">
                          <a:solidFill>
                            <a:schemeClr val="tx1"/>
                          </a:solidFill>
                        </a:rPr>
                        <a:t>A</a:t>
                      </a:r>
                      <a:endParaRPr lang="en-US" sz="1600" dirty="0">
                        <a:solidFill>
                          <a:schemeClr val="tx1"/>
                        </a:solidFill>
                      </a:endParaRPr>
                    </a:p>
                  </a:txBody>
                  <a:tcPr/>
                </a:tc>
                <a:tc>
                  <a:txBody>
                    <a:bodyPr/>
                    <a:lstStyle/>
                    <a:p>
                      <a:r>
                        <a:rPr lang="en-US" sz="1600" dirty="0" smtClean="0">
                          <a:solidFill>
                            <a:schemeClr val="tx1"/>
                          </a:solidFill>
                        </a:rPr>
                        <a:t>2019 </a:t>
                      </a:r>
                    </a:p>
                    <a:p>
                      <a:r>
                        <a:rPr lang="en-US" sz="1600" dirty="0" smtClean="0">
                          <a:solidFill>
                            <a:schemeClr val="tx1"/>
                          </a:solidFill>
                        </a:rPr>
                        <a:t>$5,000</a:t>
                      </a:r>
                      <a:endParaRPr lang="en-US" sz="1600" dirty="0">
                        <a:solidFill>
                          <a:schemeClr val="tx1"/>
                        </a:solidFill>
                      </a:endParaRPr>
                    </a:p>
                  </a:txBody>
                  <a:tcPr>
                    <a:solidFill>
                      <a:schemeClr val="accent6">
                        <a:lumMod val="20000"/>
                        <a:lumOff val="80000"/>
                      </a:schemeClr>
                    </a:solidFill>
                  </a:tcPr>
                </a:tc>
                <a:tc>
                  <a:txBody>
                    <a:bodyPr/>
                    <a:lstStyle/>
                    <a:p>
                      <a:r>
                        <a:rPr lang="en-US" sz="1600" dirty="0" smtClean="0"/>
                        <a:t>2023</a:t>
                      </a:r>
                    </a:p>
                    <a:p>
                      <a:r>
                        <a:rPr lang="en-US" sz="1600" dirty="0" smtClean="0"/>
                        <a:t>$7,000</a:t>
                      </a:r>
                      <a:endParaRPr lang="en-US" sz="1600" dirty="0"/>
                    </a:p>
                  </a:txBody>
                  <a:tcPr>
                    <a:solidFill>
                      <a:schemeClr val="accent2">
                        <a:lumMod val="60000"/>
                        <a:lumOff val="40000"/>
                      </a:schemeClr>
                    </a:solidFill>
                  </a:tcPr>
                </a:tc>
                <a:tc>
                  <a:txBody>
                    <a:bodyPr/>
                    <a:lstStyle/>
                    <a:p>
                      <a:r>
                        <a:rPr lang="en-US" sz="1600" dirty="0" smtClean="0"/>
                        <a:t>2023</a:t>
                      </a:r>
                    </a:p>
                    <a:p>
                      <a:r>
                        <a:rPr lang="en-US" sz="1600" dirty="0" smtClean="0"/>
                        <a:t>$3,000</a:t>
                      </a:r>
                      <a:endParaRPr lang="en-US" sz="1600" dirty="0"/>
                    </a:p>
                  </a:txBody>
                  <a:tcPr>
                    <a:solidFill>
                      <a:schemeClr val="accent2">
                        <a:lumMod val="60000"/>
                        <a:lumOff val="40000"/>
                      </a:schemeClr>
                    </a:solidFill>
                  </a:tcPr>
                </a:tc>
                <a:tc>
                  <a:txBody>
                    <a:bodyPr/>
                    <a:lstStyle/>
                    <a:p>
                      <a:r>
                        <a:rPr lang="en-US" sz="1600" dirty="0" smtClean="0"/>
                        <a:t>2024</a:t>
                      </a:r>
                    </a:p>
                    <a:p>
                      <a:r>
                        <a:rPr lang="en-US" sz="1600" dirty="0" smtClean="0"/>
                        <a:t>$1000</a:t>
                      </a:r>
                      <a:endParaRPr lang="en-US" sz="1600" dirty="0"/>
                    </a:p>
                  </a:txBody>
                  <a:tcPr>
                    <a:solidFill>
                      <a:schemeClr val="accent4">
                        <a:lumMod val="60000"/>
                        <a:lumOff val="40000"/>
                      </a:schemeClr>
                    </a:solidFill>
                  </a:tcPr>
                </a:tc>
                <a:tc>
                  <a:txBody>
                    <a:bodyPr/>
                    <a:lstStyle/>
                    <a:p>
                      <a:r>
                        <a:rPr lang="en-US" sz="1600" dirty="0" smtClean="0"/>
                        <a:t>-</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8000</a:t>
                      </a:r>
                      <a:endParaRPr lang="en-US" sz="1600" dirty="0"/>
                    </a:p>
                  </a:txBody>
                  <a:tcPr>
                    <a:solidFill>
                      <a:schemeClr val="accent6">
                        <a:lumMod val="20000"/>
                        <a:lumOff val="80000"/>
                      </a:schemeClr>
                    </a:solidFill>
                  </a:tcPr>
                </a:tc>
              </a:tr>
              <a:tr h="311428">
                <a:tc>
                  <a:txBody>
                    <a:bodyPr/>
                    <a:lstStyle/>
                    <a:p>
                      <a:r>
                        <a:rPr lang="en-US" sz="1600" dirty="0" smtClean="0"/>
                        <a:t>PO 4/5</a:t>
                      </a:r>
                      <a:endParaRPr lang="en-US" sz="1600" dirty="0"/>
                    </a:p>
                  </a:txBody>
                  <a:tcPr/>
                </a:tc>
                <a:tc>
                  <a:txBody>
                    <a:bodyPr/>
                    <a:lstStyle/>
                    <a:p>
                      <a:r>
                        <a:rPr lang="en-US" sz="1600" dirty="0" smtClean="0"/>
                        <a:t>Storage</a:t>
                      </a:r>
                      <a:endParaRPr lang="en-US" sz="1600" dirty="0"/>
                    </a:p>
                  </a:txBody>
                  <a:tcPr/>
                </a:tc>
                <a:tc>
                  <a:txBody>
                    <a:bodyPr/>
                    <a:lstStyle/>
                    <a:p>
                      <a:r>
                        <a:rPr lang="en-US" sz="1600" dirty="0" smtClean="0">
                          <a:solidFill>
                            <a:schemeClr val="tx1"/>
                          </a:solidFill>
                        </a:rPr>
                        <a:t>RPL</a:t>
                      </a:r>
                      <a:endParaRPr lang="en-US" sz="1600" dirty="0">
                        <a:solidFill>
                          <a:schemeClr val="tx1"/>
                        </a:solidFill>
                      </a:endParaRPr>
                    </a:p>
                  </a:txBody>
                  <a:tcPr/>
                </a:tc>
                <a:tc>
                  <a:txBody>
                    <a:bodyPr/>
                    <a:lstStyle/>
                    <a:p>
                      <a:r>
                        <a:rPr lang="en-US" sz="1600" dirty="0" smtClean="0">
                          <a:solidFill>
                            <a:schemeClr val="tx1"/>
                          </a:solidFill>
                        </a:rPr>
                        <a:t>A</a:t>
                      </a:r>
                      <a:endParaRPr lang="en-US" sz="1600" dirty="0">
                        <a:solidFill>
                          <a:schemeClr val="tx1"/>
                        </a:solidFill>
                      </a:endParaRPr>
                    </a:p>
                  </a:txBody>
                  <a:tcPr/>
                </a:tc>
                <a:tc>
                  <a:txBody>
                    <a:bodyPr/>
                    <a:lstStyle/>
                    <a:p>
                      <a:r>
                        <a:rPr lang="en-US" sz="1600" dirty="0" smtClean="0">
                          <a:solidFill>
                            <a:schemeClr val="tx1"/>
                          </a:solidFill>
                        </a:rPr>
                        <a:t>2018 </a:t>
                      </a:r>
                    </a:p>
                    <a:p>
                      <a:r>
                        <a:rPr lang="en-US" sz="1600" dirty="0" smtClean="0">
                          <a:solidFill>
                            <a:schemeClr val="tx1"/>
                          </a:solidFill>
                        </a:rPr>
                        <a:t>$5,000</a:t>
                      </a:r>
                      <a:endParaRPr lang="en-US" sz="1600" dirty="0">
                        <a:solidFill>
                          <a:schemeClr val="tx1"/>
                        </a:solidFill>
                      </a:endParaRPr>
                    </a:p>
                  </a:txBody>
                  <a:tcPr>
                    <a:solidFill>
                      <a:schemeClr val="bg1"/>
                    </a:solidFill>
                  </a:tcPr>
                </a:tc>
                <a:tc>
                  <a:txBody>
                    <a:bodyPr/>
                    <a:lstStyle/>
                    <a:p>
                      <a:r>
                        <a:rPr lang="en-US" sz="1600" dirty="0" smtClean="0"/>
                        <a:t>2020</a:t>
                      </a:r>
                    </a:p>
                    <a:p>
                      <a:r>
                        <a:rPr lang="en-US" sz="1600" dirty="0" smtClean="0"/>
                        <a:t>$7,000</a:t>
                      </a:r>
                      <a:endParaRPr lang="en-US" sz="1600" dirty="0"/>
                    </a:p>
                  </a:txBody>
                  <a:tcPr/>
                </a:tc>
                <a:tc>
                  <a:txBody>
                    <a:bodyPr/>
                    <a:lstStyle/>
                    <a:p>
                      <a:r>
                        <a:rPr lang="en-US" sz="1600" dirty="0" smtClean="0"/>
                        <a:t>2020</a:t>
                      </a:r>
                    </a:p>
                    <a:p>
                      <a:r>
                        <a:rPr lang="en-US" sz="1600" dirty="0" smtClean="0"/>
                        <a:t>$3,000</a:t>
                      </a:r>
                      <a:endParaRPr lang="en-US" sz="1600" dirty="0"/>
                    </a:p>
                  </a:txBody>
                  <a:tcPr/>
                </a:tc>
                <a:tc>
                  <a:txBody>
                    <a:bodyPr/>
                    <a:lstStyle/>
                    <a:p>
                      <a:r>
                        <a:rPr lang="en-US" sz="1600" dirty="0" smtClean="0"/>
                        <a:t>2024</a:t>
                      </a:r>
                    </a:p>
                    <a:p>
                      <a:r>
                        <a:rPr lang="en-US" sz="1600" dirty="0" smtClean="0"/>
                        <a:t>$1000</a:t>
                      </a:r>
                      <a:endParaRPr lang="en-US" sz="1600" dirty="0"/>
                    </a:p>
                  </a:txBody>
                  <a:tcPr>
                    <a:solidFill>
                      <a:schemeClr val="accent4">
                        <a:lumMod val="60000"/>
                        <a:lumOff val="40000"/>
                      </a:schemeClr>
                    </a:solidFill>
                  </a:tcPr>
                </a:tc>
                <a:tc>
                  <a:txBody>
                    <a:bodyPr/>
                    <a:lstStyle/>
                    <a:p>
                      <a:r>
                        <a:rPr lang="en-US" sz="1600" dirty="0" smtClean="0"/>
                        <a:t>-</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t>
                      </a:r>
                      <a:endParaRPr lang="en-US" sz="1600" dirty="0"/>
                    </a:p>
                  </a:txBody>
                  <a:tcPr/>
                </a:tc>
              </a:tr>
              <a:tr h="689341">
                <a:tc>
                  <a:txBody>
                    <a:bodyPr/>
                    <a:lstStyle/>
                    <a:p>
                      <a:r>
                        <a:rPr lang="en-US" sz="1600" dirty="0" smtClean="0"/>
                        <a:t>PO 6/7</a:t>
                      </a:r>
                      <a:endParaRPr lang="en-US" sz="1600" dirty="0"/>
                    </a:p>
                  </a:txBody>
                  <a:tcPr/>
                </a:tc>
                <a:tc>
                  <a:txBody>
                    <a:bodyPr/>
                    <a:lstStyle/>
                    <a:p>
                      <a:r>
                        <a:rPr lang="en-US" sz="1600" dirty="0" smtClean="0"/>
                        <a:t>Comm. out reach</a:t>
                      </a:r>
                      <a:endParaRPr lang="en-US" sz="1600" dirty="0"/>
                    </a:p>
                  </a:txBody>
                  <a:tcPr/>
                </a:tc>
                <a:tc>
                  <a:txBody>
                    <a:bodyPr/>
                    <a:lstStyle/>
                    <a:p>
                      <a:r>
                        <a:rPr lang="en-US" sz="1600" dirty="0" smtClean="0">
                          <a:solidFill>
                            <a:schemeClr val="tx1"/>
                          </a:solidFill>
                        </a:rPr>
                        <a:t>Metal</a:t>
                      </a:r>
                      <a:endParaRPr lang="en-US" sz="1600" dirty="0">
                        <a:solidFill>
                          <a:schemeClr val="tx1"/>
                        </a:solidFill>
                      </a:endParaRPr>
                    </a:p>
                  </a:txBody>
                  <a:tcPr/>
                </a:tc>
                <a:tc>
                  <a:txBody>
                    <a:bodyPr/>
                    <a:lstStyle/>
                    <a:p>
                      <a:r>
                        <a:rPr lang="en-US" sz="1600" dirty="0" smtClean="0">
                          <a:solidFill>
                            <a:schemeClr val="tx1"/>
                          </a:solidFill>
                        </a:rPr>
                        <a:t>A</a:t>
                      </a:r>
                      <a:endParaRPr lang="en-US" sz="1600" dirty="0">
                        <a:solidFill>
                          <a:schemeClr val="tx1"/>
                        </a:solidFill>
                      </a:endParaRPr>
                    </a:p>
                  </a:txBody>
                  <a:tcPr/>
                </a:tc>
                <a:tc>
                  <a:txBody>
                    <a:bodyPr/>
                    <a:lstStyle/>
                    <a:p>
                      <a:r>
                        <a:rPr lang="en-US" sz="1600" dirty="0" smtClean="0">
                          <a:solidFill>
                            <a:schemeClr val="tx1"/>
                          </a:solidFill>
                        </a:rPr>
                        <a:t>2018 </a:t>
                      </a:r>
                    </a:p>
                    <a:p>
                      <a:r>
                        <a:rPr lang="en-US" sz="1600" dirty="0" smtClean="0">
                          <a:solidFill>
                            <a:schemeClr val="tx1"/>
                          </a:solidFill>
                        </a:rPr>
                        <a:t>$5,000</a:t>
                      </a:r>
                      <a:endParaRPr lang="en-US" sz="1600" dirty="0">
                        <a:solidFill>
                          <a:schemeClr val="tx1"/>
                        </a:solidFill>
                      </a:endParaRPr>
                    </a:p>
                  </a:txBody>
                  <a:tcPr>
                    <a:solidFill>
                      <a:schemeClr val="bg1"/>
                    </a:solidFill>
                  </a:tcPr>
                </a:tc>
                <a:tc>
                  <a:txBody>
                    <a:bodyPr/>
                    <a:lstStyle/>
                    <a:p>
                      <a:r>
                        <a:rPr lang="en-US" sz="1600" dirty="0" smtClean="0"/>
                        <a:t>2022</a:t>
                      </a:r>
                    </a:p>
                    <a:p>
                      <a:r>
                        <a:rPr lang="en-US" sz="1600" dirty="0" smtClean="0"/>
                        <a:t>$7,000</a:t>
                      </a:r>
                      <a:endParaRPr lang="en-US" sz="1600" dirty="0"/>
                    </a:p>
                  </a:txBody>
                  <a:tcPr>
                    <a:solidFill>
                      <a:schemeClr val="bg2">
                        <a:lumMod val="90000"/>
                      </a:schemeClr>
                    </a:solidFill>
                  </a:tcPr>
                </a:tc>
                <a:tc>
                  <a:txBody>
                    <a:bodyPr/>
                    <a:lstStyle/>
                    <a:p>
                      <a:r>
                        <a:rPr lang="en-US" sz="1600" dirty="0" smtClean="0"/>
                        <a:t>2022</a:t>
                      </a:r>
                    </a:p>
                    <a:p>
                      <a:r>
                        <a:rPr lang="en-US" sz="1600" dirty="0" smtClean="0"/>
                        <a:t>$3,000</a:t>
                      </a:r>
                      <a:endParaRPr lang="en-US" sz="1600" dirty="0"/>
                    </a:p>
                  </a:txBody>
                  <a:tcPr>
                    <a:solidFill>
                      <a:schemeClr val="bg2">
                        <a:lumMod val="90000"/>
                      </a:schemeClr>
                    </a:solidFill>
                  </a:tcPr>
                </a:tc>
                <a:tc>
                  <a:txBody>
                    <a:bodyPr/>
                    <a:lstStyle/>
                    <a:p>
                      <a:r>
                        <a:rPr lang="en-US" sz="1600" dirty="0" smtClean="0"/>
                        <a:t>2024</a:t>
                      </a:r>
                    </a:p>
                    <a:p>
                      <a:r>
                        <a:rPr lang="en-US" sz="1600" dirty="0" smtClean="0"/>
                        <a:t>$1000</a:t>
                      </a:r>
                      <a:endParaRPr lang="en-US" sz="1600" dirty="0"/>
                    </a:p>
                  </a:txBody>
                  <a:tcPr>
                    <a:solidFill>
                      <a:schemeClr val="accent4">
                        <a:lumMod val="60000"/>
                        <a:lumOff val="40000"/>
                      </a:schemeClr>
                    </a:solidFill>
                  </a:tcPr>
                </a:tc>
                <a:tc>
                  <a:txBody>
                    <a:bodyPr/>
                    <a:lstStyle/>
                    <a:p>
                      <a:r>
                        <a:rPr lang="en-US" sz="1600" dirty="0" smtClean="0"/>
                        <a:t>-</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Metal</a:t>
                      </a:r>
                      <a:endParaRPr lang="en-US" sz="1600" dirty="0"/>
                    </a:p>
                  </a:txBody>
                  <a:tcPr>
                    <a:solidFill>
                      <a:schemeClr val="accent6">
                        <a:lumMod val="20000"/>
                        <a:lumOff val="80000"/>
                      </a:schemeClr>
                    </a:solidFill>
                  </a:tcPr>
                </a:tc>
              </a:tr>
              <a:tr h="599133">
                <a:tc>
                  <a:txBody>
                    <a:bodyPr/>
                    <a:lstStyle/>
                    <a:p>
                      <a:r>
                        <a:rPr lang="en-US" sz="1600" dirty="0" smtClean="0"/>
                        <a:t>PO 8/9</a:t>
                      </a:r>
                      <a:endParaRPr lang="en-US" sz="1600" dirty="0"/>
                    </a:p>
                  </a:txBody>
                  <a:tcPr/>
                </a:tc>
                <a:tc>
                  <a:txBody>
                    <a:bodyPr/>
                    <a:lstStyle/>
                    <a:p>
                      <a:r>
                        <a:rPr lang="en-US" sz="1600" dirty="0" smtClean="0"/>
                        <a:t>ECAP-</a:t>
                      </a:r>
                    </a:p>
                    <a:p>
                      <a:r>
                        <a:rPr lang="en-US" sz="1600" dirty="0" smtClean="0"/>
                        <a:t>LCC</a:t>
                      </a:r>
                      <a:endParaRPr lang="en-US" sz="1600" dirty="0"/>
                    </a:p>
                  </a:txBody>
                  <a:tcPr/>
                </a:tc>
                <a:tc>
                  <a:txBody>
                    <a:bodyPr/>
                    <a:lstStyle/>
                    <a:p>
                      <a:r>
                        <a:rPr lang="en-US" sz="1600" dirty="0" smtClean="0">
                          <a:solidFill>
                            <a:schemeClr val="tx1"/>
                          </a:solidFill>
                        </a:rPr>
                        <a:t>3 tab</a:t>
                      </a:r>
                    </a:p>
                    <a:p>
                      <a:r>
                        <a:rPr lang="en-US" sz="1600" dirty="0" smtClean="0">
                          <a:solidFill>
                            <a:schemeClr val="tx1"/>
                          </a:solidFill>
                        </a:rPr>
                        <a:t>New</a:t>
                      </a:r>
                      <a:endParaRPr lang="en-US" sz="1600" dirty="0">
                        <a:solidFill>
                          <a:schemeClr val="tx1"/>
                        </a:solidFill>
                      </a:endParaRPr>
                    </a:p>
                  </a:txBody>
                  <a:tcPr/>
                </a:tc>
                <a:tc>
                  <a:txBody>
                    <a:bodyPr/>
                    <a:lstStyle/>
                    <a:p>
                      <a:r>
                        <a:rPr lang="en-US" sz="1600" dirty="0" smtClean="0">
                          <a:solidFill>
                            <a:schemeClr val="tx1"/>
                          </a:solidFill>
                        </a:rPr>
                        <a:t>A</a:t>
                      </a:r>
                      <a:endParaRPr lang="en-US" sz="1600" dirty="0">
                        <a:solidFill>
                          <a:schemeClr val="tx1"/>
                        </a:solidFill>
                      </a:endParaRPr>
                    </a:p>
                  </a:txBody>
                  <a:tcPr/>
                </a:tc>
                <a:tc>
                  <a:txBody>
                    <a:bodyPr/>
                    <a:lstStyle/>
                    <a:p>
                      <a:r>
                        <a:rPr lang="en-US" sz="1600" dirty="0" smtClean="0">
                          <a:solidFill>
                            <a:schemeClr val="tx1"/>
                          </a:solidFill>
                        </a:rPr>
                        <a:t>New</a:t>
                      </a:r>
                      <a:endParaRPr lang="en-US" sz="1600" dirty="0">
                        <a:solidFill>
                          <a:schemeClr val="tx1"/>
                        </a:solidFill>
                      </a:endParaRPr>
                    </a:p>
                  </a:txBody>
                  <a:tcPr>
                    <a:solidFill>
                      <a:schemeClr val="tx2">
                        <a:lumMod val="20000"/>
                        <a:lumOff val="80000"/>
                      </a:schemeClr>
                    </a:solidFill>
                  </a:tcPr>
                </a:tc>
                <a:tc>
                  <a:txBody>
                    <a:bodyPr/>
                    <a:lstStyle/>
                    <a:p>
                      <a:r>
                        <a:rPr lang="en-US" sz="1600" dirty="0" smtClean="0"/>
                        <a:t>2019</a:t>
                      </a:r>
                    </a:p>
                    <a:p>
                      <a:r>
                        <a:rPr lang="en-US" sz="1600" dirty="0" smtClean="0"/>
                        <a:t>$7,000</a:t>
                      </a:r>
                      <a:endParaRPr lang="en-US" sz="1600" dirty="0"/>
                    </a:p>
                  </a:txBody>
                  <a:tcPr>
                    <a:solidFill>
                      <a:schemeClr val="accent6">
                        <a:lumMod val="20000"/>
                        <a:lumOff val="80000"/>
                      </a:schemeClr>
                    </a:solidFill>
                  </a:tcPr>
                </a:tc>
                <a:tc>
                  <a:txBody>
                    <a:bodyPr/>
                    <a:lstStyle/>
                    <a:p>
                      <a:r>
                        <a:rPr lang="en-US" sz="1600" dirty="0" smtClean="0"/>
                        <a:t>2019</a:t>
                      </a:r>
                    </a:p>
                    <a:p>
                      <a:r>
                        <a:rPr lang="en-US" sz="1600" dirty="0" smtClean="0"/>
                        <a:t>$3,000</a:t>
                      </a:r>
                      <a:endParaRPr lang="en-US" sz="1600" dirty="0"/>
                    </a:p>
                  </a:txBody>
                  <a:tcPr>
                    <a:solidFill>
                      <a:schemeClr val="accent6">
                        <a:lumMod val="20000"/>
                        <a:lumOff val="80000"/>
                      </a:schemeClr>
                    </a:solidFill>
                  </a:tcPr>
                </a:tc>
                <a:tc>
                  <a:txBody>
                    <a:bodyPr/>
                    <a:lstStyle/>
                    <a:p>
                      <a:r>
                        <a:rPr lang="en-US" sz="1600" dirty="0" smtClean="0"/>
                        <a:t>2024</a:t>
                      </a:r>
                    </a:p>
                    <a:p>
                      <a:r>
                        <a:rPr lang="en-US" sz="1600" dirty="0" smtClean="0"/>
                        <a:t>$1000</a:t>
                      </a:r>
                      <a:endParaRPr lang="en-US" sz="1600" dirty="0"/>
                    </a:p>
                  </a:txBody>
                  <a:tcPr>
                    <a:solidFill>
                      <a:schemeClr val="accent4">
                        <a:lumMod val="60000"/>
                        <a:lumOff val="40000"/>
                      </a:schemeClr>
                    </a:solidFill>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537921">
                <a:tc>
                  <a:txBody>
                    <a:bodyPr/>
                    <a:lstStyle/>
                    <a:p>
                      <a:r>
                        <a:rPr lang="en-US" sz="1600" dirty="0" smtClean="0"/>
                        <a:t>PO 10/11 **</a:t>
                      </a:r>
                      <a:endParaRPr lang="en-US" sz="1600" dirty="0"/>
                    </a:p>
                  </a:txBody>
                  <a:tcPr/>
                </a:tc>
                <a:tc>
                  <a:txBody>
                    <a:bodyPr/>
                    <a:lstStyle/>
                    <a:p>
                      <a:r>
                        <a:rPr lang="en-US" sz="1600" dirty="0" smtClean="0"/>
                        <a:t>Storage </a:t>
                      </a:r>
                    </a:p>
                    <a:p>
                      <a:r>
                        <a:rPr lang="en-US" sz="1600" dirty="0" smtClean="0"/>
                        <a:t>LCC</a:t>
                      </a:r>
                      <a:endParaRPr lang="en-US" sz="1600" dirty="0"/>
                    </a:p>
                  </a:txBody>
                  <a:tcPr/>
                </a:tc>
                <a:tc>
                  <a:txBody>
                    <a:bodyPr/>
                    <a:lstStyle/>
                    <a:p>
                      <a:r>
                        <a:rPr lang="en-US" sz="1600" dirty="0" smtClean="0">
                          <a:solidFill>
                            <a:schemeClr val="tx1"/>
                          </a:solidFill>
                        </a:rPr>
                        <a:t>Metal</a:t>
                      </a:r>
                      <a:endParaRPr lang="en-US" sz="1600" dirty="0">
                        <a:solidFill>
                          <a:schemeClr val="tx1"/>
                        </a:solidFill>
                      </a:endParaRPr>
                    </a:p>
                  </a:txBody>
                  <a:tcPr/>
                </a:tc>
                <a:tc>
                  <a:txBody>
                    <a:bodyPr/>
                    <a:lstStyle/>
                    <a:p>
                      <a:r>
                        <a:rPr lang="en-US" sz="1600" dirty="0" smtClean="0">
                          <a:solidFill>
                            <a:schemeClr val="tx1"/>
                          </a:solidFill>
                        </a:rPr>
                        <a:t>F</a:t>
                      </a:r>
                      <a:endParaRPr lang="en-US" sz="1600" dirty="0">
                        <a:solidFill>
                          <a:schemeClr val="tx1"/>
                        </a:solidFill>
                      </a:endParaRPr>
                    </a:p>
                  </a:txBody>
                  <a:tcPr/>
                </a:tc>
                <a:tc>
                  <a:txBody>
                    <a:bodyPr/>
                    <a:lstStyle/>
                    <a:p>
                      <a:r>
                        <a:rPr lang="en-US" sz="1600" dirty="0" smtClean="0">
                          <a:solidFill>
                            <a:schemeClr val="tx1"/>
                          </a:solidFill>
                        </a:rPr>
                        <a:t>2018</a:t>
                      </a:r>
                    </a:p>
                    <a:p>
                      <a:r>
                        <a:rPr lang="en-US" sz="1600" dirty="0" smtClean="0">
                          <a:solidFill>
                            <a:schemeClr val="tx1"/>
                          </a:solidFill>
                        </a:rPr>
                        <a:t>$5,000</a:t>
                      </a:r>
                      <a:endParaRPr lang="en-US" sz="1600" dirty="0">
                        <a:solidFill>
                          <a:schemeClr val="tx1"/>
                        </a:solidFill>
                      </a:endParaRPr>
                    </a:p>
                  </a:txBody>
                  <a:tcPr>
                    <a:solidFill>
                      <a:schemeClr val="bg1"/>
                    </a:solidFill>
                  </a:tcPr>
                </a:tc>
                <a:tc>
                  <a:txBody>
                    <a:bodyPr/>
                    <a:lstStyle/>
                    <a:p>
                      <a:r>
                        <a:rPr lang="en-US" sz="1600" dirty="0" smtClean="0"/>
                        <a:t>2018</a:t>
                      </a:r>
                    </a:p>
                    <a:p>
                      <a:r>
                        <a:rPr lang="en-US" sz="1600" dirty="0" smtClean="0"/>
                        <a:t>$7,000</a:t>
                      </a:r>
                      <a:endParaRPr lang="en-US" sz="1600" dirty="0"/>
                    </a:p>
                  </a:txBody>
                  <a:tcPr>
                    <a:solidFill>
                      <a:schemeClr val="bg1"/>
                    </a:solidFill>
                  </a:tcPr>
                </a:tc>
                <a:tc>
                  <a:txBody>
                    <a:bodyPr/>
                    <a:lstStyle/>
                    <a:p>
                      <a:r>
                        <a:rPr lang="en-US" sz="1600" dirty="0" smtClean="0"/>
                        <a:t>2018</a:t>
                      </a:r>
                    </a:p>
                    <a:p>
                      <a:r>
                        <a:rPr lang="en-US" sz="1600" dirty="0" smtClean="0"/>
                        <a:t>$3,000</a:t>
                      </a:r>
                      <a:endParaRPr lang="en-US" sz="1600" dirty="0"/>
                    </a:p>
                  </a:txBody>
                  <a:tcPr>
                    <a:solidFill>
                      <a:schemeClr val="bg1"/>
                    </a:solidFill>
                  </a:tcPr>
                </a:tc>
                <a:tc>
                  <a:txBody>
                    <a:bodyPr/>
                    <a:lstStyle/>
                    <a:p>
                      <a:r>
                        <a:rPr lang="en-US" sz="1600" dirty="0" smtClean="0"/>
                        <a:t>2018</a:t>
                      </a:r>
                    </a:p>
                    <a:p>
                      <a:r>
                        <a:rPr lang="en-US" sz="1600" dirty="0" smtClean="0"/>
                        <a:t>$1000</a:t>
                      </a:r>
                      <a:endParaRPr lang="en-US" sz="1600" dirty="0"/>
                    </a:p>
                  </a:txBody>
                  <a:tcPr>
                    <a:solidFill>
                      <a:schemeClr val="bg1"/>
                    </a:solidFill>
                  </a:tcPr>
                </a:tc>
                <a:tc>
                  <a:txBody>
                    <a:bodyPr/>
                    <a:lstStyle/>
                    <a:p>
                      <a:r>
                        <a:rPr lang="en-US" sz="1600" dirty="0" smtClean="0"/>
                        <a:t>2018</a:t>
                      </a:r>
                    </a:p>
                    <a:p>
                      <a:r>
                        <a:rPr lang="en-US" sz="1600" dirty="0" smtClean="0"/>
                        <a:t>$10,000</a:t>
                      </a:r>
                      <a:endParaRPr lang="en-US"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Metal</a:t>
                      </a:r>
                      <a:endParaRPr lang="en-US" sz="1600" dirty="0"/>
                    </a:p>
                  </a:txBody>
                  <a:tcPr>
                    <a:solidFill>
                      <a:schemeClr val="bg1"/>
                    </a:solidFill>
                  </a:tcPr>
                </a:tc>
              </a:tr>
              <a:tr h="658568">
                <a:tc>
                  <a:txBody>
                    <a:bodyPr/>
                    <a:lstStyle/>
                    <a:p>
                      <a:r>
                        <a:rPr lang="en-US" sz="1600" dirty="0" smtClean="0"/>
                        <a:t>PO 12/13</a:t>
                      </a:r>
                      <a:endParaRPr lang="en-US" sz="1600" dirty="0"/>
                    </a:p>
                  </a:txBody>
                  <a:tcPr/>
                </a:tc>
                <a:tc>
                  <a:txBody>
                    <a:bodyPr/>
                    <a:lstStyle/>
                    <a:p>
                      <a:r>
                        <a:rPr lang="en-US" sz="1600" dirty="0" smtClean="0"/>
                        <a:t>ECAP</a:t>
                      </a:r>
                    </a:p>
                    <a:p>
                      <a:r>
                        <a:rPr lang="en-US" sz="1600" dirty="0" smtClean="0"/>
                        <a:t>Head start</a:t>
                      </a:r>
                      <a:endParaRPr lang="en-US" sz="1600" dirty="0"/>
                    </a:p>
                  </a:txBody>
                  <a:tcPr/>
                </a:tc>
                <a:tc>
                  <a:txBody>
                    <a:bodyPr/>
                    <a:lstStyle/>
                    <a:p>
                      <a:r>
                        <a:rPr lang="en-US" sz="1600" dirty="0" smtClean="0">
                          <a:solidFill>
                            <a:schemeClr val="tx1"/>
                          </a:solidFill>
                        </a:rPr>
                        <a:t>3 tab</a:t>
                      </a:r>
                    </a:p>
                  </a:txBody>
                  <a:tcPr/>
                </a:tc>
                <a:tc>
                  <a:txBody>
                    <a:bodyPr/>
                    <a:lstStyle/>
                    <a:p>
                      <a:r>
                        <a:rPr lang="en-US" sz="1600" dirty="0" smtClean="0">
                          <a:solidFill>
                            <a:schemeClr val="tx1"/>
                          </a:solidFill>
                        </a:rPr>
                        <a:t>C</a:t>
                      </a:r>
                      <a:endParaRPr lang="en-US" sz="1600" dirty="0">
                        <a:solidFill>
                          <a:schemeClr val="tx1"/>
                        </a:solidFill>
                      </a:endParaRPr>
                    </a:p>
                  </a:txBody>
                  <a:tcPr/>
                </a:tc>
                <a:tc>
                  <a:txBody>
                    <a:bodyPr/>
                    <a:lstStyle/>
                    <a:p>
                      <a:r>
                        <a:rPr lang="en-US" sz="1600" dirty="0" smtClean="0">
                          <a:solidFill>
                            <a:schemeClr val="tx1"/>
                          </a:solidFill>
                        </a:rPr>
                        <a:t>2021</a:t>
                      </a:r>
                      <a:r>
                        <a:rPr lang="en-US" sz="1600" baseline="0" dirty="0" smtClean="0">
                          <a:solidFill>
                            <a:schemeClr val="tx1"/>
                          </a:solidFill>
                        </a:rPr>
                        <a:t> </a:t>
                      </a:r>
                    </a:p>
                    <a:p>
                      <a:r>
                        <a:rPr lang="en-US" sz="1600" baseline="0" dirty="0" smtClean="0">
                          <a:solidFill>
                            <a:schemeClr val="tx1"/>
                          </a:solidFill>
                        </a:rPr>
                        <a:t>$5,000</a:t>
                      </a:r>
                      <a:endParaRPr lang="en-US" sz="1600" dirty="0">
                        <a:solidFill>
                          <a:schemeClr val="tx1"/>
                        </a:solidFill>
                      </a:endParaRPr>
                    </a:p>
                  </a:txBody>
                  <a:tcPr>
                    <a:solidFill>
                      <a:schemeClr val="accent2">
                        <a:lumMod val="20000"/>
                        <a:lumOff val="80000"/>
                      </a:schemeClr>
                    </a:solidFill>
                  </a:tcPr>
                </a:tc>
                <a:tc>
                  <a:txBody>
                    <a:bodyPr/>
                    <a:lstStyle/>
                    <a:p>
                      <a:r>
                        <a:rPr lang="en-US" sz="1600" dirty="0" smtClean="0"/>
                        <a:t>2021</a:t>
                      </a:r>
                    </a:p>
                    <a:p>
                      <a:r>
                        <a:rPr lang="en-US" sz="1600" dirty="0" smtClean="0"/>
                        <a:t>$7,000</a:t>
                      </a:r>
                      <a:endParaRPr lang="en-US" sz="1600" dirty="0"/>
                    </a:p>
                  </a:txBody>
                  <a:tcPr>
                    <a:solidFill>
                      <a:schemeClr val="accent2">
                        <a:lumMod val="20000"/>
                        <a:lumOff val="80000"/>
                      </a:schemeClr>
                    </a:solidFill>
                  </a:tcPr>
                </a:tc>
                <a:tc>
                  <a:txBody>
                    <a:bodyPr/>
                    <a:lstStyle/>
                    <a:p>
                      <a:r>
                        <a:rPr lang="en-US" sz="1600" dirty="0" smtClean="0"/>
                        <a:t>2021</a:t>
                      </a:r>
                    </a:p>
                    <a:p>
                      <a:r>
                        <a:rPr lang="en-US" sz="1600" dirty="0" smtClean="0"/>
                        <a:t>$3,000</a:t>
                      </a:r>
                      <a:endParaRPr lang="en-US" sz="1600" dirty="0"/>
                    </a:p>
                  </a:txBody>
                  <a:tcPr>
                    <a:solidFill>
                      <a:schemeClr val="accent2">
                        <a:lumMod val="20000"/>
                        <a:lumOff val="80000"/>
                      </a:schemeClr>
                    </a:solidFill>
                  </a:tcPr>
                </a:tc>
                <a:tc>
                  <a:txBody>
                    <a:bodyPr/>
                    <a:lstStyle/>
                    <a:p>
                      <a:r>
                        <a:rPr lang="en-US" sz="1600" dirty="0" smtClean="0"/>
                        <a:t>2021</a:t>
                      </a:r>
                    </a:p>
                    <a:p>
                      <a:r>
                        <a:rPr lang="en-US" sz="1600" dirty="0" smtClean="0"/>
                        <a:t>$1000</a:t>
                      </a:r>
                      <a:endParaRPr lang="en-US" sz="1600" dirty="0"/>
                    </a:p>
                  </a:txBody>
                  <a:tcPr>
                    <a:solidFill>
                      <a:schemeClr val="accent2">
                        <a:lumMod val="20000"/>
                        <a:lumOff val="80000"/>
                      </a:schemeClr>
                    </a:solidFill>
                  </a:tcPr>
                </a:tc>
                <a:tc>
                  <a:txBody>
                    <a:bodyPr/>
                    <a:lstStyle/>
                    <a:p>
                      <a:r>
                        <a:rPr lang="en-US" sz="1600" dirty="0" smtClean="0"/>
                        <a:t>-</a:t>
                      </a:r>
                      <a:endParaRPr lang="en-US" sz="1600" dirty="0"/>
                    </a:p>
                  </a:txBody>
                  <a:tcPr/>
                </a:tc>
                <a:tc>
                  <a:txBody>
                    <a:bodyPr/>
                    <a:lstStyle/>
                    <a:p>
                      <a:r>
                        <a:rPr lang="en-US" sz="1600" dirty="0" smtClean="0"/>
                        <a:t>2022</a:t>
                      </a:r>
                    </a:p>
                    <a:p>
                      <a:r>
                        <a:rPr lang="en-US" sz="1600" dirty="0" smtClean="0"/>
                        <a:t>$8,000</a:t>
                      </a:r>
                      <a:endParaRPr lang="en-US" sz="1600" dirty="0"/>
                    </a:p>
                  </a:txBody>
                  <a:tcPr>
                    <a:solidFill>
                      <a:schemeClr val="bg2">
                        <a:lumMod val="90000"/>
                      </a:schemeClr>
                    </a:solidFill>
                  </a:tcPr>
                </a:tc>
              </a:tr>
              <a:tr h="658568">
                <a:tc>
                  <a:txBody>
                    <a:bodyPr/>
                    <a:lstStyle/>
                    <a:p>
                      <a:r>
                        <a:rPr lang="en-US" sz="1600" dirty="0" smtClean="0"/>
                        <a:t>PO  14</a:t>
                      </a:r>
                    </a:p>
                    <a:p>
                      <a:r>
                        <a:rPr lang="en-US" sz="1600" dirty="0" smtClean="0"/>
                        <a:t>Non-District</a:t>
                      </a:r>
                      <a:endParaRPr lang="en-US" sz="1600" dirty="0"/>
                    </a:p>
                  </a:txBody>
                  <a:tcPr/>
                </a:tc>
                <a:tc>
                  <a:txBody>
                    <a:bodyPr/>
                    <a:lstStyle/>
                    <a:p>
                      <a:r>
                        <a:rPr lang="en-US" sz="1600" dirty="0" smtClean="0"/>
                        <a:t>CO-OP</a:t>
                      </a:r>
                      <a:r>
                        <a:rPr lang="en-US" sz="1600" baseline="0" dirty="0" smtClean="0"/>
                        <a:t> Preschool</a:t>
                      </a:r>
                      <a:endParaRPr lang="en-US" sz="1600" dirty="0"/>
                    </a:p>
                  </a:txBody>
                  <a:tcPr/>
                </a:tc>
                <a:tc>
                  <a:txBody>
                    <a:bodyPr/>
                    <a:lstStyle/>
                    <a:p>
                      <a:r>
                        <a:rPr lang="en-US" sz="1600" dirty="0" smtClean="0">
                          <a:solidFill>
                            <a:schemeClr val="tx1"/>
                          </a:solidFill>
                        </a:rPr>
                        <a:t>-</a:t>
                      </a:r>
                      <a:endParaRPr lang="en-US" sz="1600" dirty="0">
                        <a:solidFill>
                          <a:schemeClr val="tx1"/>
                        </a:solidFill>
                      </a:endParaRPr>
                    </a:p>
                  </a:txBody>
                  <a:tcPr/>
                </a:tc>
                <a:tc>
                  <a:txBody>
                    <a:bodyPr/>
                    <a:lstStyle/>
                    <a:p>
                      <a:r>
                        <a:rPr lang="en-US" sz="1600" dirty="0" smtClean="0">
                          <a:solidFill>
                            <a:schemeClr val="tx1"/>
                          </a:solidFill>
                        </a:rPr>
                        <a:t>-</a:t>
                      </a:r>
                      <a:endParaRPr lang="en-US" sz="1600" dirty="0">
                        <a:solidFill>
                          <a:schemeClr val="tx1"/>
                        </a:solidFill>
                      </a:endParaRPr>
                    </a:p>
                  </a:txBody>
                  <a:tcPr/>
                </a:tc>
                <a:tc>
                  <a:txBody>
                    <a:bodyPr/>
                    <a:lstStyle/>
                    <a:p>
                      <a:r>
                        <a:rPr lang="en-US" sz="1600" dirty="0" smtClean="0">
                          <a:solidFill>
                            <a:schemeClr val="tx1"/>
                          </a:solidFill>
                        </a:rPr>
                        <a:t>-</a:t>
                      </a:r>
                      <a:endParaRPr lang="en-US" sz="1600" dirty="0">
                        <a:solidFill>
                          <a:schemeClr val="tx1"/>
                        </a:solidFill>
                      </a:endParaRPr>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sp>
        <p:nvSpPr>
          <p:cNvPr id="5" name="TextBox 4"/>
          <p:cNvSpPr txBox="1"/>
          <p:nvPr/>
        </p:nvSpPr>
        <p:spPr>
          <a:xfrm>
            <a:off x="565498" y="6040467"/>
            <a:ext cx="10709022" cy="707886"/>
          </a:xfrm>
          <a:prstGeom prst="rect">
            <a:avLst/>
          </a:prstGeom>
          <a:noFill/>
        </p:spPr>
        <p:txBody>
          <a:bodyPr wrap="none" rtlCol="0">
            <a:spAutoFit/>
          </a:bodyPr>
          <a:lstStyle/>
          <a:p>
            <a:r>
              <a:rPr lang="en-US" sz="2000" dirty="0" smtClean="0"/>
              <a:t>** High cost in 2018 attributed to ground up rebuild of P10/11 for expanded preschool program $26k.</a:t>
            </a:r>
          </a:p>
          <a:p>
            <a:r>
              <a:rPr lang="en-US" sz="2000" dirty="0" smtClean="0"/>
              <a:t>Total cost for this slide $112k.</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296653551"/>
              </p:ext>
            </p:extLst>
          </p:nvPr>
        </p:nvGraphicFramePr>
        <p:xfrm>
          <a:off x="4503764" y="172865"/>
          <a:ext cx="6892116" cy="609600"/>
        </p:xfrm>
        <a:graphic>
          <a:graphicData uri="http://schemas.openxmlformats.org/drawingml/2006/table">
            <a:tbl>
              <a:tblPr firstRow="1" bandRow="1">
                <a:tableStyleId>{5C22544A-7EE6-4342-B048-85BDC9FD1C3A}</a:tableStyleId>
              </a:tblPr>
              <a:tblGrid>
                <a:gridCol w="984588"/>
                <a:gridCol w="984588"/>
                <a:gridCol w="984588"/>
                <a:gridCol w="984588"/>
                <a:gridCol w="984588"/>
                <a:gridCol w="984588"/>
                <a:gridCol w="984588"/>
              </a:tblGrid>
              <a:tr h="202361">
                <a:tc>
                  <a:txBody>
                    <a:bodyPr/>
                    <a:lstStyle/>
                    <a:p>
                      <a:r>
                        <a:rPr lang="en-US" sz="1400" dirty="0" smtClean="0"/>
                        <a:t>2018</a:t>
                      </a:r>
                      <a:endParaRPr lang="en-US" sz="1400" dirty="0"/>
                    </a:p>
                  </a:txBody>
                  <a:tcPr/>
                </a:tc>
                <a:tc>
                  <a:txBody>
                    <a:bodyPr/>
                    <a:lstStyle/>
                    <a:p>
                      <a:r>
                        <a:rPr lang="en-US" sz="1400" dirty="0" smtClean="0"/>
                        <a:t>2019</a:t>
                      </a:r>
                      <a:endParaRPr lang="en-US" sz="1400" dirty="0"/>
                    </a:p>
                  </a:txBody>
                  <a:tcPr/>
                </a:tc>
                <a:tc>
                  <a:txBody>
                    <a:bodyPr/>
                    <a:lstStyle/>
                    <a:p>
                      <a:r>
                        <a:rPr lang="en-US" sz="1400" dirty="0" smtClean="0"/>
                        <a:t>2020</a:t>
                      </a:r>
                      <a:endParaRPr lang="en-US" sz="1400" dirty="0"/>
                    </a:p>
                  </a:txBody>
                  <a:tcPr/>
                </a:tc>
                <a:tc>
                  <a:txBody>
                    <a:bodyPr/>
                    <a:lstStyle/>
                    <a:p>
                      <a:r>
                        <a:rPr lang="en-US" sz="1400" dirty="0" smtClean="0"/>
                        <a:t>2021</a:t>
                      </a:r>
                      <a:endParaRPr lang="en-US" sz="1400" dirty="0"/>
                    </a:p>
                  </a:txBody>
                  <a:tcPr/>
                </a:tc>
                <a:tc>
                  <a:txBody>
                    <a:bodyPr/>
                    <a:lstStyle/>
                    <a:p>
                      <a:r>
                        <a:rPr lang="en-US" sz="1400" dirty="0" smtClean="0"/>
                        <a:t>2022</a:t>
                      </a:r>
                      <a:endParaRPr lang="en-US" sz="1400" dirty="0"/>
                    </a:p>
                  </a:txBody>
                  <a:tcPr/>
                </a:tc>
                <a:tc>
                  <a:txBody>
                    <a:bodyPr/>
                    <a:lstStyle/>
                    <a:p>
                      <a:r>
                        <a:rPr lang="en-US" sz="1400" dirty="0" smtClean="0"/>
                        <a:t>2023</a:t>
                      </a:r>
                      <a:endParaRPr lang="en-US" sz="1400" dirty="0"/>
                    </a:p>
                  </a:txBody>
                  <a:tcPr/>
                </a:tc>
                <a:tc>
                  <a:txBody>
                    <a:bodyPr/>
                    <a:lstStyle/>
                    <a:p>
                      <a:r>
                        <a:rPr lang="en-US" sz="1400" dirty="0" smtClean="0"/>
                        <a:t>2024</a:t>
                      </a:r>
                      <a:endParaRPr lang="en-US" sz="1400" dirty="0"/>
                    </a:p>
                  </a:txBody>
                  <a:tcPr/>
                </a:tc>
              </a:tr>
              <a:tr h="202361">
                <a:tc>
                  <a:txBody>
                    <a:bodyPr/>
                    <a:lstStyle/>
                    <a:p>
                      <a:r>
                        <a:rPr lang="en-US" sz="1400" dirty="0" smtClean="0"/>
                        <a:t>36k</a:t>
                      </a:r>
                      <a:endParaRPr lang="en-US" sz="1400" dirty="0"/>
                    </a:p>
                  </a:txBody>
                  <a:tcPr/>
                </a:tc>
                <a:tc>
                  <a:txBody>
                    <a:bodyPr/>
                    <a:lstStyle/>
                    <a:p>
                      <a:r>
                        <a:rPr lang="en-US" sz="1400" dirty="0" smtClean="0"/>
                        <a:t>23k</a:t>
                      </a:r>
                      <a:endParaRPr lang="en-US" sz="1400" dirty="0"/>
                    </a:p>
                  </a:txBody>
                  <a:tcPr/>
                </a:tc>
                <a:tc>
                  <a:txBody>
                    <a:bodyPr/>
                    <a:lstStyle/>
                    <a:p>
                      <a:r>
                        <a:rPr lang="en-US" sz="1400" dirty="0" smtClean="0"/>
                        <a:t>10k</a:t>
                      </a:r>
                      <a:endParaRPr lang="en-US" sz="1400" dirty="0"/>
                    </a:p>
                  </a:txBody>
                  <a:tcPr/>
                </a:tc>
                <a:tc>
                  <a:txBody>
                    <a:bodyPr/>
                    <a:lstStyle/>
                    <a:p>
                      <a:r>
                        <a:rPr lang="en-US" sz="1400" dirty="0" smtClean="0"/>
                        <a:t>16k</a:t>
                      </a:r>
                      <a:endParaRPr lang="en-US" sz="1400" dirty="0"/>
                    </a:p>
                  </a:txBody>
                  <a:tcPr/>
                </a:tc>
                <a:tc>
                  <a:txBody>
                    <a:bodyPr/>
                    <a:lstStyle/>
                    <a:p>
                      <a:r>
                        <a:rPr lang="en-US" sz="1400" dirty="0" smtClean="0"/>
                        <a:t>18k</a:t>
                      </a:r>
                      <a:endParaRPr lang="en-US" sz="1400" dirty="0"/>
                    </a:p>
                  </a:txBody>
                  <a:tcPr/>
                </a:tc>
                <a:tc>
                  <a:txBody>
                    <a:bodyPr/>
                    <a:lstStyle/>
                    <a:p>
                      <a:r>
                        <a:rPr lang="en-US" sz="1400" dirty="0" smtClean="0"/>
                        <a:t>10k</a:t>
                      </a:r>
                      <a:endParaRPr lang="en-US" sz="1400" dirty="0"/>
                    </a:p>
                  </a:txBody>
                  <a:tcPr/>
                </a:tc>
                <a:tc>
                  <a:txBody>
                    <a:bodyPr/>
                    <a:lstStyle/>
                    <a:p>
                      <a:r>
                        <a:rPr lang="en-US" sz="1400" dirty="0" smtClean="0"/>
                        <a:t>4k</a:t>
                      </a:r>
                      <a:endParaRPr lang="en-US" sz="1400" dirty="0"/>
                    </a:p>
                  </a:txBody>
                  <a:tcPr/>
                </a:tc>
              </a:tr>
            </a:tbl>
          </a:graphicData>
        </a:graphic>
      </p:graphicFrame>
    </p:spTree>
    <p:extLst>
      <p:ext uri="{BB962C8B-B14F-4D97-AF65-F5344CB8AC3E}">
        <p14:creationId xmlns:p14="http://schemas.microsoft.com/office/powerpoint/2010/main" val="1636767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US" b="1" dirty="0" smtClean="0"/>
              <a:t>WPS</a:t>
            </a:r>
            <a:r>
              <a:rPr lang="en-US" dirty="0" smtClean="0"/>
              <a:t/>
            </a:r>
            <a:br>
              <a:rPr lang="en-US" dirty="0" smtClean="0"/>
            </a:br>
            <a:r>
              <a:rPr lang="en-US" sz="2800" i="1" dirty="0" smtClean="0"/>
              <a:t>120 month Facilities plan </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729740849"/>
              </p:ext>
            </p:extLst>
          </p:nvPr>
        </p:nvGraphicFramePr>
        <p:xfrm>
          <a:off x="261025" y="1259853"/>
          <a:ext cx="10783027" cy="5134532"/>
        </p:xfrm>
        <a:graphic>
          <a:graphicData uri="http://schemas.openxmlformats.org/drawingml/2006/table">
            <a:tbl>
              <a:tblPr firstRow="1" bandRow="1">
                <a:tableStyleId>{5C22544A-7EE6-4342-B048-85BDC9FD1C3A}</a:tableStyleId>
              </a:tblPr>
              <a:tblGrid>
                <a:gridCol w="1662778"/>
                <a:gridCol w="961901"/>
                <a:gridCol w="866899"/>
                <a:gridCol w="866157"/>
                <a:gridCol w="965915"/>
                <a:gridCol w="953037"/>
                <a:gridCol w="991673"/>
                <a:gridCol w="953037"/>
                <a:gridCol w="901521"/>
                <a:gridCol w="856651"/>
                <a:gridCol w="803458"/>
              </a:tblGrid>
              <a:tr h="867332">
                <a:tc>
                  <a:txBody>
                    <a:bodyPr/>
                    <a:lstStyle/>
                    <a:p>
                      <a:r>
                        <a:rPr lang="en-US" sz="1600" dirty="0" smtClean="0">
                          <a:latin typeface="+mj-lt"/>
                        </a:rPr>
                        <a:t>6 month </a:t>
                      </a:r>
                      <a:endParaRPr lang="en-US" sz="1600" dirty="0">
                        <a:latin typeface="+mj-lt"/>
                      </a:endParaRPr>
                    </a:p>
                  </a:txBody>
                  <a:tcPr/>
                </a:tc>
                <a:tc>
                  <a:txBody>
                    <a:bodyPr/>
                    <a:lstStyle/>
                    <a:p>
                      <a:r>
                        <a:rPr lang="en-US" sz="1600" dirty="0" smtClean="0">
                          <a:latin typeface="+mj-lt"/>
                        </a:rPr>
                        <a:t>1 year </a:t>
                      </a:r>
                    </a:p>
                    <a:p>
                      <a:r>
                        <a:rPr lang="en-US" sz="1600" dirty="0" smtClean="0">
                          <a:latin typeface="+mj-lt"/>
                        </a:rPr>
                        <a:t>2018</a:t>
                      </a:r>
                      <a:endParaRPr lang="en-US" sz="1600" dirty="0">
                        <a:latin typeface="+mj-lt"/>
                      </a:endParaRPr>
                    </a:p>
                  </a:txBody>
                  <a:tcPr/>
                </a:tc>
                <a:tc>
                  <a:txBody>
                    <a:bodyPr/>
                    <a:lstStyle/>
                    <a:p>
                      <a:r>
                        <a:rPr lang="en-US" sz="1600" dirty="0" smtClean="0">
                          <a:latin typeface="+mj-lt"/>
                        </a:rPr>
                        <a:t>2 year</a:t>
                      </a:r>
                    </a:p>
                    <a:p>
                      <a:r>
                        <a:rPr lang="en-US" sz="1600" dirty="0" smtClean="0">
                          <a:latin typeface="+mj-lt"/>
                        </a:rPr>
                        <a:t>2019 </a:t>
                      </a:r>
                      <a:endParaRPr lang="en-US" sz="1600" dirty="0">
                        <a:latin typeface="+mj-lt"/>
                      </a:endParaRPr>
                    </a:p>
                  </a:txBody>
                  <a:tcPr/>
                </a:tc>
                <a:tc>
                  <a:txBody>
                    <a:bodyPr/>
                    <a:lstStyle/>
                    <a:p>
                      <a:r>
                        <a:rPr lang="en-US" sz="1600" dirty="0" smtClean="0">
                          <a:latin typeface="+mj-lt"/>
                        </a:rPr>
                        <a:t>3 year </a:t>
                      </a:r>
                    </a:p>
                    <a:p>
                      <a:r>
                        <a:rPr lang="en-US" sz="1600" dirty="0" smtClean="0">
                          <a:latin typeface="+mj-lt"/>
                        </a:rPr>
                        <a:t>2020</a:t>
                      </a:r>
                      <a:endParaRPr lang="en-US" sz="1600" dirty="0">
                        <a:latin typeface="+mj-lt"/>
                      </a:endParaRPr>
                    </a:p>
                  </a:txBody>
                  <a:tcPr/>
                </a:tc>
                <a:tc>
                  <a:txBody>
                    <a:bodyPr/>
                    <a:lstStyle/>
                    <a:p>
                      <a:r>
                        <a:rPr lang="en-US" sz="1600" dirty="0" smtClean="0">
                          <a:latin typeface="+mj-lt"/>
                        </a:rPr>
                        <a:t>4 year </a:t>
                      </a:r>
                    </a:p>
                    <a:p>
                      <a:r>
                        <a:rPr lang="en-US" sz="1600" dirty="0" smtClean="0">
                          <a:latin typeface="+mj-lt"/>
                        </a:rPr>
                        <a:t>2021</a:t>
                      </a:r>
                      <a:endParaRPr lang="en-US" sz="1600" dirty="0">
                        <a:latin typeface="+mj-lt"/>
                      </a:endParaRPr>
                    </a:p>
                  </a:txBody>
                  <a:tcPr/>
                </a:tc>
                <a:tc>
                  <a:txBody>
                    <a:bodyPr/>
                    <a:lstStyle/>
                    <a:p>
                      <a:r>
                        <a:rPr lang="en-US" sz="1600" dirty="0" smtClean="0">
                          <a:latin typeface="+mj-lt"/>
                        </a:rPr>
                        <a:t>5 year</a:t>
                      </a:r>
                    </a:p>
                    <a:p>
                      <a:r>
                        <a:rPr lang="en-US" sz="1600" dirty="0" smtClean="0">
                          <a:latin typeface="+mj-lt"/>
                        </a:rPr>
                        <a:t>2022</a:t>
                      </a:r>
                      <a:endParaRPr lang="en-US" sz="1600" dirty="0">
                        <a:latin typeface="+mj-lt"/>
                      </a:endParaRPr>
                    </a:p>
                  </a:txBody>
                  <a:tcPr/>
                </a:tc>
                <a:tc>
                  <a:txBody>
                    <a:bodyPr/>
                    <a:lstStyle/>
                    <a:p>
                      <a:r>
                        <a:rPr lang="en-US" sz="1600" dirty="0" smtClean="0">
                          <a:latin typeface="+mj-lt"/>
                        </a:rPr>
                        <a:t>6 year </a:t>
                      </a:r>
                    </a:p>
                    <a:p>
                      <a:r>
                        <a:rPr lang="en-US" sz="1600" dirty="0" smtClean="0">
                          <a:latin typeface="+mj-lt"/>
                        </a:rPr>
                        <a:t>2023</a:t>
                      </a:r>
                      <a:endParaRPr lang="en-US" sz="1600" dirty="0">
                        <a:latin typeface="+mj-lt"/>
                      </a:endParaRPr>
                    </a:p>
                  </a:txBody>
                  <a:tcPr/>
                </a:tc>
                <a:tc>
                  <a:txBody>
                    <a:bodyPr/>
                    <a:lstStyle/>
                    <a:p>
                      <a:r>
                        <a:rPr lang="en-US" sz="1600" dirty="0" smtClean="0">
                          <a:latin typeface="+mj-lt"/>
                        </a:rPr>
                        <a:t>7 year </a:t>
                      </a:r>
                    </a:p>
                    <a:p>
                      <a:r>
                        <a:rPr lang="en-US" sz="1600" dirty="0" smtClean="0">
                          <a:latin typeface="+mj-lt"/>
                        </a:rPr>
                        <a:t>2024</a:t>
                      </a:r>
                      <a:endParaRPr lang="en-US" sz="1600" dirty="0">
                        <a:latin typeface="+mj-lt"/>
                      </a:endParaRPr>
                    </a:p>
                  </a:txBody>
                  <a:tcPr/>
                </a:tc>
                <a:tc>
                  <a:txBody>
                    <a:bodyPr/>
                    <a:lstStyle/>
                    <a:p>
                      <a:r>
                        <a:rPr lang="en-US" sz="1600" dirty="0" smtClean="0">
                          <a:latin typeface="+mj-lt"/>
                        </a:rPr>
                        <a:t>8 year </a:t>
                      </a:r>
                    </a:p>
                    <a:p>
                      <a:r>
                        <a:rPr lang="en-US" sz="1600" dirty="0" smtClean="0">
                          <a:latin typeface="+mj-lt"/>
                        </a:rPr>
                        <a:t>2025</a:t>
                      </a:r>
                      <a:endParaRPr lang="en-US" sz="1600" dirty="0">
                        <a:latin typeface="+mj-lt"/>
                      </a:endParaRPr>
                    </a:p>
                  </a:txBody>
                  <a:tcPr/>
                </a:tc>
                <a:tc>
                  <a:txBody>
                    <a:bodyPr/>
                    <a:lstStyle/>
                    <a:p>
                      <a:r>
                        <a:rPr lang="en-US" sz="1600" dirty="0" smtClean="0">
                          <a:latin typeface="+mj-lt"/>
                        </a:rPr>
                        <a:t>9 year</a:t>
                      </a:r>
                    </a:p>
                    <a:p>
                      <a:r>
                        <a:rPr lang="en-US" sz="1600" dirty="0" smtClean="0">
                          <a:latin typeface="+mj-lt"/>
                        </a:rPr>
                        <a:t>2026</a:t>
                      </a:r>
                      <a:endParaRPr lang="en-US" sz="1600" dirty="0">
                        <a:latin typeface="+mj-lt"/>
                      </a:endParaRPr>
                    </a:p>
                  </a:txBody>
                  <a:tcPr/>
                </a:tc>
                <a:tc>
                  <a:txBody>
                    <a:bodyPr/>
                    <a:lstStyle/>
                    <a:p>
                      <a:r>
                        <a:rPr lang="en-US" sz="1600" dirty="0" smtClean="0">
                          <a:latin typeface="+mj-lt"/>
                        </a:rPr>
                        <a:t>10 year </a:t>
                      </a:r>
                    </a:p>
                    <a:p>
                      <a:r>
                        <a:rPr lang="en-US" sz="1600" dirty="0" smtClean="0">
                          <a:latin typeface="+mj-lt"/>
                        </a:rPr>
                        <a:t>2027</a:t>
                      </a:r>
                      <a:endParaRPr lang="en-US" sz="1600" dirty="0">
                        <a:latin typeface="+mj-lt"/>
                      </a:endParaRPr>
                    </a:p>
                  </a:txBody>
                  <a:tcPr/>
                </a:tc>
              </a:tr>
              <a:tr h="312496">
                <a:tc>
                  <a:txBody>
                    <a:bodyPr/>
                    <a:lstStyle/>
                    <a:p>
                      <a:r>
                        <a:rPr lang="en-US" sz="1600" dirty="0" smtClean="0">
                          <a:latin typeface="+mj-lt"/>
                        </a:rPr>
                        <a:t>Roof</a:t>
                      </a:r>
                      <a:endParaRPr lang="en-US" sz="1600" dirty="0">
                        <a:latin typeface="+mj-lt"/>
                      </a:endParaRPr>
                    </a:p>
                  </a:txBody>
                  <a:tcPr/>
                </a:tc>
                <a:tc>
                  <a:txBody>
                    <a:bodyPr/>
                    <a:lstStyle/>
                    <a:p>
                      <a:r>
                        <a:rPr lang="en-US" sz="1600" dirty="0" smtClean="0"/>
                        <a:t>$</a:t>
                      </a:r>
                      <a:r>
                        <a:rPr lang="en-US" sz="1600" dirty="0" smtClean="0">
                          <a:latin typeface="+mj-lt"/>
                        </a:rPr>
                        <a:t>37,460</a:t>
                      </a:r>
                      <a:endParaRPr lang="en-US" sz="1600" dirty="0">
                        <a:latin typeface="+mj-lt"/>
                      </a:endParaRPr>
                    </a:p>
                  </a:txBody>
                  <a:tcPr/>
                </a:tc>
                <a:tc>
                  <a:txBody>
                    <a:bodyPr/>
                    <a:lstStyle/>
                    <a:p>
                      <a:endParaRPr lang="en-US" sz="1600" dirty="0">
                        <a:latin typeface="+mj-lt"/>
                      </a:endParaRPr>
                    </a:p>
                  </a:txBody>
                  <a:tcPr/>
                </a:tc>
                <a:tc>
                  <a:txBody>
                    <a:bodyPr/>
                    <a:lstStyle/>
                    <a:p>
                      <a:r>
                        <a:rPr lang="en-US" sz="1600" dirty="0" smtClean="0"/>
                        <a:t>$</a:t>
                      </a:r>
                      <a:r>
                        <a:rPr lang="en-US" sz="1600" dirty="0" smtClean="0">
                          <a:latin typeface="+mj-lt"/>
                        </a:rPr>
                        <a:t>57,105</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t>$</a:t>
                      </a:r>
                      <a:r>
                        <a:rPr lang="en-US" sz="1600" dirty="0" smtClean="0">
                          <a:latin typeface="+mj-lt"/>
                        </a:rPr>
                        <a:t>22,750</a:t>
                      </a:r>
                      <a:endParaRPr lang="en-US" sz="1600" dirty="0">
                        <a:latin typeface="+mj-lt"/>
                      </a:endParaRPr>
                    </a:p>
                  </a:txBody>
                  <a:tcPr/>
                </a:tc>
                <a:tc>
                  <a:txBody>
                    <a:bodyPr/>
                    <a:lstStyle/>
                    <a:p>
                      <a:r>
                        <a:rPr lang="en-US" sz="1600" dirty="0" smtClean="0"/>
                        <a:t>$</a:t>
                      </a:r>
                      <a:r>
                        <a:rPr lang="en-US" sz="1600" dirty="0" smtClean="0">
                          <a:latin typeface="+mj-lt"/>
                        </a:rPr>
                        <a:t>57,105</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r>
              <a:tr h="312496">
                <a:tc>
                  <a:txBody>
                    <a:bodyPr/>
                    <a:lstStyle/>
                    <a:p>
                      <a:r>
                        <a:rPr lang="en-US" sz="1600" dirty="0" smtClean="0">
                          <a:latin typeface="+mj-lt"/>
                        </a:rPr>
                        <a:t>Blacktop</a:t>
                      </a:r>
                      <a:endParaRPr lang="en-US" sz="1600" dirty="0">
                        <a:latin typeface="+mj-lt"/>
                      </a:endParaRPr>
                    </a:p>
                  </a:txBody>
                  <a:tcPr/>
                </a:tc>
                <a:tc>
                  <a:txBody>
                    <a:bodyPr/>
                    <a:lstStyle/>
                    <a:p>
                      <a:r>
                        <a:rPr lang="en-US" sz="1600" dirty="0" smtClean="0"/>
                        <a:t>$</a:t>
                      </a:r>
                      <a:r>
                        <a:rPr lang="en-US" sz="1600" dirty="0" smtClean="0">
                          <a:latin typeface="+mj-lt"/>
                        </a:rPr>
                        <a:t>7,920</a:t>
                      </a:r>
                      <a:endParaRPr lang="en-US" sz="1600" dirty="0">
                        <a:latin typeface="+mj-lt"/>
                      </a:endParaRPr>
                    </a:p>
                  </a:txBody>
                  <a:tcPr/>
                </a:tc>
                <a:tc>
                  <a:txBody>
                    <a:bodyPr/>
                    <a:lstStyle/>
                    <a:p>
                      <a:r>
                        <a:rPr lang="en-US" sz="1600" dirty="0" smtClean="0"/>
                        <a:t>$</a:t>
                      </a:r>
                      <a:r>
                        <a:rPr lang="en-US" sz="1600" dirty="0" smtClean="0">
                          <a:latin typeface="+mj-lt"/>
                        </a:rPr>
                        <a:t>12,240</a:t>
                      </a:r>
                      <a:endParaRPr lang="en-US" sz="1600" dirty="0">
                        <a:latin typeface="+mj-lt"/>
                      </a:endParaRPr>
                    </a:p>
                  </a:txBody>
                  <a:tcPr/>
                </a:tc>
                <a:tc>
                  <a:txBody>
                    <a:bodyPr/>
                    <a:lstStyle/>
                    <a:p>
                      <a:r>
                        <a:rPr lang="en-US" sz="1600" dirty="0" smtClean="0"/>
                        <a:t>$</a:t>
                      </a:r>
                      <a:r>
                        <a:rPr lang="en-US" sz="1600" dirty="0" smtClean="0">
                          <a:latin typeface="+mj-lt"/>
                        </a:rPr>
                        <a:t>3,780</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t>$</a:t>
                      </a:r>
                      <a:r>
                        <a:rPr lang="en-US" sz="1600" dirty="0" smtClean="0">
                          <a:latin typeface="+mj-lt"/>
                        </a:rPr>
                        <a:t>3,960</a:t>
                      </a:r>
                      <a:endParaRPr lang="en-US" sz="1600" dirty="0">
                        <a:latin typeface="+mj-lt"/>
                      </a:endParaRPr>
                    </a:p>
                  </a:txBody>
                  <a:tcPr/>
                </a:tc>
                <a:tc>
                  <a:txBody>
                    <a:bodyPr/>
                    <a:lstStyle/>
                    <a:p>
                      <a:r>
                        <a:rPr lang="en-US" sz="1600" dirty="0" smtClean="0"/>
                        <a:t>$</a:t>
                      </a:r>
                      <a:r>
                        <a:rPr lang="en-US" sz="1600" dirty="0" smtClean="0">
                          <a:latin typeface="+mj-lt"/>
                        </a:rPr>
                        <a:t>7,920</a:t>
                      </a:r>
                      <a:endParaRPr lang="en-US" sz="1600" dirty="0">
                        <a:latin typeface="+mj-lt"/>
                      </a:endParaRPr>
                    </a:p>
                  </a:txBody>
                  <a:tcPr/>
                </a:tc>
                <a:tc>
                  <a:txBody>
                    <a:bodyPr/>
                    <a:lstStyle/>
                    <a:p>
                      <a:r>
                        <a:rPr lang="en-US" sz="1600" dirty="0" smtClean="0"/>
                        <a:t>$</a:t>
                      </a:r>
                      <a:r>
                        <a:rPr lang="en-US" sz="1600" dirty="0" smtClean="0">
                          <a:latin typeface="+mj-lt"/>
                        </a:rPr>
                        <a:t>12,240</a:t>
                      </a:r>
                      <a:endParaRPr lang="en-US" sz="1600" dirty="0">
                        <a:latin typeface="+mj-lt"/>
                      </a:endParaRPr>
                    </a:p>
                  </a:txBody>
                  <a:tcPr/>
                </a:tc>
                <a:tc>
                  <a:txBody>
                    <a:bodyPr/>
                    <a:lstStyle/>
                    <a:p>
                      <a:r>
                        <a:rPr lang="en-US" sz="1600" dirty="0" smtClean="0"/>
                        <a:t>$</a:t>
                      </a:r>
                      <a:r>
                        <a:rPr lang="en-US" sz="1600" dirty="0" smtClean="0">
                          <a:latin typeface="+mj-lt"/>
                        </a:rPr>
                        <a:t>3,780</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t>$</a:t>
                      </a:r>
                      <a:r>
                        <a:rPr lang="en-US" sz="1600" dirty="0" smtClean="0">
                          <a:latin typeface="+mj-lt"/>
                        </a:rPr>
                        <a:t>3960</a:t>
                      </a:r>
                      <a:endParaRPr lang="en-US" sz="1600" dirty="0">
                        <a:latin typeface="+mj-lt"/>
                      </a:endParaRPr>
                    </a:p>
                  </a:txBody>
                  <a:tcPr/>
                </a:tc>
              </a:tr>
              <a:tr h="312496">
                <a:tc>
                  <a:txBody>
                    <a:bodyPr/>
                    <a:lstStyle/>
                    <a:p>
                      <a:r>
                        <a:rPr lang="en-US" sz="1600" dirty="0" smtClean="0">
                          <a:latin typeface="+mj-lt"/>
                        </a:rPr>
                        <a:t>Flooring </a:t>
                      </a:r>
                      <a:endParaRPr lang="en-US" sz="1600" dirty="0">
                        <a:latin typeface="+mj-lt"/>
                      </a:endParaRPr>
                    </a:p>
                  </a:txBody>
                  <a:tcPr/>
                </a:tc>
                <a:tc>
                  <a:txBody>
                    <a:bodyPr/>
                    <a:lstStyle/>
                    <a:p>
                      <a:r>
                        <a:rPr lang="en-US" sz="1600" dirty="0" smtClean="0"/>
                        <a:t>$</a:t>
                      </a:r>
                      <a:r>
                        <a:rPr lang="en-US" sz="1600" dirty="0" smtClean="0">
                          <a:latin typeface="+mj-lt"/>
                        </a:rPr>
                        <a:t>3,500</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t>$</a:t>
                      </a:r>
                      <a:r>
                        <a:rPr lang="en-US" sz="1600" dirty="0" smtClean="0">
                          <a:latin typeface="+mj-lt"/>
                        </a:rPr>
                        <a:t>15,000</a:t>
                      </a:r>
                      <a:endParaRPr lang="en-US" sz="1600" dirty="0">
                        <a:latin typeface="+mj-lt"/>
                      </a:endParaRPr>
                    </a:p>
                  </a:txBody>
                  <a:tcPr/>
                </a:tc>
                <a:tc>
                  <a:txBody>
                    <a:bodyPr/>
                    <a:lstStyle/>
                    <a:p>
                      <a:r>
                        <a:rPr lang="en-US" sz="1600" dirty="0" smtClean="0"/>
                        <a:t>$</a:t>
                      </a:r>
                      <a:r>
                        <a:rPr lang="en-US" sz="1600" dirty="0" smtClean="0">
                          <a:latin typeface="+mj-lt"/>
                        </a:rPr>
                        <a:t>15,000</a:t>
                      </a:r>
                      <a:endParaRPr lang="en-US" sz="1600" dirty="0">
                        <a:latin typeface="+mj-lt"/>
                      </a:endParaRPr>
                    </a:p>
                  </a:txBody>
                  <a:tcPr/>
                </a:tc>
                <a:tc>
                  <a:txBody>
                    <a:bodyPr/>
                    <a:lstStyle/>
                    <a:p>
                      <a:r>
                        <a:rPr lang="en-US" sz="1600" dirty="0" smtClean="0"/>
                        <a:t>$</a:t>
                      </a:r>
                      <a:r>
                        <a:rPr lang="en-US" sz="1600" dirty="0" smtClean="0">
                          <a:latin typeface="+mj-lt"/>
                        </a:rPr>
                        <a:t>15,000</a:t>
                      </a:r>
                      <a:endParaRPr lang="en-US" sz="1600" dirty="0">
                        <a:latin typeface="+mj-lt"/>
                      </a:endParaRPr>
                    </a:p>
                  </a:txBody>
                  <a:tcPr/>
                </a:tc>
                <a:tc>
                  <a:txBody>
                    <a:bodyPr/>
                    <a:lstStyle/>
                    <a:p>
                      <a:r>
                        <a:rPr lang="en-US" sz="1600" dirty="0" smtClean="0"/>
                        <a:t>$</a:t>
                      </a:r>
                      <a:r>
                        <a:rPr lang="en-US" sz="1600" dirty="0" smtClean="0">
                          <a:latin typeface="+mj-lt"/>
                        </a:rPr>
                        <a:t>5,000</a:t>
                      </a:r>
                      <a:endParaRPr lang="en-US" sz="1600" dirty="0">
                        <a:latin typeface="+mj-lt"/>
                      </a:endParaRPr>
                    </a:p>
                  </a:txBody>
                  <a:tcPr/>
                </a:tc>
                <a:tc>
                  <a:txBody>
                    <a:bodyPr/>
                    <a:lstStyle/>
                    <a:p>
                      <a:r>
                        <a:rPr lang="en-US" sz="1600" dirty="0" smtClean="0"/>
                        <a:t>$</a:t>
                      </a:r>
                      <a:r>
                        <a:rPr lang="en-US" sz="1600" dirty="0" smtClean="0">
                          <a:latin typeface="+mj-lt"/>
                        </a:rPr>
                        <a:t>7,000</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r>
              <a:tr h="312496">
                <a:tc>
                  <a:txBody>
                    <a:bodyPr/>
                    <a:lstStyle/>
                    <a:p>
                      <a:r>
                        <a:rPr lang="en-US" sz="1600" dirty="0" smtClean="0">
                          <a:latin typeface="+mj-lt"/>
                        </a:rPr>
                        <a:t>HVAC</a:t>
                      </a:r>
                      <a:endParaRPr lang="en-US" sz="1600" dirty="0">
                        <a:latin typeface="+mj-lt"/>
                      </a:endParaRPr>
                    </a:p>
                  </a:txBody>
                  <a:tcPr/>
                </a:tc>
                <a:tc>
                  <a:txBody>
                    <a:bodyPr/>
                    <a:lstStyle/>
                    <a:p>
                      <a:r>
                        <a:rPr lang="en-US" sz="1600" dirty="0" smtClean="0"/>
                        <a:t>$</a:t>
                      </a:r>
                      <a:r>
                        <a:rPr lang="en-US" sz="1600" dirty="0" smtClean="0">
                          <a:latin typeface="+mj-lt"/>
                        </a:rPr>
                        <a:t>7,500</a:t>
                      </a:r>
                      <a:endParaRPr lang="en-US" sz="1600" dirty="0">
                        <a:latin typeface="+mj-lt"/>
                      </a:endParaRPr>
                    </a:p>
                  </a:txBody>
                  <a:tcPr/>
                </a:tc>
                <a:tc>
                  <a:txBody>
                    <a:bodyPr/>
                    <a:lstStyle/>
                    <a:p>
                      <a:r>
                        <a:rPr lang="en-US" sz="1600" dirty="0" smtClean="0"/>
                        <a:t>$</a:t>
                      </a:r>
                      <a:r>
                        <a:rPr lang="en-US" sz="1600" dirty="0" smtClean="0">
                          <a:latin typeface="+mj-lt"/>
                        </a:rPr>
                        <a:t>15,000</a:t>
                      </a:r>
                      <a:endParaRPr lang="en-US" sz="1600" dirty="0">
                        <a:latin typeface="+mj-lt"/>
                      </a:endParaRPr>
                    </a:p>
                  </a:txBody>
                  <a:tcPr/>
                </a:tc>
                <a:tc>
                  <a:txBody>
                    <a:bodyPr/>
                    <a:lstStyle/>
                    <a:p>
                      <a:endParaRPr lang="en-US" sz="1600" dirty="0">
                        <a:latin typeface="+mj-lt"/>
                      </a:endParaRPr>
                    </a:p>
                  </a:txBody>
                  <a:tcPr/>
                </a:tc>
                <a:tc>
                  <a:txBody>
                    <a:bodyPr/>
                    <a:lstStyle/>
                    <a:p>
                      <a:r>
                        <a:rPr lang="en-US" sz="1600" dirty="0" smtClean="0"/>
                        <a:t>$</a:t>
                      </a:r>
                      <a:r>
                        <a:rPr lang="en-US" sz="1600" dirty="0" smtClean="0">
                          <a:latin typeface="+mj-lt"/>
                        </a:rPr>
                        <a:t>15,000</a:t>
                      </a:r>
                      <a:endParaRPr lang="en-US" sz="1600" dirty="0">
                        <a:latin typeface="+mj-lt"/>
                      </a:endParaRPr>
                    </a:p>
                  </a:txBody>
                  <a:tcPr/>
                </a:tc>
                <a:tc>
                  <a:txBody>
                    <a:bodyPr/>
                    <a:lstStyle/>
                    <a:p>
                      <a:r>
                        <a:rPr lang="en-US" sz="1600" dirty="0" smtClean="0"/>
                        <a:t>$</a:t>
                      </a:r>
                      <a:r>
                        <a:rPr lang="en-US" sz="1600" dirty="0" smtClean="0">
                          <a:latin typeface="+mj-lt"/>
                        </a:rPr>
                        <a:t>15,000</a:t>
                      </a:r>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r>
              <a:tr h="312496">
                <a:tc>
                  <a:txBody>
                    <a:bodyPr/>
                    <a:lstStyle/>
                    <a:p>
                      <a:r>
                        <a:rPr lang="en-US" sz="1600" dirty="0" smtClean="0">
                          <a:latin typeface="+mj-lt"/>
                        </a:rPr>
                        <a:t>Structural /Exterior</a:t>
                      </a:r>
                      <a:endParaRPr lang="en-US" sz="1600" dirty="0">
                        <a:latin typeface="+mj-lt"/>
                      </a:endParaRPr>
                    </a:p>
                  </a:txBody>
                  <a:tcPr/>
                </a:tc>
                <a:tc>
                  <a:txBody>
                    <a:bodyPr/>
                    <a:lstStyle/>
                    <a:p>
                      <a:r>
                        <a:rPr lang="en-US" sz="1600" dirty="0" smtClean="0"/>
                        <a:t>$</a:t>
                      </a:r>
                      <a:r>
                        <a:rPr lang="en-US" sz="1600" dirty="0" smtClean="0">
                          <a:latin typeface="+mj-lt"/>
                        </a:rPr>
                        <a:t>7,500</a:t>
                      </a:r>
                      <a:endParaRPr lang="en-US" sz="1600" dirty="0">
                        <a:latin typeface="+mj-lt"/>
                      </a:endParaRPr>
                    </a:p>
                  </a:txBody>
                  <a:tcPr/>
                </a:tc>
                <a:tc>
                  <a:txBody>
                    <a:bodyPr/>
                    <a:lstStyle/>
                    <a:p>
                      <a:r>
                        <a:rPr lang="en-US" sz="1600" dirty="0" smtClean="0"/>
                        <a:t>$</a:t>
                      </a:r>
                      <a:r>
                        <a:rPr lang="en-US" sz="1600" dirty="0" smtClean="0">
                          <a:latin typeface="+mj-lt"/>
                        </a:rPr>
                        <a:t>12,500</a:t>
                      </a:r>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r>
                        <a:rPr lang="en-US" sz="1600" dirty="0" smtClean="0"/>
                        <a:t>$</a:t>
                      </a:r>
                      <a:r>
                        <a:rPr lang="en-US" sz="1600" dirty="0" smtClean="0">
                          <a:latin typeface="+mj-lt"/>
                        </a:rPr>
                        <a:t>6,500</a:t>
                      </a:r>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r>
              <a:tr h="312496">
                <a:tc>
                  <a:txBody>
                    <a:bodyPr/>
                    <a:lstStyle/>
                    <a:p>
                      <a:r>
                        <a:rPr lang="en-US" sz="1600" dirty="0" smtClean="0">
                          <a:latin typeface="+mj-lt"/>
                        </a:rPr>
                        <a:t>Utilities</a:t>
                      </a:r>
                      <a:r>
                        <a:rPr lang="en-US" sz="1600" baseline="0" dirty="0" smtClean="0">
                          <a:latin typeface="+mj-lt"/>
                        </a:rPr>
                        <a:t> </a:t>
                      </a:r>
                      <a:endParaRPr lang="en-US" sz="1600" dirty="0">
                        <a:latin typeface="+mj-lt"/>
                      </a:endParaRPr>
                    </a:p>
                  </a:txBody>
                  <a:tcPr/>
                </a:tc>
                <a:tc>
                  <a:txBody>
                    <a:bodyPr/>
                    <a:lstStyle/>
                    <a:p>
                      <a:r>
                        <a:rPr lang="en-US" sz="1600" dirty="0" smtClean="0"/>
                        <a:t>$</a:t>
                      </a:r>
                      <a:r>
                        <a:rPr lang="en-US" sz="1600" dirty="0" smtClean="0">
                          <a:latin typeface="+mj-lt"/>
                        </a:rPr>
                        <a:t>17,500</a:t>
                      </a:r>
                      <a:endParaRPr lang="en-US" sz="1600" dirty="0">
                        <a:latin typeface="+mj-lt"/>
                      </a:endParaRPr>
                    </a:p>
                  </a:txBody>
                  <a:tcPr/>
                </a:tc>
                <a:tc>
                  <a:txBody>
                    <a:bodyPr/>
                    <a:lstStyle/>
                    <a:p>
                      <a:r>
                        <a:rPr lang="en-US" sz="1600" dirty="0" smtClean="0"/>
                        <a:t>$</a:t>
                      </a:r>
                      <a:r>
                        <a:rPr lang="en-US" sz="1600" dirty="0" smtClean="0">
                          <a:latin typeface="+mj-lt"/>
                        </a:rPr>
                        <a:t>26,000</a:t>
                      </a:r>
                      <a:endParaRPr lang="en-US" sz="1600" dirty="0">
                        <a:latin typeface="+mj-lt"/>
                      </a:endParaRPr>
                    </a:p>
                  </a:txBody>
                  <a:tcPr/>
                </a:tc>
                <a:tc>
                  <a:txBody>
                    <a:bodyPr/>
                    <a:lstStyle/>
                    <a:p>
                      <a:r>
                        <a:rPr lang="en-US" sz="1400" dirty="0" smtClean="0">
                          <a:solidFill>
                            <a:srgbClr val="C00000"/>
                          </a:solidFill>
                        </a:rPr>
                        <a:t>$</a:t>
                      </a:r>
                      <a:r>
                        <a:rPr lang="en-US" sz="1400" dirty="0" smtClean="0">
                          <a:solidFill>
                            <a:srgbClr val="C00000"/>
                          </a:solidFill>
                          <a:latin typeface="+mj-lt"/>
                        </a:rPr>
                        <a:t>150,000-G</a:t>
                      </a:r>
                      <a:endParaRPr lang="en-US" sz="1400" dirty="0">
                        <a:solidFill>
                          <a:srgbClr val="C00000"/>
                        </a:solidFill>
                        <a:latin typeface="+mj-lt"/>
                      </a:endParaRPr>
                    </a:p>
                  </a:txBody>
                  <a:tcPr/>
                </a:tc>
                <a:tc>
                  <a:txBody>
                    <a:bodyPr/>
                    <a:lstStyle/>
                    <a:p>
                      <a:r>
                        <a:rPr lang="en-US" sz="1600" dirty="0" smtClean="0"/>
                        <a:t>$</a:t>
                      </a:r>
                      <a:r>
                        <a:rPr lang="en-US" sz="1600" dirty="0" smtClean="0">
                          <a:latin typeface="+mj-lt"/>
                        </a:rPr>
                        <a:t>25,000</a:t>
                      </a:r>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r>
              <a:tr h="312496">
                <a:tc>
                  <a:txBody>
                    <a:bodyPr/>
                    <a:lstStyle/>
                    <a:p>
                      <a:r>
                        <a:rPr lang="en-US" sz="1600" dirty="0" smtClean="0">
                          <a:latin typeface="+mj-lt"/>
                        </a:rPr>
                        <a:t>**Grounds </a:t>
                      </a:r>
                      <a:endParaRPr lang="en-US" sz="1600" dirty="0">
                        <a:latin typeface="+mj-lt"/>
                      </a:endParaRPr>
                    </a:p>
                  </a:txBody>
                  <a:tcPr/>
                </a:tc>
                <a:tc>
                  <a:txBody>
                    <a:bodyPr/>
                    <a:lstStyle/>
                    <a:p>
                      <a:r>
                        <a:rPr lang="en-US" sz="1600" dirty="0" smtClean="0">
                          <a:solidFill>
                            <a:srgbClr val="C00000"/>
                          </a:solidFill>
                        </a:rPr>
                        <a:t>$</a:t>
                      </a:r>
                      <a:r>
                        <a:rPr lang="en-US" sz="1600" dirty="0" smtClean="0">
                          <a:solidFill>
                            <a:srgbClr val="C00000"/>
                          </a:solidFill>
                          <a:latin typeface="+mj-lt"/>
                        </a:rPr>
                        <a:t>145,000-G</a:t>
                      </a:r>
                      <a:endParaRPr lang="en-US" sz="1600" dirty="0">
                        <a:solidFill>
                          <a:srgbClr val="C00000"/>
                        </a:solidFill>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r>
              <a:tr h="312496">
                <a:tc>
                  <a:txBody>
                    <a:bodyPr/>
                    <a:lstStyle/>
                    <a:p>
                      <a:r>
                        <a:rPr lang="en-US" sz="1600" dirty="0" smtClean="0">
                          <a:latin typeface="+mj-lt"/>
                        </a:rPr>
                        <a:t>Portables</a:t>
                      </a:r>
                      <a:r>
                        <a:rPr lang="en-US" sz="1600" baseline="0" dirty="0" smtClean="0">
                          <a:latin typeface="+mj-lt"/>
                        </a:rPr>
                        <a:t> </a:t>
                      </a:r>
                      <a:endParaRPr lang="en-US" sz="1600" dirty="0">
                        <a:latin typeface="+mj-lt"/>
                      </a:endParaRPr>
                    </a:p>
                  </a:txBody>
                  <a:tcPr/>
                </a:tc>
                <a:tc>
                  <a:txBody>
                    <a:bodyPr/>
                    <a:lstStyle/>
                    <a:p>
                      <a:r>
                        <a:rPr lang="en-US" sz="1600" dirty="0" smtClean="0"/>
                        <a:t>$</a:t>
                      </a:r>
                      <a:r>
                        <a:rPr lang="en-US" sz="1600" dirty="0" smtClean="0">
                          <a:latin typeface="+mj-lt"/>
                        </a:rPr>
                        <a:t>36,000</a:t>
                      </a:r>
                      <a:endParaRPr lang="en-US" sz="1600" dirty="0">
                        <a:latin typeface="+mj-lt"/>
                      </a:endParaRPr>
                    </a:p>
                  </a:txBody>
                  <a:tcPr/>
                </a:tc>
                <a:tc>
                  <a:txBody>
                    <a:bodyPr/>
                    <a:lstStyle/>
                    <a:p>
                      <a:r>
                        <a:rPr lang="en-US" sz="1600" dirty="0" smtClean="0"/>
                        <a:t>$</a:t>
                      </a:r>
                      <a:r>
                        <a:rPr lang="en-US" sz="1600" dirty="0" smtClean="0">
                          <a:latin typeface="+mj-lt"/>
                        </a:rPr>
                        <a:t>23,000</a:t>
                      </a:r>
                      <a:endParaRPr lang="en-US" sz="1600" dirty="0">
                        <a:latin typeface="+mj-lt"/>
                      </a:endParaRPr>
                    </a:p>
                  </a:txBody>
                  <a:tcPr/>
                </a:tc>
                <a:tc>
                  <a:txBody>
                    <a:bodyPr/>
                    <a:lstStyle/>
                    <a:p>
                      <a:r>
                        <a:rPr lang="en-US" sz="1600" dirty="0" smtClean="0"/>
                        <a:t>$</a:t>
                      </a:r>
                      <a:r>
                        <a:rPr lang="en-US" sz="1600" dirty="0" smtClean="0">
                          <a:latin typeface="+mj-lt"/>
                        </a:rPr>
                        <a:t>10,000</a:t>
                      </a:r>
                      <a:endParaRPr lang="en-US" sz="1600" dirty="0">
                        <a:latin typeface="+mj-lt"/>
                      </a:endParaRPr>
                    </a:p>
                  </a:txBody>
                  <a:tcPr/>
                </a:tc>
                <a:tc>
                  <a:txBody>
                    <a:bodyPr/>
                    <a:lstStyle/>
                    <a:p>
                      <a:r>
                        <a:rPr lang="en-US" sz="1600" dirty="0" smtClean="0"/>
                        <a:t>$</a:t>
                      </a:r>
                      <a:r>
                        <a:rPr lang="en-US" sz="1600" dirty="0" smtClean="0">
                          <a:latin typeface="+mj-lt"/>
                        </a:rPr>
                        <a:t>16,000</a:t>
                      </a:r>
                      <a:endParaRPr lang="en-US" sz="1600" dirty="0">
                        <a:latin typeface="+mj-lt"/>
                      </a:endParaRPr>
                    </a:p>
                  </a:txBody>
                  <a:tcPr/>
                </a:tc>
                <a:tc>
                  <a:txBody>
                    <a:bodyPr/>
                    <a:lstStyle/>
                    <a:p>
                      <a:r>
                        <a:rPr lang="en-US" sz="1600" dirty="0" smtClean="0"/>
                        <a:t>$</a:t>
                      </a:r>
                      <a:r>
                        <a:rPr lang="en-US" sz="1600" dirty="0" smtClean="0">
                          <a:latin typeface="+mj-lt"/>
                        </a:rPr>
                        <a:t>18,000</a:t>
                      </a:r>
                      <a:endParaRPr lang="en-US" sz="1600" dirty="0">
                        <a:latin typeface="+mj-lt"/>
                      </a:endParaRPr>
                    </a:p>
                  </a:txBody>
                  <a:tcPr/>
                </a:tc>
                <a:tc>
                  <a:txBody>
                    <a:bodyPr/>
                    <a:lstStyle/>
                    <a:p>
                      <a:r>
                        <a:rPr lang="en-US" sz="1600" dirty="0" smtClean="0"/>
                        <a:t>$</a:t>
                      </a:r>
                      <a:r>
                        <a:rPr lang="en-US" sz="1600" dirty="0" smtClean="0">
                          <a:latin typeface="+mj-lt"/>
                        </a:rPr>
                        <a:t>10,000</a:t>
                      </a:r>
                      <a:endParaRPr lang="en-US" sz="1600" dirty="0">
                        <a:latin typeface="+mj-lt"/>
                      </a:endParaRPr>
                    </a:p>
                  </a:txBody>
                  <a:tcPr/>
                </a:tc>
                <a:tc>
                  <a:txBody>
                    <a:bodyPr/>
                    <a:lstStyle/>
                    <a:p>
                      <a:r>
                        <a:rPr lang="en-US" sz="1600" dirty="0" smtClean="0"/>
                        <a:t>$</a:t>
                      </a:r>
                      <a:r>
                        <a:rPr lang="en-US" sz="1600" dirty="0" smtClean="0">
                          <a:latin typeface="+mj-lt"/>
                        </a:rPr>
                        <a:t>4,000</a:t>
                      </a:r>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r>
              <a:tr h="312496">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r>
              <a:tr h="312496">
                <a:tc>
                  <a:txBody>
                    <a:bodyPr/>
                    <a:lstStyle/>
                    <a:p>
                      <a:r>
                        <a:rPr lang="en-US" sz="1600" b="1" dirty="0" smtClean="0">
                          <a:latin typeface="+mj-lt"/>
                        </a:rPr>
                        <a:t>Total WPS (WO grant$$)</a:t>
                      </a:r>
                      <a:endParaRPr lang="en-US" sz="1600" b="1" dirty="0">
                        <a:latin typeface="+mj-lt"/>
                      </a:endParaRPr>
                    </a:p>
                  </a:txBody>
                  <a:tcPr/>
                </a:tc>
                <a:tc>
                  <a:txBody>
                    <a:bodyPr/>
                    <a:lstStyle/>
                    <a:p>
                      <a:r>
                        <a:rPr lang="en-US" sz="1600" dirty="0" smtClean="0"/>
                        <a:t>$</a:t>
                      </a:r>
                      <a:r>
                        <a:rPr lang="en-US" sz="1600" dirty="0" smtClean="0">
                          <a:latin typeface="+mj-lt"/>
                        </a:rPr>
                        <a:t>122,380</a:t>
                      </a:r>
                      <a:endParaRPr lang="en-US" sz="1600" dirty="0">
                        <a:latin typeface="+mj-lt"/>
                      </a:endParaRPr>
                    </a:p>
                  </a:txBody>
                  <a:tcPr/>
                </a:tc>
                <a:tc>
                  <a:txBody>
                    <a:bodyPr/>
                    <a:lstStyle/>
                    <a:p>
                      <a:r>
                        <a:rPr lang="en-US" sz="1600" dirty="0" smtClean="0"/>
                        <a:t>$</a:t>
                      </a:r>
                      <a:r>
                        <a:rPr lang="en-US" sz="1600" dirty="0" smtClean="0">
                          <a:latin typeface="+mj-lt"/>
                        </a:rPr>
                        <a:t>88,740</a:t>
                      </a:r>
                      <a:endParaRPr lang="en-US" sz="1600" dirty="0">
                        <a:latin typeface="+mj-lt"/>
                      </a:endParaRPr>
                    </a:p>
                  </a:txBody>
                  <a:tcPr/>
                </a:tc>
                <a:tc>
                  <a:txBody>
                    <a:bodyPr/>
                    <a:lstStyle/>
                    <a:p>
                      <a:r>
                        <a:rPr lang="en-US" sz="1600" dirty="0" smtClean="0"/>
                        <a:t>$</a:t>
                      </a:r>
                      <a:r>
                        <a:rPr lang="en-US" sz="1600" dirty="0" smtClean="0">
                          <a:latin typeface="+mj-lt"/>
                        </a:rPr>
                        <a:t>70,885</a:t>
                      </a:r>
                      <a:endParaRPr lang="en-US" sz="1600" dirty="0">
                        <a:latin typeface="+mj-lt"/>
                      </a:endParaRPr>
                    </a:p>
                  </a:txBody>
                  <a:tcPr/>
                </a:tc>
                <a:tc>
                  <a:txBody>
                    <a:bodyPr/>
                    <a:lstStyle/>
                    <a:p>
                      <a:r>
                        <a:rPr lang="en-US" sz="1600" dirty="0" smtClean="0"/>
                        <a:t>$</a:t>
                      </a:r>
                      <a:r>
                        <a:rPr lang="en-US" sz="1600" dirty="0" smtClean="0">
                          <a:latin typeface="+mj-lt"/>
                        </a:rPr>
                        <a:t>56,000</a:t>
                      </a:r>
                      <a:endParaRPr lang="en-US" sz="1600" dirty="0">
                        <a:latin typeface="+mj-lt"/>
                      </a:endParaRPr>
                    </a:p>
                  </a:txBody>
                  <a:tcPr/>
                </a:tc>
                <a:tc>
                  <a:txBody>
                    <a:bodyPr/>
                    <a:lstStyle/>
                    <a:p>
                      <a:r>
                        <a:rPr lang="en-US" sz="1600" dirty="0" smtClean="0"/>
                        <a:t>$</a:t>
                      </a:r>
                      <a:r>
                        <a:rPr lang="en-US" sz="1600" dirty="0" smtClean="0">
                          <a:latin typeface="+mj-lt"/>
                        </a:rPr>
                        <a:t>51,960</a:t>
                      </a:r>
                      <a:endParaRPr lang="en-US" sz="1600" dirty="0">
                        <a:latin typeface="+mj-lt"/>
                      </a:endParaRPr>
                    </a:p>
                  </a:txBody>
                  <a:tcPr/>
                </a:tc>
                <a:tc>
                  <a:txBody>
                    <a:bodyPr/>
                    <a:lstStyle/>
                    <a:p>
                      <a:r>
                        <a:rPr lang="en-US" sz="1600" dirty="0" smtClean="0"/>
                        <a:t>$</a:t>
                      </a:r>
                      <a:r>
                        <a:rPr lang="en-US" sz="1600" dirty="0" smtClean="0">
                          <a:latin typeface="+mj-lt"/>
                        </a:rPr>
                        <a:t>39,420</a:t>
                      </a:r>
                      <a:endParaRPr lang="en-US" sz="1600" dirty="0">
                        <a:latin typeface="+mj-lt"/>
                      </a:endParaRPr>
                    </a:p>
                  </a:txBody>
                  <a:tcPr/>
                </a:tc>
                <a:tc>
                  <a:txBody>
                    <a:bodyPr/>
                    <a:lstStyle/>
                    <a:p>
                      <a:r>
                        <a:rPr lang="en-US" sz="1600" dirty="0" smtClean="0"/>
                        <a:t>$</a:t>
                      </a:r>
                      <a:r>
                        <a:rPr lang="en-US" sz="1600" dirty="0" smtClean="0">
                          <a:latin typeface="+mj-lt"/>
                        </a:rPr>
                        <a:t>53,990</a:t>
                      </a:r>
                      <a:endParaRPr lang="en-US" sz="1600" dirty="0">
                        <a:latin typeface="+mj-lt"/>
                      </a:endParaRPr>
                    </a:p>
                  </a:txBody>
                  <a:tcPr/>
                </a:tc>
                <a:tc>
                  <a:txBody>
                    <a:bodyPr/>
                    <a:lstStyle/>
                    <a:p>
                      <a:r>
                        <a:rPr lang="en-US" sz="1600" dirty="0" smtClean="0"/>
                        <a:t>$</a:t>
                      </a:r>
                      <a:r>
                        <a:rPr lang="en-US" sz="1600" dirty="0" smtClean="0">
                          <a:latin typeface="+mj-lt"/>
                        </a:rPr>
                        <a:t>65,885</a:t>
                      </a:r>
                      <a:endParaRPr lang="en-US" sz="1600" dirty="0">
                        <a:latin typeface="+mj-lt"/>
                      </a:endParaRPr>
                    </a:p>
                  </a:txBody>
                  <a:tcPr/>
                </a:tc>
                <a:tc>
                  <a:txBody>
                    <a:bodyPr/>
                    <a:lstStyle/>
                    <a:p>
                      <a:r>
                        <a:rPr lang="en-US" sz="1600" dirty="0" smtClean="0"/>
                        <a:t>$</a:t>
                      </a:r>
                      <a:r>
                        <a:rPr lang="en-US" sz="1600" dirty="0" smtClean="0">
                          <a:latin typeface="+mj-lt"/>
                        </a:rPr>
                        <a:t>7,000</a:t>
                      </a:r>
                      <a:endParaRPr lang="en-US" sz="1600" dirty="0">
                        <a:latin typeface="+mj-lt"/>
                      </a:endParaRPr>
                    </a:p>
                  </a:txBody>
                  <a:tcPr/>
                </a:tc>
                <a:tc>
                  <a:txBody>
                    <a:bodyPr/>
                    <a:lstStyle/>
                    <a:p>
                      <a:r>
                        <a:rPr lang="en-US" sz="1600" dirty="0" smtClean="0"/>
                        <a:t>$</a:t>
                      </a:r>
                      <a:r>
                        <a:rPr lang="en-US" sz="1600" dirty="0" smtClean="0">
                          <a:latin typeface="+mj-lt"/>
                        </a:rPr>
                        <a:t>3,960</a:t>
                      </a:r>
                      <a:endParaRPr lang="en-US" sz="1600" dirty="0">
                        <a:latin typeface="+mj-lt"/>
                      </a:endParaRPr>
                    </a:p>
                  </a:txBody>
                  <a:tcPr/>
                </a:tc>
              </a:tr>
            </a:tbl>
          </a:graphicData>
        </a:graphic>
      </p:graphicFrame>
    </p:spTree>
    <p:extLst>
      <p:ext uri="{BB962C8B-B14F-4D97-AF65-F5344CB8AC3E}">
        <p14:creationId xmlns:p14="http://schemas.microsoft.com/office/powerpoint/2010/main" val="4095645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5181600" cy="1400530"/>
          </a:xfrm>
        </p:spPr>
        <p:txBody>
          <a:bodyPr>
            <a:normAutofit/>
          </a:bodyPr>
          <a:lstStyle/>
          <a:p>
            <a:r>
              <a:rPr lang="en-US" dirty="0" smtClean="0"/>
              <a:t>WIS </a:t>
            </a:r>
            <a:br>
              <a:rPr lang="en-US" dirty="0" smtClean="0"/>
            </a:br>
            <a:r>
              <a:rPr lang="en-US" sz="2800" i="1" dirty="0" smtClean="0"/>
              <a:t>School Statistics</a:t>
            </a:r>
            <a:endParaRPr lang="en-US" sz="2800" i="1" dirty="0"/>
          </a:p>
        </p:txBody>
      </p:sp>
      <p:sp>
        <p:nvSpPr>
          <p:cNvPr id="3" name="Content Placeholder 2"/>
          <p:cNvSpPr>
            <a:spLocks noGrp="1"/>
          </p:cNvSpPr>
          <p:nvPr>
            <p:ph sz="half" idx="1"/>
          </p:nvPr>
        </p:nvSpPr>
        <p:spPr>
          <a:xfrm>
            <a:off x="447899" y="1263783"/>
            <a:ext cx="10725934" cy="4895281"/>
          </a:xfrm>
        </p:spPr>
        <p:txBody>
          <a:bodyPr>
            <a:noAutofit/>
          </a:bodyPr>
          <a:lstStyle/>
          <a:p>
            <a:pPr marL="0" indent="0">
              <a:buNone/>
            </a:pPr>
            <a:endParaRPr lang="en-US" sz="2000" dirty="0" smtClean="0">
              <a:latin typeface="+mj-lt"/>
            </a:endParaRPr>
          </a:p>
          <a:p>
            <a:pPr lvl="1"/>
            <a:r>
              <a:rPr lang="en-US" dirty="0" smtClean="0">
                <a:latin typeface="+mj-lt"/>
              </a:rPr>
              <a:t>Site 10.68 acres (3 lots) </a:t>
            </a:r>
          </a:p>
          <a:p>
            <a:pPr lvl="1"/>
            <a:r>
              <a:rPr lang="en-US" dirty="0" smtClean="0">
                <a:latin typeface="+mj-lt"/>
              </a:rPr>
              <a:t>Building footprint approximately 1 acre (.97)</a:t>
            </a:r>
          </a:p>
          <a:p>
            <a:pPr lvl="2"/>
            <a:r>
              <a:rPr lang="en-US" dirty="0">
                <a:latin typeface="+mj-lt"/>
              </a:rPr>
              <a:t>Main school parcel 218,671 sqft. (5.02 acres)</a:t>
            </a:r>
          </a:p>
          <a:p>
            <a:pPr lvl="2"/>
            <a:r>
              <a:rPr lang="en-US" dirty="0">
                <a:latin typeface="+mj-lt"/>
              </a:rPr>
              <a:t>Sports field 236,095 sqft. (5.41 acres)</a:t>
            </a:r>
          </a:p>
          <a:p>
            <a:pPr lvl="2"/>
            <a:r>
              <a:rPr lang="en-US" dirty="0">
                <a:latin typeface="+mj-lt"/>
              </a:rPr>
              <a:t>Acquired property 10,000 sqft. (.</a:t>
            </a:r>
            <a:r>
              <a:rPr lang="en-US" dirty="0" smtClean="0">
                <a:latin typeface="+mj-lt"/>
              </a:rPr>
              <a:t>25 </a:t>
            </a:r>
            <a:r>
              <a:rPr lang="en-US" dirty="0">
                <a:latin typeface="+mj-lt"/>
              </a:rPr>
              <a:t>acres)</a:t>
            </a:r>
          </a:p>
          <a:p>
            <a:pPr lvl="1"/>
            <a:r>
              <a:rPr lang="en-US" dirty="0" smtClean="0">
                <a:latin typeface="+mj-lt"/>
              </a:rPr>
              <a:t>Original construction 1997/1998 </a:t>
            </a:r>
          </a:p>
          <a:p>
            <a:pPr lvl="1"/>
            <a:r>
              <a:rPr lang="en-US" dirty="0" smtClean="0">
                <a:latin typeface="+mj-lt"/>
              </a:rPr>
              <a:t>Classrooms   </a:t>
            </a:r>
          </a:p>
          <a:p>
            <a:pPr lvl="2"/>
            <a:r>
              <a:rPr lang="en-US" dirty="0" smtClean="0">
                <a:latin typeface="+mj-lt"/>
              </a:rPr>
              <a:t>22 classrooms  </a:t>
            </a:r>
          </a:p>
          <a:p>
            <a:pPr lvl="2"/>
            <a:r>
              <a:rPr lang="en-US" dirty="0" smtClean="0">
                <a:latin typeface="+mj-lt"/>
              </a:rPr>
              <a:t>1 Resource room (currently SPED classroom)</a:t>
            </a:r>
          </a:p>
          <a:p>
            <a:pPr lvl="2"/>
            <a:r>
              <a:rPr lang="en-US" dirty="0" smtClean="0">
                <a:latin typeface="+mj-lt"/>
              </a:rPr>
              <a:t>1 Music room  </a:t>
            </a:r>
          </a:p>
          <a:p>
            <a:pPr lvl="1"/>
            <a:r>
              <a:rPr lang="en-US" dirty="0" smtClean="0">
                <a:latin typeface="+mj-lt"/>
              </a:rPr>
              <a:t>Parking - 91 car, 5 ADA, 15 Bus </a:t>
            </a:r>
          </a:p>
          <a:p>
            <a:pPr lvl="1"/>
            <a:r>
              <a:rPr lang="en-US" dirty="0" smtClean="0">
                <a:latin typeface="+mj-lt"/>
              </a:rPr>
              <a:t>Current staff 497 students 71 staff</a:t>
            </a:r>
          </a:p>
          <a:p>
            <a:endParaRPr lang="en-US" sz="1600" dirty="0">
              <a:latin typeface="+mj-lt"/>
            </a:endParaRPr>
          </a:p>
        </p:txBody>
      </p:sp>
      <p:pic>
        <p:nvPicPr>
          <p:cNvPr id="4098" name="Picture 2" descr="Image result for animated eagle Woodland 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438761"/>
            <a:ext cx="1754016" cy="151273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906000" y="2076252"/>
            <a:ext cx="1942856"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i="1" dirty="0" smtClean="0"/>
              <a:t>Home of the</a:t>
            </a:r>
          </a:p>
          <a:p>
            <a:pPr algn="ctr"/>
            <a:r>
              <a:rPr lang="en-US" sz="2800" i="1" dirty="0" smtClean="0"/>
              <a:t>Eagles</a:t>
            </a:r>
            <a:endParaRPr lang="en-US" sz="2800" i="1" dirty="0"/>
          </a:p>
        </p:txBody>
      </p:sp>
    </p:spTree>
    <p:extLst>
      <p:ext uri="{BB962C8B-B14F-4D97-AF65-F5344CB8AC3E}">
        <p14:creationId xmlns:p14="http://schemas.microsoft.com/office/powerpoint/2010/main" val="1087507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789" y="96059"/>
            <a:ext cx="9404723" cy="1400530"/>
          </a:xfrm>
        </p:spPr>
        <p:txBody>
          <a:bodyPr>
            <a:normAutofit/>
          </a:bodyPr>
          <a:lstStyle/>
          <a:p>
            <a:r>
              <a:rPr lang="en-US" dirty="0" smtClean="0"/>
              <a:t>WIS </a:t>
            </a:r>
            <a:br>
              <a:rPr lang="en-US" dirty="0" smtClean="0"/>
            </a:br>
            <a:r>
              <a:rPr lang="en-US" sz="2800" i="1" dirty="0" smtClean="0"/>
              <a:t>Historical Look</a:t>
            </a:r>
            <a:endParaRPr lang="en-US" sz="2800" i="1" dirty="0"/>
          </a:p>
        </p:txBody>
      </p:sp>
      <p:sp>
        <p:nvSpPr>
          <p:cNvPr id="39" name="Rectangle 38"/>
          <p:cNvSpPr/>
          <p:nvPr/>
        </p:nvSpPr>
        <p:spPr>
          <a:xfrm>
            <a:off x="3123177" y="4999103"/>
            <a:ext cx="1506828" cy="6909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5182449" y="4999104"/>
            <a:ext cx="1506828" cy="6909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3053483" y="5739155"/>
            <a:ext cx="5391604" cy="830997"/>
          </a:xfrm>
          <a:prstGeom prst="rect">
            <a:avLst/>
          </a:prstGeom>
          <a:noFill/>
        </p:spPr>
        <p:txBody>
          <a:bodyPr wrap="none" rtlCol="0">
            <a:spAutoFit/>
          </a:bodyPr>
          <a:lstStyle/>
          <a:p>
            <a:r>
              <a:rPr lang="en-US" sz="2400" b="1" dirty="0" smtClean="0">
                <a:latin typeface="+mj-lt"/>
              </a:rPr>
              <a:t>2017 Two Portables Installed August 2017  </a:t>
            </a:r>
          </a:p>
          <a:p>
            <a:endParaRPr lang="en-US" sz="2400" dirty="0">
              <a:latin typeface="+mj-lt"/>
            </a:endParaRPr>
          </a:p>
        </p:txBody>
      </p:sp>
      <p:sp>
        <p:nvSpPr>
          <p:cNvPr id="43" name="TextBox 42"/>
          <p:cNvSpPr txBox="1"/>
          <p:nvPr/>
        </p:nvSpPr>
        <p:spPr>
          <a:xfrm>
            <a:off x="2552216" y="1583533"/>
            <a:ext cx="2519857" cy="1200329"/>
          </a:xfrm>
          <a:prstGeom prst="rect">
            <a:avLst/>
          </a:prstGeom>
          <a:noFill/>
        </p:spPr>
        <p:txBody>
          <a:bodyPr wrap="none" rtlCol="0">
            <a:spAutoFit/>
          </a:bodyPr>
          <a:lstStyle/>
          <a:p>
            <a:r>
              <a:rPr lang="en-US" sz="2400" b="1" dirty="0" smtClean="0">
                <a:latin typeface="+mj-lt"/>
              </a:rPr>
              <a:t>1997/1998 </a:t>
            </a:r>
          </a:p>
          <a:p>
            <a:r>
              <a:rPr lang="en-US" sz="2400" b="1" dirty="0" smtClean="0">
                <a:latin typeface="+mj-lt"/>
              </a:rPr>
              <a:t>Initial construction </a:t>
            </a:r>
          </a:p>
          <a:p>
            <a:endParaRPr lang="en-US" sz="2400" dirty="0">
              <a:latin typeface="+mj-lt"/>
            </a:endParaRPr>
          </a:p>
        </p:txBody>
      </p:sp>
      <p:sp>
        <p:nvSpPr>
          <p:cNvPr id="44" name="Flowchart: Process 43"/>
          <p:cNvSpPr/>
          <p:nvPr/>
        </p:nvSpPr>
        <p:spPr>
          <a:xfrm>
            <a:off x="3170560" y="3079340"/>
            <a:ext cx="2504800" cy="1583876"/>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e 44"/>
          <p:cNvSpPr/>
          <p:nvPr/>
        </p:nvSpPr>
        <p:spPr>
          <a:xfrm rot="16200000">
            <a:off x="4119912" y="1534692"/>
            <a:ext cx="3117525" cy="3139522"/>
          </a:xfrm>
          <a:prstGeom prst="pi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Flowchart: Process 45"/>
          <p:cNvSpPr/>
          <p:nvPr/>
        </p:nvSpPr>
        <p:spPr>
          <a:xfrm>
            <a:off x="5675360" y="725247"/>
            <a:ext cx="1573075" cy="2380343"/>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22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3" grpId="0"/>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4000" b="-63000"/>
          </a:stretch>
        </a:blipFill>
        <a:effectLst/>
      </p:bgPr>
    </p:bg>
    <p:spTree>
      <p:nvGrpSpPr>
        <p:cNvPr id="1" name=""/>
        <p:cNvGrpSpPr/>
        <p:nvPr/>
      </p:nvGrpSpPr>
      <p:grpSpPr>
        <a:xfrm>
          <a:off x="0" y="0"/>
          <a:ext cx="0" cy="0"/>
          <a:chOff x="0" y="0"/>
          <a:chExt cx="0" cy="0"/>
        </a:xfrm>
      </p:grpSpPr>
      <p:sp>
        <p:nvSpPr>
          <p:cNvPr id="4" name="Rectangle 3"/>
          <p:cNvSpPr/>
          <p:nvPr/>
        </p:nvSpPr>
        <p:spPr>
          <a:xfrm>
            <a:off x="3060524" y="2597340"/>
            <a:ext cx="1429750" cy="1555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3432</a:t>
            </a:r>
          </a:p>
          <a:p>
            <a:pPr algn="ctr"/>
            <a:r>
              <a:rPr lang="en-US" dirty="0" smtClean="0"/>
              <a:t>Policy</a:t>
            </a:r>
            <a:endParaRPr lang="en-US" dirty="0"/>
          </a:p>
        </p:txBody>
      </p:sp>
      <p:sp>
        <p:nvSpPr>
          <p:cNvPr id="5" name="Rectangle 4"/>
          <p:cNvSpPr/>
          <p:nvPr/>
        </p:nvSpPr>
        <p:spPr>
          <a:xfrm>
            <a:off x="392887" y="1831656"/>
            <a:ext cx="1888761" cy="470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FEMA</a:t>
            </a:r>
          </a:p>
        </p:txBody>
      </p:sp>
      <p:sp>
        <p:nvSpPr>
          <p:cNvPr id="6" name="Rectangle 5"/>
          <p:cNvSpPr/>
          <p:nvPr/>
        </p:nvSpPr>
        <p:spPr>
          <a:xfrm>
            <a:off x="392887" y="2385310"/>
            <a:ext cx="1888761" cy="53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OSHA</a:t>
            </a:r>
            <a:endParaRPr lang="en-US" dirty="0"/>
          </a:p>
        </p:txBody>
      </p:sp>
      <p:sp>
        <p:nvSpPr>
          <p:cNvPr id="7" name="Rectangle 6"/>
          <p:cNvSpPr/>
          <p:nvPr/>
        </p:nvSpPr>
        <p:spPr>
          <a:xfrm>
            <a:off x="392888" y="3006645"/>
            <a:ext cx="1888761" cy="53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 SCHOOLS</a:t>
            </a:r>
            <a:endParaRPr lang="en-US" dirty="0"/>
          </a:p>
        </p:txBody>
      </p:sp>
      <p:sp>
        <p:nvSpPr>
          <p:cNvPr id="8" name="Rectangle 7"/>
          <p:cNvSpPr/>
          <p:nvPr/>
        </p:nvSpPr>
        <p:spPr>
          <a:xfrm>
            <a:off x="392888" y="3635787"/>
            <a:ext cx="1888761" cy="53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RCW’s</a:t>
            </a:r>
            <a:endParaRPr lang="en-US" dirty="0"/>
          </a:p>
        </p:txBody>
      </p:sp>
      <p:sp>
        <p:nvSpPr>
          <p:cNvPr id="9" name="Rectangle 8"/>
          <p:cNvSpPr/>
          <p:nvPr/>
        </p:nvSpPr>
        <p:spPr>
          <a:xfrm>
            <a:off x="392889" y="4280545"/>
            <a:ext cx="1888761" cy="53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WAC’s</a:t>
            </a:r>
            <a:endParaRPr lang="en-US" dirty="0"/>
          </a:p>
        </p:txBody>
      </p:sp>
      <p:sp>
        <p:nvSpPr>
          <p:cNvPr id="10" name="Rectangle 9"/>
          <p:cNvSpPr/>
          <p:nvPr/>
        </p:nvSpPr>
        <p:spPr>
          <a:xfrm>
            <a:off x="392890" y="4894072"/>
            <a:ext cx="1888761" cy="53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Rapid Responder</a:t>
            </a:r>
            <a:endParaRPr lang="en-US" dirty="0"/>
          </a:p>
        </p:txBody>
      </p:sp>
      <p:sp>
        <p:nvSpPr>
          <p:cNvPr id="12" name="Rectangle 11"/>
          <p:cNvSpPr/>
          <p:nvPr/>
        </p:nvSpPr>
        <p:spPr>
          <a:xfrm>
            <a:off x="392886" y="1209250"/>
            <a:ext cx="1888761" cy="53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NFPA</a:t>
            </a:r>
            <a:endParaRPr lang="en-US" dirty="0"/>
          </a:p>
        </p:txBody>
      </p:sp>
      <p:sp>
        <p:nvSpPr>
          <p:cNvPr id="13" name="Rectangle 12"/>
          <p:cNvSpPr/>
          <p:nvPr/>
        </p:nvSpPr>
        <p:spPr>
          <a:xfrm>
            <a:off x="392886" y="5523214"/>
            <a:ext cx="1888761" cy="824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ESD 112</a:t>
            </a:r>
          </a:p>
          <a:p>
            <a:pPr algn="ctr"/>
            <a:r>
              <a:rPr lang="en-US" dirty="0" smtClean="0"/>
              <a:t>HE  Safety Plan</a:t>
            </a:r>
            <a:endParaRPr lang="en-US" dirty="0"/>
          </a:p>
        </p:txBody>
      </p:sp>
      <p:sp>
        <p:nvSpPr>
          <p:cNvPr id="18" name="Rectangle 17"/>
          <p:cNvSpPr/>
          <p:nvPr/>
        </p:nvSpPr>
        <p:spPr>
          <a:xfrm>
            <a:off x="7542517" y="2597340"/>
            <a:ext cx="1647940" cy="1555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(District) Emergency Operations Plan</a:t>
            </a:r>
            <a:endParaRPr lang="en-US" dirty="0"/>
          </a:p>
        </p:txBody>
      </p:sp>
      <p:sp>
        <p:nvSpPr>
          <p:cNvPr id="21" name="Rectangle 20"/>
          <p:cNvSpPr/>
          <p:nvPr/>
        </p:nvSpPr>
        <p:spPr>
          <a:xfrm>
            <a:off x="5229097" y="2597340"/>
            <a:ext cx="1548348" cy="1555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3432</a:t>
            </a:r>
          </a:p>
          <a:p>
            <a:pPr algn="ctr"/>
            <a:r>
              <a:rPr lang="en-US" dirty="0" smtClean="0"/>
              <a:t>Procedure</a:t>
            </a:r>
            <a:endParaRPr lang="en-US" dirty="0"/>
          </a:p>
        </p:txBody>
      </p:sp>
      <p:sp>
        <p:nvSpPr>
          <p:cNvPr id="14" name="Rectangle 13"/>
          <p:cNvSpPr/>
          <p:nvPr/>
        </p:nvSpPr>
        <p:spPr>
          <a:xfrm>
            <a:off x="10050892" y="1808993"/>
            <a:ext cx="1627154" cy="535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WPS ERP </a:t>
            </a:r>
            <a:endParaRPr lang="en-US" dirty="0"/>
          </a:p>
        </p:txBody>
      </p:sp>
      <p:sp>
        <p:nvSpPr>
          <p:cNvPr id="23" name="Rectangle 22"/>
          <p:cNvSpPr/>
          <p:nvPr/>
        </p:nvSpPr>
        <p:spPr>
          <a:xfrm>
            <a:off x="10049446" y="2529048"/>
            <a:ext cx="1627154" cy="535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WIS ERP </a:t>
            </a:r>
            <a:endParaRPr lang="en-US" dirty="0"/>
          </a:p>
        </p:txBody>
      </p:sp>
      <p:sp>
        <p:nvSpPr>
          <p:cNvPr id="24" name="Rectangle 23"/>
          <p:cNvSpPr/>
          <p:nvPr/>
        </p:nvSpPr>
        <p:spPr>
          <a:xfrm>
            <a:off x="10050892" y="3224275"/>
            <a:ext cx="1627154" cy="535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WMS ERP </a:t>
            </a:r>
            <a:endParaRPr lang="en-US" dirty="0"/>
          </a:p>
        </p:txBody>
      </p:sp>
      <p:sp>
        <p:nvSpPr>
          <p:cNvPr id="25" name="Rectangle 24"/>
          <p:cNvSpPr/>
          <p:nvPr/>
        </p:nvSpPr>
        <p:spPr>
          <a:xfrm>
            <a:off x="10049446" y="3936382"/>
            <a:ext cx="1627154" cy="535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WHS ERP </a:t>
            </a:r>
            <a:endParaRPr lang="en-US" dirty="0"/>
          </a:p>
        </p:txBody>
      </p:sp>
      <p:sp>
        <p:nvSpPr>
          <p:cNvPr id="26" name="Rectangle 25"/>
          <p:cNvSpPr/>
          <p:nvPr/>
        </p:nvSpPr>
        <p:spPr>
          <a:xfrm>
            <a:off x="10049446" y="4631609"/>
            <a:ext cx="1627154" cy="535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Yale ERP </a:t>
            </a:r>
            <a:endParaRPr lang="en-US" dirty="0"/>
          </a:p>
        </p:txBody>
      </p:sp>
      <p:sp>
        <p:nvSpPr>
          <p:cNvPr id="30" name="Right Arrow 29"/>
          <p:cNvSpPr/>
          <p:nvPr/>
        </p:nvSpPr>
        <p:spPr>
          <a:xfrm>
            <a:off x="2414172" y="3260823"/>
            <a:ext cx="576955" cy="157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a:stCxn id="18" idx="3"/>
            <a:endCxn id="18" idx="3"/>
          </p:cNvCxnSpPr>
          <p:nvPr/>
        </p:nvCxnSpPr>
        <p:spPr>
          <a:xfrm>
            <a:off x="9190457" y="337522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678710" y="4526013"/>
            <a:ext cx="5231753" cy="769441"/>
          </a:xfrm>
          <a:prstGeom prst="rect">
            <a:avLst/>
          </a:prstGeom>
          <a:noFill/>
        </p:spPr>
        <p:txBody>
          <a:bodyPr wrap="none" rtlCol="0">
            <a:spAutoFit/>
          </a:bodyPr>
          <a:lstStyle/>
          <a:p>
            <a:r>
              <a:rPr lang="en-US" sz="4400" i="1" dirty="0" smtClean="0">
                <a:latin typeface="+mj-lt"/>
              </a:rPr>
              <a:t>Program Architecture </a:t>
            </a:r>
            <a:endParaRPr lang="en-US" sz="4400" i="1" dirty="0">
              <a:latin typeface="+mj-lt"/>
            </a:endParaRPr>
          </a:p>
        </p:txBody>
      </p:sp>
      <p:sp>
        <p:nvSpPr>
          <p:cNvPr id="32" name="Right Arrow 31"/>
          <p:cNvSpPr/>
          <p:nvPr/>
        </p:nvSpPr>
        <p:spPr>
          <a:xfrm>
            <a:off x="4571208" y="3296485"/>
            <a:ext cx="576955" cy="157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a:off x="6894330" y="3334580"/>
            <a:ext cx="576955" cy="157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ight Arrow 37"/>
          <p:cNvSpPr/>
          <p:nvPr/>
        </p:nvSpPr>
        <p:spPr>
          <a:xfrm>
            <a:off x="9331474" y="3312037"/>
            <a:ext cx="576955" cy="157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0042201" y="929281"/>
            <a:ext cx="1634399" cy="707886"/>
          </a:xfrm>
          <a:prstGeom prst="rect">
            <a:avLst/>
          </a:prstGeom>
          <a:noFill/>
        </p:spPr>
        <p:txBody>
          <a:bodyPr wrap="square" rtlCol="0">
            <a:spAutoFit/>
          </a:bodyPr>
          <a:lstStyle/>
          <a:p>
            <a:pPr algn="ctr"/>
            <a:r>
              <a:rPr lang="en-US" sz="2000" b="1" dirty="0" smtClean="0">
                <a:latin typeface="+mj-lt"/>
              </a:rPr>
              <a:t>School Level</a:t>
            </a:r>
          </a:p>
          <a:p>
            <a:pPr algn="ctr"/>
            <a:r>
              <a:rPr lang="en-US" sz="2000" b="1" dirty="0" smtClean="0">
                <a:latin typeface="+mj-lt"/>
              </a:rPr>
              <a:t>Plans</a:t>
            </a:r>
            <a:endParaRPr lang="en-US" sz="2000" b="1" dirty="0">
              <a:latin typeface="+mj-lt"/>
            </a:endParaRPr>
          </a:p>
        </p:txBody>
      </p:sp>
      <p:sp>
        <p:nvSpPr>
          <p:cNvPr id="27" name="Rectangle 26"/>
          <p:cNvSpPr/>
          <p:nvPr/>
        </p:nvSpPr>
        <p:spPr>
          <a:xfrm>
            <a:off x="392886" y="594355"/>
            <a:ext cx="1888761" cy="53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OSPI</a:t>
            </a:r>
            <a:endParaRPr lang="en-US" dirty="0"/>
          </a:p>
        </p:txBody>
      </p:sp>
      <p:sp>
        <p:nvSpPr>
          <p:cNvPr id="28" name="TextBox 27"/>
          <p:cNvSpPr txBox="1"/>
          <p:nvPr/>
        </p:nvSpPr>
        <p:spPr>
          <a:xfrm>
            <a:off x="258748" y="114154"/>
            <a:ext cx="2157036" cy="400110"/>
          </a:xfrm>
          <a:prstGeom prst="rect">
            <a:avLst/>
          </a:prstGeom>
          <a:noFill/>
        </p:spPr>
        <p:txBody>
          <a:bodyPr wrap="square" rtlCol="0">
            <a:spAutoFit/>
          </a:bodyPr>
          <a:lstStyle/>
          <a:p>
            <a:pPr algn="ctr"/>
            <a:r>
              <a:rPr lang="en-US" sz="2000" b="1" dirty="0" smtClean="0">
                <a:latin typeface="+mj-lt"/>
              </a:rPr>
              <a:t>Requirements</a:t>
            </a:r>
            <a:endParaRPr lang="en-US" sz="2000" b="1" dirty="0">
              <a:latin typeface="+mj-lt"/>
            </a:endParaRPr>
          </a:p>
        </p:txBody>
      </p:sp>
    </p:spTree>
    <p:extLst>
      <p:ext uri="{BB962C8B-B14F-4D97-AF65-F5344CB8AC3E}">
        <p14:creationId xmlns:p14="http://schemas.microsoft.com/office/powerpoint/2010/main" val="2171731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34771" y="154546"/>
            <a:ext cx="10515600" cy="1325563"/>
          </a:xfrm>
        </p:spPr>
        <p:txBody>
          <a:bodyPr/>
          <a:lstStyle/>
          <a:p>
            <a:r>
              <a:rPr lang="en-US" dirty="0" smtClean="0"/>
              <a:t>WIS</a:t>
            </a:r>
            <a:br>
              <a:rPr lang="en-US" dirty="0" smtClean="0"/>
            </a:br>
            <a:r>
              <a:rPr lang="en-US" sz="2800" i="1" dirty="0" smtClean="0"/>
              <a:t>Roofing and Blacktop Plan</a:t>
            </a:r>
            <a:r>
              <a:rPr lang="en-US" sz="2800" dirty="0" smtClean="0"/>
              <a:t> </a:t>
            </a:r>
            <a:endParaRPr lang="en-US" sz="2800" dirty="0"/>
          </a:p>
        </p:txBody>
      </p:sp>
      <p:sp>
        <p:nvSpPr>
          <p:cNvPr id="4" name="TextBox 3"/>
          <p:cNvSpPr txBox="1"/>
          <p:nvPr/>
        </p:nvSpPr>
        <p:spPr>
          <a:xfrm>
            <a:off x="414103" y="1623435"/>
            <a:ext cx="3490240" cy="4832092"/>
          </a:xfrm>
          <a:prstGeom prst="rect">
            <a:avLst/>
          </a:prstGeom>
          <a:noFill/>
        </p:spPr>
        <p:txBody>
          <a:bodyPr wrap="square" rtlCol="0">
            <a:spAutoFit/>
          </a:bodyPr>
          <a:lstStyle/>
          <a:p>
            <a:r>
              <a:rPr lang="en-US" sz="2200" u="sng" dirty="0" smtClean="0">
                <a:latin typeface="+mj-lt"/>
              </a:rPr>
              <a:t>WIS ROOFING MAP</a:t>
            </a:r>
            <a:endParaRPr lang="en-US" sz="2200" dirty="0">
              <a:latin typeface="+mj-lt"/>
            </a:endParaRPr>
          </a:p>
          <a:p>
            <a:pPr marL="342900" indent="-342900">
              <a:buAutoNum type="arabicPlain"/>
            </a:pPr>
            <a:r>
              <a:rPr lang="en-US" sz="2200" dirty="0" smtClean="0">
                <a:latin typeface="+mj-lt"/>
              </a:rPr>
              <a:t>Covered play area</a:t>
            </a:r>
          </a:p>
          <a:p>
            <a:pPr marL="342900" indent="-342900">
              <a:buAutoNum type="arabicPlain"/>
            </a:pPr>
            <a:r>
              <a:rPr lang="en-US" sz="2200" dirty="0" smtClean="0">
                <a:latin typeface="+mj-lt"/>
              </a:rPr>
              <a:t>Gym</a:t>
            </a:r>
          </a:p>
          <a:p>
            <a:pPr marL="342900" indent="-342900">
              <a:buAutoNum type="arabicPlain"/>
            </a:pPr>
            <a:r>
              <a:rPr lang="en-US" sz="2200" dirty="0" smtClean="0">
                <a:latin typeface="+mj-lt"/>
              </a:rPr>
              <a:t>Classroom wing south</a:t>
            </a:r>
          </a:p>
          <a:p>
            <a:pPr marL="342900" indent="-342900">
              <a:buAutoNum type="arabicPlain"/>
            </a:pPr>
            <a:r>
              <a:rPr lang="en-US" sz="2200" dirty="0" smtClean="0">
                <a:latin typeface="+mj-lt"/>
              </a:rPr>
              <a:t>Classroom wing north</a:t>
            </a:r>
          </a:p>
          <a:p>
            <a:pPr marL="342900" indent="-342900">
              <a:buAutoNum type="arabicPlain"/>
            </a:pPr>
            <a:r>
              <a:rPr lang="en-US" sz="2200" dirty="0" smtClean="0">
                <a:latin typeface="+mj-lt"/>
              </a:rPr>
              <a:t>Entry canopy</a:t>
            </a:r>
          </a:p>
          <a:p>
            <a:pPr marL="342900" indent="-342900">
              <a:buAutoNum type="arabicPlain"/>
            </a:pPr>
            <a:endParaRPr lang="en-US" sz="2200" dirty="0">
              <a:latin typeface="+mj-lt"/>
            </a:endParaRPr>
          </a:p>
          <a:p>
            <a:r>
              <a:rPr lang="en-US" sz="2200" u="sng" dirty="0" smtClean="0">
                <a:latin typeface="+mj-lt"/>
              </a:rPr>
              <a:t>BLACKTOP MAP</a:t>
            </a:r>
            <a:endParaRPr lang="en-US" sz="2200" dirty="0">
              <a:latin typeface="+mj-lt"/>
            </a:endParaRPr>
          </a:p>
          <a:p>
            <a:r>
              <a:rPr lang="en-US" sz="2200" dirty="0" smtClean="0">
                <a:latin typeface="+mj-lt"/>
              </a:rPr>
              <a:t>A   Bus/main parking lot</a:t>
            </a:r>
          </a:p>
          <a:p>
            <a:r>
              <a:rPr lang="en-US" sz="2200" dirty="0" smtClean="0">
                <a:latin typeface="+mj-lt"/>
              </a:rPr>
              <a:t>B   Playground and walking path</a:t>
            </a:r>
          </a:p>
          <a:p>
            <a:pPr marL="342900" indent="-342900">
              <a:buAutoNum type="arabicPlain"/>
            </a:pPr>
            <a:endParaRPr lang="en-US" sz="2200" dirty="0" smtClean="0">
              <a:latin typeface="+mj-lt"/>
            </a:endParaRPr>
          </a:p>
          <a:p>
            <a:pPr marL="342900" indent="-342900">
              <a:buAutoNum type="arabicPlain"/>
            </a:pPr>
            <a:endParaRPr lang="en-US" sz="2200" dirty="0" smtClean="0">
              <a:latin typeface="+mj-lt"/>
            </a:endParaRPr>
          </a:p>
          <a:p>
            <a:endParaRPr lang="en-US" sz="2200" dirty="0"/>
          </a:p>
        </p:txBody>
      </p:sp>
      <p:pic>
        <p:nvPicPr>
          <p:cNvPr id="6" name="Picture 5"/>
          <p:cNvPicPr>
            <a:picLocks noChangeAspect="1"/>
          </p:cNvPicPr>
          <p:nvPr/>
        </p:nvPicPr>
        <p:blipFill>
          <a:blip r:embed="rId3"/>
          <a:stretch>
            <a:fillRect/>
          </a:stretch>
        </p:blipFill>
        <p:spPr>
          <a:xfrm>
            <a:off x="5032416" y="228284"/>
            <a:ext cx="6904264" cy="6312815"/>
          </a:xfrm>
          <a:prstGeom prst="rect">
            <a:avLst/>
          </a:prstGeom>
        </p:spPr>
      </p:pic>
      <p:sp>
        <p:nvSpPr>
          <p:cNvPr id="2" name="TextBox 1"/>
          <p:cNvSpPr txBox="1"/>
          <p:nvPr/>
        </p:nvSpPr>
        <p:spPr>
          <a:xfrm>
            <a:off x="6733309" y="3660062"/>
            <a:ext cx="193964" cy="461665"/>
          </a:xfrm>
          <a:prstGeom prst="rect">
            <a:avLst/>
          </a:prstGeom>
          <a:noFill/>
        </p:spPr>
        <p:txBody>
          <a:bodyPr wrap="square" rtlCol="0">
            <a:spAutoFit/>
          </a:bodyPr>
          <a:lstStyle/>
          <a:p>
            <a:r>
              <a:rPr lang="en-US" sz="2400" dirty="0" smtClean="0"/>
              <a:t>1</a:t>
            </a:r>
            <a:endParaRPr lang="en-US" sz="2400" dirty="0"/>
          </a:p>
        </p:txBody>
      </p:sp>
      <p:sp>
        <p:nvSpPr>
          <p:cNvPr id="7" name="TextBox 6"/>
          <p:cNvSpPr txBox="1"/>
          <p:nvPr/>
        </p:nvSpPr>
        <p:spPr>
          <a:xfrm>
            <a:off x="7677396" y="2908174"/>
            <a:ext cx="205840" cy="461665"/>
          </a:xfrm>
          <a:prstGeom prst="rect">
            <a:avLst/>
          </a:prstGeom>
          <a:noFill/>
        </p:spPr>
        <p:txBody>
          <a:bodyPr wrap="square" rtlCol="0">
            <a:spAutoFit/>
          </a:bodyPr>
          <a:lstStyle/>
          <a:p>
            <a:r>
              <a:rPr lang="en-US" sz="2400" dirty="0" smtClean="0">
                <a:solidFill>
                  <a:schemeClr val="bg1"/>
                </a:solidFill>
              </a:rPr>
              <a:t>A</a:t>
            </a:r>
            <a:endParaRPr lang="en-US" sz="2400" dirty="0">
              <a:solidFill>
                <a:schemeClr val="bg1"/>
              </a:solidFill>
            </a:endParaRPr>
          </a:p>
        </p:txBody>
      </p:sp>
      <p:sp>
        <p:nvSpPr>
          <p:cNvPr id="8" name="TextBox 7"/>
          <p:cNvSpPr txBox="1"/>
          <p:nvPr/>
        </p:nvSpPr>
        <p:spPr>
          <a:xfrm>
            <a:off x="5860472" y="4276359"/>
            <a:ext cx="193964" cy="461665"/>
          </a:xfrm>
          <a:prstGeom prst="rect">
            <a:avLst/>
          </a:prstGeom>
          <a:noFill/>
        </p:spPr>
        <p:txBody>
          <a:bodyPr wrap="square" rtlCol="0">
            <a:spAutoFit/>
          </a:bodyPr>
          <a:lstStyle/>
          <a:p>
            <a:r>
              <a:rPr lang="en-US" sz="2400" dirty="0" smtClean="0">
                <a:solidFill>
                  <a:schemeClr val="bg1"/>
                </a:solidFill>
              </a:rPr>
              <a:t>B</a:t>
            </a:r>
            <a:endParaRPr lang="en-US" sz="2400" dirty="0">
              <a:solidFill>
                <a:schemeClr val="bg1"/>
              </a:solidFill>
            </a:endParaRPr>
          </a:p>
        </p:txBody>
      </p:sp>
      <p:sp>
        <p:nvSpPr>
          <p:cNvPr id="9" name="TextBox 8"/>
          <p:cNvSpPr txBox="1"/>
          <p:nvPr/>
        </p:nvSpPr>
        <p:spPr>
          <a:xfrm>
            <a:off x="7774378" y="4017588"/>
            <a:ext cx="193964" cy="461665"/>
          </a:xfrm>
          <a:prstGeom prst="rect">
            <a:avLst/>
          </a:prstGeom>
          <a:noFill/>
        </p:spPr>
        <p:txBody>
          <a:bodyPr wrap="square" rtlCol="0">
            <a:spAutoFit/>
          </a:bodyPr>
          <a:lstStyle/>
          <a:p>
            <a:r>
              <a:rPr lang="en-US" sz="2400" b="1" dirty="0" smtClean="0"/>
              <a:t>2</a:t>
            </a:r>
            <a:endParaRPr lang="en-US" sz="2400" b="1" dirty="0"/>
          </a:p>
        </p:txBody>
      </p:sp>
      <p:sp>
        <p:nvSpPr>
          <p:cNvPr id="10" name="TextBox 9"/>
          <p:cNvSpPr txBox="1"/>
          <p:nvPr/>
        </p:nvSpPr>
        <p:spPr>
          <a:xfrm>
            <a:off x="8210796" y="4504958"/>
            <a:ext cx="193964" cy="461665"/>
          </a:xfrm>
          <a:prstGeom prst="rect">
            <a:avLst/>
          </a:prstGeom>
          <a:noFill/>
        </p:spPr>
        <p:txBody>
          <a:bodyPr wrap="square" rtlCol="0">
            <a:spAutoFit/>
          </a:bodyPr>
          <a:lstStyle/>
          <a:p>
            <a:r>
              <a:rPr lang="en-US" sz="2400" dirty="0" smtClean="0"/>
              <a:t>5</a:t>
            </a:r>
            <a:endParaRPr lang="en-US" sz="2400" dirty="0"/>
          </a:p>
        </p:txBody>
      </p:sp>
      <p:sp>
        <p:nvSpPr>
          <p:cNvPr id="11" name="TextBox 10"/>
          <p:cNvSpPr txBox="1"/>
          <p:nvPr/>
        </p:nvSpPr>
        <p:spPr>
          <a:xfrm>
            <a:off x="8575963" y="4927523"/>
            <a:ext cx="193964" cy="461665"/>
          </a:xfrm>
          <a:prstGeom prst="rect">
            <a:avLst/>
          </a:prstGeom>
          <a:noFill/>
        </p:spPr>
        <p:txBody>
          <a:bodyPr wrap="square" rtlCol="0">
            <a:spAutoFit/>
          </a:bodyPr>
          <a:lstStyle/>
          <a:p>
            <a:r>
              <a:rPr lang="en-US" sz="2400" dirty="0" smtClean="0"/>
              <a:t>3</a:t>
            </a:r>
            <a:endParaRPr lang="en-US" sz="2400" dirty="0"/>
          </a:p>
        </p:txBody>
      </p:sp>
      <p:sp>
        <p:nvSpPr>
          <p:cNvPr id="13" name="TextBox 12"/>
          <p:cNvSpPr txBox="1"/>
          <p:nvPr/>
        </p:nvSpPr>
        <p:spPr>
          <a:xfrm>
            <a:off x="9836727" y="4013123"/>
            <a:ext cx="193964" cy="461665"/>
          </a:xfrm>
          <a:prstGeom prst="rect">
            <a:avLst/>
          </a:prstGeom>
          <a:noFill/>
        </p:spPr>
        <p:txBody>
          <a:bodyPr wrap="square" rtlCol="0">
            <a:spAutoFit/>
          </a:bodyPr>
          <a:lstStyle/>
          <a:p>
            <a:r>
              <a:rPr lang="en-US" sz="2400" dirty="0" smtClean="0"/>
              <a:t>4</a:t>
            </a:r>
            <a:endParaRPr lang="en-US" sz="2400" dirty="0"/>
          </a:p>
        </p:txBody>
      </p:sp>
      <p:sp>
        <p:nvSpPr>
          <p:cNvPr id="14" name="TextBox 13"/>
          <p:cNvSpPr txBox="1"/>
          <p:nvPr/>
        </p:nvSpPr>
        <p:spPr>
          <a:xfrm>
            <a:off x="9069776" y="3387875"/>
            <a:ext cx="205840" cy="461665"/>
          </a:xfrm>
          <a:prstGeom prst="rect">
            <a:avLst/>
          </a:prstGeom>
          <a:noFill/>
        </p:spPr>
        <p:txBody>
          <a:bodyPr wrap="square" rtlCol="0">
            <a:spAutoFit/>
          </a:bodyPr>
          <a:lstStyle/>
          <a:p>
            <a:r>
              <a:rPr lang="en-US" sz="2400" dirty="0" smtClean="0">
                <a:solidFill>
                  <a:schemeClr val="bg1"/>
                </a:solidFill>
              </a:rPr>
              <a:t>A</a:t>
            </a:r>
            <a:endParaRPr lang="en-US" sz="2400" dirty="0">
              <a:solidFill>
                <a:schemeClr val="bg1"/>
              </a:solidFill>
            </a:endParaRPr>
          </a:p>
        </p:txBody>
      </p:sp>
      <p:cxnSp>
        <p:nvCxnSpPr>
          <p:cNvPr id="15" name="Straight Arrow Connector 14"/>
          <p:cNvCxnSpPr/>
          <p:nvPr/>
        </p:nvCxnSpPr>
        <p:spPr>
          <a:xfrm flipV="1">
            <a:off x="8484548" y="4445076"/>
            <a:ext cx="479342" cy="263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989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34771" y="154546"/>
            <a:ext cx="10515600" cy="1325563"/>
          </a:xfrm>
        </p:spPr>
        <p:txBody>
          <a:bodyPr/>
          <a:lstStyle/>
          <a:p>
            <a:r>
              <a:rPr lang="en-US" dirty="0" smtClean="0"/>
              <a:t>WIS</a:t>
            </a:r>
            <a:br>
              <a:rPr lang="en-US" dirty="0" smtClean="0"/>
            </a:br>
            <a:r>
              <a:rPr lang="en-US" sz="2800" i="1" dirty="0" smtClean="0"/>
              <a:t>Roofing</a:t>
            </a:r>
            <a:r>
              <a:rPr lang="en-US" sz="2800" dirty="0" smtClean="0"/>
              <a:t> </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4180495200"/>
              </p:ext>
            </p:extLst>
          </p:nvPr>
        </p:nvGraphicFramePr>
        <p:xfrm>
          <a:off x="900334" y="2152358"/>
          <a:ext cx="10397010" cy="3418450"/>
        </p:xfrm>
        <a:graphic>
          <a:graphicData uri="http://schemas.openxmlformats.org/drawingml/2006/table">
            <a:tbl>
              <a:tblPr firstRow="1" bandRow="1">
                <a:tableStyleId>{7DF18680-E054-41AD-8BC1-D1AEF772440D}</a:tableStyleId>
              </a:tblPr>
              <a:tblGrid>
                <a:gridCol w="2675896"/>
                <a:gridCol w="1004699"/>
                <a:gridCol w="1132490"/>
                <a:gridCol w="852953"/>
                <a:gridCol w="1760398"/>
                <a:gridCol w="1485287"/>
                <a:gridCol w="1485287"/>
              </a:tblGrid>
              <a:tr h="886265">
                <a:tc>
                  <a:txBody>
                    <a:bodyPr/>
                    <a:lstStyle/>
                    <a:p>
                      <a:pPr algn="ctr"/>
                      <a:r>
                        <a:rPr lang="en-US" sz="2000" dirty="0" smtClean="0">
                          <a:latin typeface="+mj-lt"/>
                        </a:rPr>
                        <a:t>Name /Area</a:t>
                      </a:r>
                      <a:endParaRPr lang="en-US" sz="2000" dirty="0">
                        <a:latin typeface="+mj-lt"/>
                      </a:endParaRPr>
                    </a:p>
                  </a:txBody>
                  <a:tcPr/>
                </a:tc>
                <a:tc>
                  <a:txBody>
                    <a:bodyPr/>
                    <a:lstStyle/>
                    <a:p>
                      <a:pPr algn="ctr"/>
                      <a:r>
                        <a:rPr lang="en-US" sz="2000" dirty="0" smtClean="0">
                          <a:latin typeface="+mj-lt"/>
                        </a:rPr>
                        <a:t>Sqft.</a:t>
                      </a:r>
                      <a:endParaRPr lang="en-US" sz="2000" dirty="0">
                        <a:latin typeface="+mj-lt"/>
                      </a:endParaRPr>
                    </a:p>
                  </a:txBody>
                  <a:tcPr/>
                </a:tc>
                <a:tc>
                  <a:txBody>
                    <a:bodyPr/>
                    <a:lstStyle/>
                    <a:p>
                      <a:pPr algn="ctr"/>
                      <a:r>
                        <a:rPr lang="en-US" sz="2000" dirty="0" smtClean="0">
                          <a:latin typeface="+mj-lt"/>
                        </a:rPr>
                        <a:t>Current</a:t>
                      </a:r>
                    </a:p>
                    <a:p>
                      <a:pPr algn="ctr"/>
                      <a:r>
                        <a:rPr lang="en-US" sz="2000" dirty="0" smtClean="0">
                          <a:latin typeface="+mj-lt"/>
                        </a:rPr>
                        <a:t>Type</a:t>
                      </a:r>
                      <a:endParaRPr lang="en-US" sz="2000" dirty="0">
                        <a:latin typeface="+mj-lt"/>
                      </a:endParaRPr>
                    </a:p>
                  </a:txBody>
                  <a:tcPr/>
                </a:tc>
                <a:tc>
                  <a:txBody>
                    <a:bodyPr/>
                    <a:lstStyle/>
                    <a:p>
                      <a:pPr algn="ctr"/>
                      <a:r>
                        <a:rPr lang="en-US" sz="2000" dirty="0" smtClean="0">
                          <a:latin typeface="+mj-lt"/>
                        </a:rPr>
                        <a:t>Grade</a:t>
                      </a:r>
                      <a:endParaRPr lang="en-US" sz="2000" dirty="0">
                        <a:latin typeface="+mj-lt"/>
                      </a:endParaRPr>
                    </a:p>
                  </a:txBody>
                  <a:tcPr/>
                </a:tc>
                <a:tc>
                  <a:txBody>
                    <a:bodyPr/>
                    <a:lstStyle/>
                    <a:p>
                      <a:pPr algn="ctr"/>
                      <a:r>
                        <a:rPr lang="en-US" sz="2000" dirty="0" smtClean="0">
                          <a:latin typeface="+mj-lt"/>
                        </a:rPr>
                        <a:t>Remaining</a:t>
                      </a:r>
                      <a:r>
                        <a:rPr lang="en-US" sz="2000" baseline="0" dirty="0" smtClean="0">
                          <a:latin typeface="+mj-lt"/>
                        </a:rPr>
                        <a:t> life</a:t>
                      </a:r>
                      <a:endParaRPr lang="en-US" sz="2000" dirty="0">
                        <a:latin typeface="+mj-lt"/>
                      </a:endParaRPr>
                    </a:p>
                  </a:txBody>
                  <a:tcPr/>
                </a:tc>
                <a:tc>
                  <a:txBody>
                    <a:bodyPr/>
                    <a:lstStyle/>
                    <a:p>
                      <a:pPr algn="ctr"/>
                      <a:r>
                        <a:rPr lang="en-US" sz="2000" dirty="0" smtClean="0">
                          <a:latin typeface="+mj-lt"/>
                        </a:rPr>
                        <a:t>Replace</a:t>
                      </a:r>
                    </a:p>
                    <a:p>
                      <a:pPr algn="ctr"/>
                      <a:r>
                        <a:rPr lang="en-US" sz="2000" dirty="0" smtClean="0">
                          <a:latin typeface="+mj-lt"/>
                        </a:rPr>
                        <a:t>Cost</a:t>
                      </a:r>
                      <a:r>
                        <a:rPr lang="en-US" sz="2000" baseline="0" dirty="0" smtClean="0">
                          <a:latin typeface="+mj-lt"/>
                        </a:rPr>
                        <a:t> </a:t>
                      </a:r>
                      <a:endParaRPr lang="en-US" sz="2000" dirty="0">
                        <a:latin typeface="+mj-lt"/>
                      </a:endParaRPr>
                    </a:p>
                  </a:txBody>
                  <a:tcPr/>
                </a:tc>
                <a:tc>
                  <a:txBody>
                    <a:bodyPr/>
                    <a:lstStyle/>
                    <a:p>
                      <a:pPr algn="ctr"/>
                      <a:r>
                        <a:rPr lang="en-US" sz="2000" dirty="0" smtClean="0">
                          <a:latin typeface="+mj-lt"/>
                        </a:rPr>
                        <a:t>Notes</a:t>
                      </a:r>
                      <a:endParaRPr lang="en-US" sz="2000" dirty="0">
                        <a:latin typeface="+mj-lt"/>
                      </a:endParaRPr>
                    </a:p>
                  </a:txBody>
                  <a:tcPr/>
                </a:tc>
              </a:tr>
              <a:tr h="506437">
                <a:tc>
                  <a:txBody>
                    <a:bodyPr/>
                    <a:lstStyle/>
                    <a:p>
                      <a:pPr algn="ctr"/>
                      <a:r>
                        <a:rPr lang="en-US" sz="2000" dirty="0" smtClean="0">
                          <a:latin typeface="+mj-lt"/>
                        </a:rPr>
                        <a:t>Covered Play</a:t>
                      </a:r>
                      <a:r>
                        <a:rPr lang="en-US" sz="2000" baseline="0" dirty="0" smtClean="0">
                          <a:latin typeface="+mj-lt"/>
                        </a:rPr>
                        <a:t> Area</a:t>
                      </a:r>
                      <a:endParaRPr lang="en-US" sz="2000" dirty="0">
                        <a:latin typeface="+mj-lt"/>
                      </a:endParaRPr>
                    </a:p>
                  </a:txBody>
                  <a:tcPr/>
                </a:tc>
                <a:tc>
                  <a:txBody>
                    <a:bodyPr/>
                    <a:lstStyle/>
                    <a:p>
                      <a:pPr algn="ctr"/>
                      <a:r>
                        <a:rPr lang="en-US" sz="2000" dirty="0" smtClean="0">
                          <a:latin typeface="+mj-lt"/>
                        </a:rPr>
                        <a:t>4,764</a:t>
                      </a:r>
                      <a:endParaRPr lang="en-US" sz="2000" dirty="0">
                        <a:latin typeface="+mj-lt"/>
                      </a:endParaRPr>
                    </a:p>
                  </a:txBody>
                  <a:tcPr/>
                </a:tc>
                <a:tc>
                  <a:txBody>
                    <a:bodyPr/>
                    <a:lstStyle/>
                    <a:p>
                      <a:pPr algn="ctr"/>
                      <a:r>
                        <a:rPr lang="en-US" sz="2000" dirty="0" smtClean="0">
                          <a:latin typeface="+mj-lt"/>
                        </a:rPr>
                        <a:t>Metal</a:t>
                      </a:r>
                      <a:endParaRPr lang="en-US" sz="2000" dirty="0">
                        <a:latin typeface="+mj-lt"/>
                      </a:endParaRPr>
                    </a:p>
                  </a:txBody>
                  <a:tcPr/>
                </a:tc>
                <a:tc>
                  <a:txBody>
                    <a:bodyPr/>
                    <a:lstStyle/>
                    <a:p>
                      <a:pPr algn="ctr"/>
                      <a:r>
                        <a:rPr lang="en-US" sz="2000" dirty="0" smtClean="0">
                          <a:latin typeface="+mj-lt"/>
                        </a:rPr>
                        <a:t>B</a:t>
                      </a:r>
                      <a:endParaRPr lang="en-US" sz="2000" dirty="0">
                        <a:latin typeface="+mj-lt"/>
                      </a:endParaRPr>
                    </a:p>
                  </a:txBody>
                  <a:tcPr/>
                </a:tc>
                <a:tc>
                  <a:txBody>
                    <a:bodyPr/>
                    <a:lstStyle/>
                    <a:p>
                      <a:pPr algn="ctr"/>
                      <a:r>
                        <a:rPr lang="en-US" sz="2000" dirty="0" smtClean="0">
                          <a:latin typeface="+mj-lt"/>
                        </a:rPr>
                        <a:t>&gt;10 years</a:t>
                      </a:r>
                      <a:endParaRPr lang="en-US" sz="2000" dirty="0">
                        <a:latin typeface="+mj-lt"/>
                      </a:endParaRPr>
                    </a:p>
                  </a:txBody>
                  <a:tcPr/>
                </a:tc>
                <a:tc>
                  <a:txBody>
                    <a:bodyPr/>
                    <a:lstStyle/>
                    <a:p>
                      <a:pPr algn="ctr"/>
                      <a:r>
                        <a:rPr lang="en-US" sz="2000" dirty="0" smtClean="0">
                          <a:latin typeface="+mj-lt"/>
                        </a:rPr>
                        <a:t>N/A</a:t>
                      </a:r>
                      <a:endParaRPr lang="en-US" sz="2000" dirty="0">
                        <a:latin typeface="+mj-lt"/>
                      </a:endParaRPr>
                    </a:p>
                  </a:txBody>
                  <a:tcPr/>
                </a:tc>
                <a:tc>
                  <a:txBody>
                    <a:bodyPr/>
                    <a:lstStyle/>
                    <a:p>
                      <a:pPr algn="ctr"/>
                      <a:endParaRPr lang="en-US" sz="2000" dirty="0">
                        <a:latin typeface="+mj-lt"/>
                      </a:endParaRPr>
                    </a:p>
                  </a:txBody>
                  <a:tcPr/>
                </a:tc>
              </a:tr>
              <a:tr h="506437">
                <a:tc>
                  <a:txBody>
                    <a:bodyPr/>
                    <a:lstStyle/>
                    <a:p>
                      <a:pPr algn="ctr"/>
                      <a:r>
                        <a:rPr lang="en-US" sz="2000" dirty="0" smtClean="0">
                          <a:latin typeface="+mj-lt"/>
                        </a:rPr>
                        <a:t>Gym</a:t>
                      </a:r>
                      <a:endParaRPr lang="en-US" sz="2000" dirty="0">
                        <a:latin typeface="+mj-lt"/>
                      </a:endParaRPr>
                    </a:p>
                  </a:txBody>
                  <a:tcPr/>
                </a:tc>
                <a:tc>
                  <a:txBody>
                    <a:bodyPr/>
                    <a:lstStyle/>
                    <a:p>
                      <a:pPr algn="ctr"/>
                      <a:r>
                        <a:rPr lang="en-US" sz="2000" dirty="0" smtClean="0">
                          <a:latin typeface="+mj-lt"/>
                        </a:rPr>
                        <a:t>12,870</a:t>
                      </a:r>
                      <a:endParaRPr lang="en-US" sz="2000" dirty="0">
                        <a:latin typeface="+mj-lt"/>
                      </a:endParaRPr>
                    </a:p>
                  </a:txBody>
                  <a:tcPr/>
                </a:tc>
                <a:tc>
                  <a:txBody>
                    <a:bodyPr/>
                    <a:lstStyle/>
                    <a:p>
                      <a:pPr algn="ctr"/>
                      <a:r>
                        <a:rPr lang="en-US" sz="2000" dirty="0" smtClean="0">
                          <a:latin typeface="+mj-lt"/>
                        </a:rPr>
                        <a:t>Metal</a:t>
                      </a:r>
                      <a:endParaRPr lang="en-US" sz="2000" dirty="0">
                        <a:latin typeface="+mj-lt"/>
                      </a:endParaRPr>
                    </a:p>
                  </a:txBody>
                  <a:tcPr/>
                </a:tc>
                <a:tc>
                  <a:txBody>
                    <a:bodyPr/>
                    <a:lstStyle/>
                    <a:p>
                      <a:pPr algn="ctr"/>
                      <a:r>
                        <a:rPr lang="en-US" sz="2000" dirty="0" smtClean="0">
                          <a:latin typeface="+mj-lt"/>
                        </a:rPr>
                        <a:t>B</a:t>
                      </a:r>
                      <a:endParaRPr lang="en-US" sz="2000" dirty="0">
                        <a:latin typeface="+mj-lt"/>
                      </a:endParaRPr>
                    </a:p>
                  </a:txBody>
                  <a:tcPr/>
                </a:tc>
                <a:tc>
                  <a:txBody>
                    <a:bodyPr/>
                    <a:lstStyle/>
                    <a:p>
                      <a:pPr algn="ctr"/>
                      <a:r>
                        <a:rPr lang="en-US" sz="2000" dirty="0" smtClean="0">
                          <a:latin typeface="+mj-lt"/>
                        </a:rPr>
                        <a:t>&gt;10 years</a:t>
                      </a:r>
                      <a:endParaRPr lang="en-US" sz="2000" dirty="0">
                        <a:latin typeface="+mj-lt"/>
                      </a:endParaRPr>
                    </a:p>
                  </a:txBody>
                  <a:tcPr/>
                </a:tc>
                <a:tc>
                  <a:txBody>
                    <a:bodyPr/>
                    <a:lstStyle/>
                    <a:p>
                      <a:pPr algn="ctr"/>
                      <a:r>
                        <a:rPr lang="en-US" sz="2000" dirty="0" smtClean="0">
                          <a:latin typeface="+mj-lt"/>
                        </a:rPr>
                        <a:t>N/A</a:t>
                      </a:r>
                      <a:endParaRPr lang="en-US" sz="2000" dirty="0">
                        <a:latin typeface="+mj-lt"/>
                      </a:endParaRPr>
                    </a:p>
                  </a:txBody>
                  <a:tcPr/>
                </a:tc>
                <a:tc>
                  <a:txBody>
                    <a:bodyPr/>
                    <a:lstStyle/>
                    <a:p>
                      <a:pPr algn="ctr"/>
                      <a:endParaRPr lang="en-US" sz="2000" dirty="0">
                        <a:latin typeface="+mj-lt"/>
                      </a:endParaRPr>
                    </a:p>
                  </a:txBody>
                  <a:tcPr/>
                </a:tc>
              </a:tr>
              <a:tr h="506437">
                <a:tc>
                  <a:txBody>
                    <a:bodyPr/>
                    <a:lstStyle/>
                    <a:p>
                      <a:pPr algn="ctr"/>
                      <a:r>
                        <a:rPr lang="en-US" sz="2000" dirty="0" smtClean="0">
                          <a:latin typeface="+mj-lt"/>
                        </a:rPr>
                        <a:t>Classroom Wing South</a:t>
                      </a:r>
                      <a:endParaRPr lang="en-US" sz="2000" dirty="0">
                        <a:latin typeface="+mj-lt"/>
                      </a:endParaRPr>
                    </a:p>
                  </a:txBody>
                  <a:tcPr/>
                </a:tc>
                <a:tc>
                  <a:txBody>
                    <a:bodyPr/>
                    <a:lstStyle/>
                    <a:p>
                      <a:pPr algn="ctr"/>
                      <a:r>
                        <a:rPr lang="en-US" sz="2000" dirty="0" smtClean="0">
                          <a:latin typeface="+mj-lt"/>
                        </a:rPr>
                        <a:t>10,472</a:t>
                      </a:r>
                      <a:endParaRPr lang="en-US" sz="2000" dirty="0">
                        <a:latin typeface="+mj-lt"/>
                      </a:endParaRPr>
                    </a:p>
                  </a:txBody>
                  <a:tcPr/>
                </a:tc>
                <a:tc>
                  <a:txBody>
                    <a:bodyPr/>
                    <a:lstStyle/>
                    <a:p>
                      <a:pPr algn="ctr"/>
                      <a:r>
                        <a:rPr lang="en-US" sz="2000" dirty="0" smtClean="0">
                          <a:latin typeface="+mj-lt"/>
                        </a:rPr>
                        <a:t>Metal</a:t>
                      </a:r>
                      <a:endParaRPr lang="en-US" sz="2000" dirty="0">
                        <a:latin typeface="+mj-lt"/>
                      </a:endParaRPr>
                    </a:p>
                  </a:txBody>
                  <a:tcPr/>
                </a:tc>
                <a:tc>
                  <a:txBody>
                    <a:bodyPr/>
                    <a:lstStyle/>
                    <a:p>
                      <a:pPr algn="ctr"/>
                      <a:r>
                        <a:rPr lang="en-US" sz="2000" dirty="0" smtClean="0">
                          <a:latin typeface="+mj-lt"/>
                        </a:rPr>
                        <a:t>B</a:t>
                      </a:r>
                      <a:endParaRPr lang="en-US" sz="2000" dirty="0">
                        <a:latin typeface="+mj-lt"/>
                      </a:endParaRPr>
                    </a:p>
                  </a:txBody>
                  <a:tcPr/>
                </a:tc>
                <a:tc>
                  <a:txBody>
                    <a:bodyPr/>
                    <a:lstStyle/>
                    <a:p>
                      <a:pPr algn="ctr"/>
                      <a:r>
                        <a:rPr lang="en-US" sz="2000" dirty="0" smtClean="0">
                          <a:latin typeface="+mj-lt"/>
                        </a:rPr>
                        <a:t>&gt;10 years</a:t>
                      </a:r>
                      <a:endParaRPr lang="en-US" sz="2000" dirty="0">
                        <a:latin typeface="+mj-lt"/>
                      </a:endParaRPr>
                    </a:p>
                  </a:txBody>
                  <a:tcPr/>
                </a:tc>
                <a:tc>
                  <a:txBody>
                    <a:bodyPr/>
                    <a:lstStyle/>
                    <a:p>
                      <a:pPr algn="ctr"/>
                      <a:r>
                        <a:rPr lang="en-US" sz="2000" dirty="0" smtClean="0">
                          <a:latin typeface="+mj-lt"/>
                        </a:rPr>
                        <a:t>N/A</a:t>
                      </a:r>
                      <a:endParaRPr lang="en-US" sz="2000" dirty="0">
                        <a:latin typeface="+mj-lt"/>
                      </a:endParaRPr>
                    </a:p>
                  </a:txBody>
                  <a:tcPr/>
                </a:tc>
                <a:tc>
                  <a:txBody>
                    <a:bodyPr/>
                    <a:lstStyle/>
                    <a:p>
                      <a:pPr algn="ctr"/>
                      <a:endParaRPr lang="en-US" sz="2000" dirty="0">
                        <a:latin typeface="+mj-lt"/>
                      </a:endParaRPr>
                    </a:p>
                  </a:txBody>
                  <a:tcPr/>
                </a:tc>
              </a:tr>
              <a:tr h="506437">
                <a:tc>
                  <a:txBody>
                    <a:bodyPr/>
                    <a:lstStyle/>
                    <a:p>
                      <a:pPr algn="ctr"/>
                      <a:r>
                        <a:rPr lang="en-US" sz="2000" dirty="0" smtClean="0">
                          <a:latin typeface="+mj-lt"/>
                        </a:rPr>
                        <a:t>Classroom Wing North</a:t>
                      </a:r>
                      <a:endParaRPr lang="en-US" sz="2000" dirty="0">
                        <a:latin typeface="+mj-lt"/>
                      </a:endParaRPr>
                    </a:p>
                  </a:txBody>
                  <a:tcPr/>
                </a:tc>
                <a:tc>
                  <a:txBody>
                    <a:bodyPr/>
                    <a:lstStyle/>
                    <a:p>
                      <a:pPr algn="ctr"/>
                      <a:r>
                        <a:rPr lang="en-US" sz="2000" dirty="0" smtClean="0">
                          <a:latin typeface="+mj-lt"/>
                        </a:rPr>
                        <a:t>16,588</a:t>
                      </a:r>
                      <a:endParaRPr lang="en-US" sz="2000" dirty="0">
                        <a:latin typeface="+mj-lt"/>
                      </a:endParaRPr>
                    </a:p>
                  </a:txBody>
                  <a:tcPr/>
                </a:tc>
                <a:tc>
                  <a:txBody>
                    <a:bodyPr/>
                    <a:lstStyle/>
                    <a:p>
                      <a:pPr algn="ctr"/>
                      <a:r>
                        <a:rPr lang="en-US" sz="2000" dirty="0" smtClean="0">
                          <a:latin typeface="+mj-lt"/>
                        </a:rPr>
                        <a:t>Metal</a:t>
                      </a:r>
                      <a:endParaRPr lang="en-US" sz="2000" dirty="0">
                        <a:latin typeface="+mj-lt"/>
                      </a:endParaRPr>
                    </a:p>
                  </a:txBody>
                  <a:tcPr/>
                </a:tc>
                <a:tc>
                  <a:txBody>
                    <a:bodyPr/>
                    <a:lstStyle/>
                    <a:p>
                      <a:pPr algn="ctr"/>
                      <a:r>
                        <a:rPr lang="en-US" sz="2000" dirty="0" smtClean="0">
                          <a:latin typeface="+mj-lt"/>
                        </a:rPr>
                        <a:t>B</a:t>
                      </a:r>
                      <a:endParaRPr lang="en-US" sz="2000" dirty="0">
                        <a:latin typeface="+mj-lt"/>
                      </a:endParaRPr>
                    </a:p>
                  </a:txBody>
                  <a:tcPr/>
                </a:tc>
                <a:tc>
                  <a:txBody>
                    <a:bodyPr/>
                    <a:lstStyle/>
                    <a:p>
                      <a:pPr algn="ctr"/>
                      <a:r>
                        <a:rPr lang="en-US" sz="2000" dirty="0" smtClean="0">
                          <a:latin typeface="+mj-lt"/>
                        </a:rPr>
                        <a:t>&gt;10 years</a:t>
                      </a:r>
                      <a:endParaRPr lang="en-US" sz="2000" dirty="0">
                        <a:latin typeface="+mj-lt"/>
                      </a:endParaRPr>
                    </a:p>
                  </a:txBody>
                  <a:tcPr/>
                </a:tc>
                <a:tc>
                  <a:txBody>
                    <a:bodyPr/>
                    <a:lstStyle/>
                    <a:p>
                      <a:pPr algn="ctr"/>
                      <a:r>
                        <a:rPr lang="en-US" sz="2000" dirty="0" smtClean="0">
                          <a:latin typeface="+mj-lt"/>
                        </a:rPr>
                        <a:t>N/A</a:t>
                      </a:r>
                      <a:endParaRPr lang="en-US" sz="2000" dirty="0">
                        <a:latin typeface="+mj-lt"/>
                      </a:endParaRPr>
                    </a:p>
                  </a:txBody>
                  <a:tcPr/>
                </a:tc>
                <a:tc>
                  <a:txBody>
                    <a:bodyPr/>
                    <a:lstStyle/>
                    <a:p>
                      <a:pPr algn="ctr"/>
                      <a:endParaRPr lang="en-US" sz="2000" dirty="0">
                        <a:latin typeface="+mj-lt"/>
                      </a:endParaRPr>
                    </a:p>
                  </a:txBody>
                  <a:tcPr/>
                </a:tc>
              </a:tr>
              <a:tr h="506437">
                <a:tc>
                  <a:txBody>
                    <a:bodyPr/>
                    <a:lstStyle/>
                    <a:p>
                      <a:pPr algn="ctr"/>
                      <a:r>
                        <a:rPr lang="en-US" sz="2000" dirty="0" smtClean="0">
                          <a:latin typeface="+mj-lt"/>
                        </a:rPr>
                        <a:t>Entrance Awning </a:t>
                      </a:r>
                      <a:endParaRPr lang="en-US" sz="2000" dirty="0">
                        <a:latin typeface="+mj-lt"/>
                      </a:endParaRPr>
                    </a:p>
                  </a:txBody>
                  <a:tcPr/>
                </a:tc>
                <a:tc>
                  <a:txBody>
                    <a:bodyPr/>
                    <a:lstStyle/>
                    <a:p>
                      <a:pPr algn="ctr"/>
                      <a:r>
                        <a:rPr lang="en-US" sz="2000" dirty="0" smtClean="0">
                          <a:latin typeface="+mj-lt"/>
                        </a:rPr>
                        <a:t>1,501</a:t>
                      </a:r>
                      <a:endParaRPr lang="en-US" sz="2000" dirty="0">
                        <a:latin typeface="+mj-lt"/>
                      </a:endParaRPr>
                    </a:p>
                  </a:txBody>
                  <a:tcPr/>
                </a:tc>
                <a:tc>
                  <a:txBody>
                    <a:bodyPr/>
                    <a:lstStyle/>
                    <a:p>
                      <a:pPr algn="ctr"/>
                      <a:r>
                        <a:rPr lang="en-US" sz="2000" dirty="0" smtClean="0">
                          <a:latin typeface="+mj-lt"/>
                        </a:rPr>
                        <a:t>Metal</a:t>
                      </a:r>
                      <a:endParaRPr lang="en-US" sz="2000" dirty="0">
                        <a:latin typeface="+mj-lt"/>
                      </a:endParaRPr>
                    </a:p>
                  </a:txBody>
                  <a:tcPr/>
                </a:tc>
                <a:tc>
                  <a:txBody>
                    <a:bodyPr/>
                    <a:lstStyle/>
                    <a:p>
                      <a:pPr algn="ctr"/>
                      <a:r>
                        <a:rPr lang="en-US" sz="2000" dirty="0" smtClean="0">
                          <a:latin typeface="+mj-lt"/>
                        </a:rPr>
                        <a:t>B</a:t>
                      </a:r>
                      <a:endParaRPr lang="en-US" sz="2000" dirty="0">
                        <a:latin typeface="+mj-lt"/>
                      </a:endParaRPr>
                    </a:p>
                  </a:txBody>
                  <a:tcPr/>
                </a:tc>
                <a:tc>
                  <a:txBody>
                    <a:bodyPr/>
                    <a:lstStyle/>
                    <a:p>
                      <a:pPr algn="ctr"/>
                      <a:r>
                        <a:rPr lang="en-US" sz="2000" dirty="0" smtClean="0">
                          <a:latin typeface="+mj-lt"/>
                        </a:rPr>
                        <a:t>&gt;10 years</a:t>
                      </a:r>
                      <a:endParaRPr lang="en-US" sz="2000" dirty="0">
                        <a:latin typeface="+mj-lt"/>
                      </a:endParaRPr>
                    </a:p>
                  </a:txBody>
                  <a:tcPr/>
                </a:tc>
                <a:tc>
                  <a:txBody>
                    <a:bodyPr/>
                    <a:lstStyle/>
                    <a:p>
                      <a:pPr algn="ctr"/>
                      <a:r>
                        <a:rPr lang="en-US" sz="2000" dirty="0" smtClean="0">
                          <a:latin typeface="+mj-lt"/>
                        </a:rPr>
                        <a:t>N/A</a:t>
                      </a:r>
                      <a:endParaRPr lang="en-US" sz="2000" dirty="0">
                        <a:latin typeface="+mj-lt"/>
                      </a:endParaRPr>
                    </a:p>
                  </a:txBody>
                  <a:tcPr/>
                </a:tc>
                <a:tc>
                  <a:txBody>
                    <a:bodyPr/>
                    <a:lstStyle/>
                    <a:p>
                      <a:pPr algn="ctr"/>
                      <a:endParaRPr lang="en-US" sz="2000" dirty="0">
                        <a:latin typeface="+mj-lt"/>
                      </a:endParaRPr>
                    </a:p>
                  </a:txBody>
                  <a:tcPr/>
                </a:tc>
              </a:tr>
            </a:tbl>
          </a:graphicData>
        </a:graphic>
      </p:graphicFrame>
    </p:spTree>
    <p:extLst>
      <p:ext uri="{BB962C8B-B14F-4D97-AF65-F5344CB8AC3E}">
        <p14:creationId xmlns:p14="http://schemas.microsoft.com/office/powerpoint/2010/main" val="1746879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7650" y="0"/>
            <a:ext cx="10515600" cy="1325563"/>
          </a:xfrm>
        </p:spPr>
        <p:txBody>
          <a:bodyPr/>
          <a:lstStyle/>
          <a:p>
            <a:r>
              <a:rPr lang="en-US" dirty="0" smtClean="0"/>
              <a:t>WIS</a:t>
            </a:r>
            <a:br>
              <a:rPr lang="en-US" dirty="0" smtClean="0"/>
            </a:br>
            <a:r>
              <a:rPr lang="en-US" sz="2800" i="1" dirty="0" smtClean="0"/>
              <a:t>Blacktop Analysis</a:t>
            </a:r>
            <a:endParaRPr lang="en-US" sz="2800" i="1" dirty="0"/>
          </a:p>
        </p:txBody>
      </p:sp>
      <p:graphicFrame>
        <p:nvGraphicFramePr>
          <p:cNvPr id="4" name="Table 3"/>
          <p:cNvGraphicFramePr>
            <a:graphicFrameLocks noGrp="1"/>
          </p:cNvGraphicFramePr>
          <p:nvPr>
            <p:extLst>
              <p:ext uri="{D42A27DB-BD31-4B8C-83A1-F6EECF244321}">
                <p14:modId xmlns:p14="http://schemas.microsoft.com/office/powerpoint/2010/main" val="3568100600"/>
              </p:ext>
            </p:extLst>
          </p:nvPr>
        </p:nvGraphicFramePr>
        <p:xfrm>
          <a:off x="697818" y="2070605"/>
          <a:ext cx="10682947" cy="2356394"/>
        </p:xfrm>
        <a:graphic>
          <a:graphicData uri="http://schemas.openxmlformats.org/drawingml/2006/table">
            <a:tbl>
              <a:tblPr firstRow="1" bandRow="1">
                <a:tableStyleId>{7DF18680-E054-41AD-8BC1-D1AEF772440D}</a:tableStyleId>
              </a:tblPr>
              <a:tblGrid>
                <a:gridCol w="1962425"/>
                <a:gridCol w="930335"/>
                <a:gridCol w="1411725"/>
                <a:gridCol w="834809"/>
                <a:gridCol w="1291346"/>
                <a:gridCol w="1291346"/>
                <a:gridCol w="2960961"/>
              </a:tblGrid>
              <a:tr h="785137">
                <a:tc>
                  <a:txBody>
                    <a:bodyPr/>
                    <a:lstStyle/>
                    <a:p>
                      <a:r>
                        <a:rPr lang="en-US" sz="2000" dirty="0" smtClean="0">
                          <a:latin typeface="+mj-lt"/>
                        </a:rPr>
                        <a:t>Name /Area</a:t>
                      </a:r>
                      <a:endParaRPr lang="en-US" sz="2000" dirty="0">
                        <a:latin typeface="+mj-lt"/>
                      </a:endParaRPr>
                    </a:p>
                  </a:txBody>
                  <a:tcPr/>
                </a:tc>
                <a:tc>
                  <a:txBody>
                    <a:bodyPr/>
                    <a:lstStyle/>
                    <a:p>
                      <a:r>
                        <a:rPr lang="en-US" sz="2000" dirty="0" smtClean="0">
                          <a:latin typeface="+mj-lt"/>
                        </a:rPr>
                        <a:t>Sq/ft</a:t>
                      </a:r>
                      <a:endParaRPr lang="en-US" sz="2000" dirty="0">
                        <a:latin typeface="+mj-lt"/>
                      </a:endParaRPr>
                    </a:p>
                  </a:txBody>
                  <a:tcPr/>
                </a:tc>
                <a:tc>
                  <a:txBody>
                    <a:bodyPr/>
                    <a:lstStyle/>
                    <a:p>
                      <a:r>
                        <a:rPr lang="en-US" sz="2000" dirty="0" smtClean="0">
                          <a:latin typeface="+mj-lt"/>
                        </a:rPr>
                        <a:t>Current</a:t>
                      </a:r>
                    </a:p>
                    <a:p>
                      <a:r>
                        <a:rPr lang="en-US" sz="2000" dirty="0" smtClean="0">
                          <a:latin typeface="+mj-lt"/>
                        </a:rPr>
                        <a:t>Type</a:t>
                      </a:r>
                      <a:endParaRPr lang="en-US" sz="2000" dirty="0">
                        <a:latin typeface="+mj-lt"/>
                      </a:endParaRPr>
                    </a:p>
                  </a:txBody>
                  <a:tcPr/>
                </a:tc>
                <a:tc>
                  <a:txBody>
                    <a:bodyPr/>
                    <a:lstStyle/>
                    <a:p>
                      <a:r>
                        <a:rPr lang="en-US" sz="2000" dirty="0" smtClean="0">
                          <a:latin typeface="+mj-lt"/>
                        </a:rPr>
                        <a:t>Grade</a:t>
                      </a:r>
                      <a:endParaRPr lang="en-US" sz="2000" dirty="0">
                        <a:latin typeface="+mj-lt"/>
                      </a:endParaRPr>
                    </a:p>
                  </a:txBody>
                  <a:tcPr/>
                </a:tc>
                <a:tc>
                  <a:txBody>
                    <a:bodyPr/>
                    <a:lstStyle/>
                    <a:p>
                      <a:r>
                        <a:rPr lang="en-US" sz="2000" dirty="0" smtClean="0">
                          <a:latin typeface="+mj-lt"/>
                        </a:rPr>
                        <a:t>Cost of Repair sqft</a:t>
                      </a:r>
                      <a:endParaRPr lang="en-US" sz="2000" dirty="0">
                        <a:latin typeface="+mj-lt"/>
                      </a:endParaRPr>
                    </a:p>
                  </a:txBody>
                  <a:tcPr/>
                </a:tc>
                <a:tc>
                  <a:txBody>
                    <a:bodyPr/>
                    <a:lstStyle/>
                    <a:p>
                      <a:r>
                        <a:rPr lang="en-US" sz="2000" dirty="0" smtClean="0">
                          <a:latin typeface="+mj-lt"/>
                        </a:rPr>
                        <a:t>Extended </a:t>
                      </a:r>
                    </a:p>
                    <a:p>
                      <a:r>
                        <a:rPr lang="en-US" sz="2000" dirty="0" smtClean="0">
                          <a:latin typeface="+mj-lt"/>
                        </a:rPr>
                        <a:t>Cost</a:t>
                      </a:r>
                      <a:endParaRPr lang="en-US" sz="2000" dirty="0">
                        <a:latin typeface="+mj-lt"/>
                      </a:endParaRPr>
                    </a:p>
                  </a:txBody>
                  <a:tcPr/>
                </a:tc>
                <a:tc>
                  <a:txBody>
                    <a:bodyPr/>
                    <a:lstStyle/>
                    <a:p>
                      <a:r>
                        <a:rPr lang="en-US" sz="2000" dirty="0" smtClean="0">
                          <a:latin typeface="+mj-lt"/>
                        </a:rPr>
                        <a:t>Note</a:t>
                      </a:r>
                      <a:endParaRPr lang="en-US" sz="2000" dirty="0">
                        <a:latin typeface="+mj-lt"/>
                      </a:endParaRPr>
                    </a:p>
                  </a:txBody>
                  <a:tcPr/>
                </a:tc>
              </a:tr>
              <a:tr h="1063865">
                <a:tc>
                  <a:txBody>
                    <a:bodyPr/>
                    <a:lstStyle/>
                    <a:p>
                      <a:r>
                        <a:rPr lang="en-US" sz="2000" dirty="0" smtClean="0">
                          <a:latin typeface="+mj-lt"/>
                        </a:rPr>
                        <a:t>Main parking lot</a:t>
                      </a:r>
                      <a:endParaRPr lang="en-US" sz="2000" dirty="0">
                        <a:latin typeface="+mj-lt"/>
                      </a:endParaRPr>
                    </a:p>
                  </a:txBody>
                  <a:tcPr/>
                </a:tc>
                <a:tc>
                  <a:txBody>
                    <a:bodyPr/>
                    <a:lstStyle/>
                    <a:p>
                      <a:r>
                        <a:rPr lang="en-US" sz="2000" dirty="0" smtClean="0">
                          <a:latin typeface="+mj-lt"/>
                        </a:rPr>
                        <a:t>63,500</a:t>
                      </a:r>
                      <a:endParaRPr lang="en-US" sz="2000" dirty="0">
                        <a:latin typeface="+mj-lt"/>
                      </a:endParaRPr>
                    </a:p>
                  </a:txBody>
                  <a:tcPr/>
                </a:tc>
                <a:tc>
                  <a:txBody>
                    <a:bodyPr/>
                    <a:lstStyle/>
                    <a:p>
                      <a:r>
                        <a:rPr lang="en-US" sz="2000" dirty="0" smtClean="0">
                          <a:latin typeface="+mj-lt"/>
                        </a:rPr>
                        <a:t>Blacktop</a:t>
                      </a:r>
                      <a:endParaRPr lang="en-US" sz="2000" dirty="0">
                        <a:latin typeface="+mj-lt"/>
                      </a:endParaRPr>
                    </a:p>
                  </a:txBody>
                  <a:tcPr/>
                </a:tc>
                <a:tc>
                  <a:txBody>
                    <a:bodyPr/>
                    <a:lstStyle/>
                    <a:p>
                      <a:r>
                        <a:rPr lang="en-US" sz="2000" dirty="0" smtClean="0">
                          <a:latin typeface="+mj-lt"/>
                        </a:rPr>
                        <a:t>A</a:t>
                      </a:r>
                      <a:endParaRPr lang="en-US" sz="2000" dirty="0">
                        <a:latin typeface="+mj-lt"/>
                      </a:endParaRPr>
                    </a:p>
                  </a:txBody>
                  <a:tcPr/>
                </a:tc>
                <a:tc>
                  <a:txBody>
                    <a:bodyPr/>
                    <a:lstStyle/>
                    <a:p>
                      <a:r>
                        <a:rPr lang="en-US" sz="2000" dirty="0" smtClean="0">
                          <a:latin typeface="+mj-lt"/>
                        </a:rPr>
                        <a:t>.36</a:t>
                      </a:r>
                      <a:endParaRPr lang="en-US" sz="2000" dirty="0">
                        <a:latin typeface="+mj-lt"/>
                      </a:endParaRPr>
                    </a:p>
                  </a:txBody>
                  <a:tcPr/>
                </a:tc>
                <a:tc>
                  <a:txBody>
                    <a:bodyPr/>
                    <a:lstStyle/>
                    <a:p>
                      <a:r>
                        <a:rPr lang="en-US" sz="2000" dirty="0" smtClean="0">
                          <a:latin typeface="+mj-lt"/>
                        </a:rPr>
                        <a:t>$22,860</a:t>
                      </a:r>
                      <a:endParaRPr lang="en-US" sz="2000" dirty="0">
                        <a:latin typeface="+mj-lt"/>
                      </a:endParaRPr>
                    </a:p>
                  </a:txBody>
                  <a:tcPr/>
                </a:tc>
                <a:tc>
                  <a:txBody>
                    <a:bodyPr/>
                    <a:lstStyle/>
                    <a:p>
                      <a:r>
                        <a:rPr lang="en-US" sz="2000" dirty="0" smtClean="0">
                          <a:latin typeface="+mj-lt"/>
                        </a:rPr>
                        <a:t>Seal coated 2017</a:t>
                      </a:r>
                      <a:r>
                        <a:rPr lang="en-US" sz="2000" baseline="0" dirty="0" smtClean="0">
                          <a:latin typeface="+mj-lt"/>
                        </a:rPr>
                        <a:t> </a:t>
                      </a:r>
                    </a:p>
                    <a:p>
                      <a:r>
                        <a:rPr lang="en-US" sz="2000" baseline="0" dirty="0" smtClean="0">
                          <a:latin typeface="+mj-lt"/>
                        </a:rPr>
                        <a:t>Sealcoat </a:t>
                      </a:r>
                      <a:r>
                        <a:rPr lang="en-US" sz="2000" dirty="0" smtClean="0">
                          <a:latin typeface="+mj-lt"/>
                        </a:rPr>
                        <a:t>/stripe/repair 2022/2027</a:t>
                      </a:r>
                      <a:endParaRPr lang="en-US" sz="2000" dirty="0">
                        <a:latin typeface="+mj-lt"/>
                      </a:endParaRPr>
                    </a:p>
                  </a:txBody>
                  <a:tcPr/>
                </a:tc>
              </a:tr>
              <a:tr h="507392">
                <a:tc>
                  <a:txBody>
                    <a:bodyPr/>
                    <a:lstStyle/>
                    <a:p>
                      <a:r>
                        <a:rPr lang="en-US" sz="2000" dirty="0" smtClean="0">
                          <a:latin typeface="+mj-lt"/>
                        </a:rPr>
                        <a:t>Playground</a:t>
                      </a:r>
                      <a:endParaRPr lang="en-US" sz="2000" dirty="0">
                        <a:latin typeface="+mj-lt"/>
                      </a:endParaRPr>
                    </a:p>
                  </a:txBody>
                  <a:tcPr/>
                </a:tc>
                <a:tc>
                  <a:txBody>
                    <a:bodyPr/>
                    <a:lstStyle/>
                    <a:p>
                      <a:r>
                        <a:rPr lang="en-US" sz="2000" dirty="0" smtClean="0">
                          <a:latin typeface="+mj-lt"/>
                        </a:rPr>
                        <a:t>46,500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Blacktop</a:t>
                      </a:r>
                      <a:endParaRPr lang="en-US" sz="2000" dirty="0">
                        <a:latin typeface="+mj-lt"/>
                      </a:endParaRPr>
                    </a:p>
                  </a:txBody>
                  <a:tcPr/>
                </a:tc>
                <a:tc>
                  <a:txBody>
                    <a:bodyPr/>
                    <a:lstStyle/>
                    <a:p>
                      <a:r>
                        <a:rPr lang="en-US" sz="2000" dirty="0" smtClean="0">
                          <a:latin typeface="+mj-lt"/>
                        </a:rPr>
                        <a:t>D</a:t>
                      </a:r>
                      <a:endParaRPr lang="en-US" sz="2000" dirty="0">
                        <a:latin typeface="+mj-lt"/>
                      </a:endParaRPr>
                    </a:p>
                  </a:txBody>
                  <a:tcPr/>
                </a:tc>
                <a:tc>
                  <a:txBody>
                    <a:bodyPr/>
                    <a:lstStyle/>
                    <a:p>
                      <a:r>
                        <a:rPr lang="en-US" sz="2000" dirty="0" smtClean="0">
                          <a:latin typeface="+mj-lt"/>
                        </a:rPr>
                        <a:t>.36</a:t>
                      </a:r>
                      <a:endParaRPr lang="en-US" sz="2000" dirty="0">
                        <a:latin typeface="+mj-lt"/>
                      </a:endParaRPr>
                    </a:p>
                  </a:txBody>
                  <a:tcPr/>
                </a:tc>
                <a:tc>
                  <a:txBody>
                    <a:bodyPr/>
                    <a:lstStyle/>
                    <a:p>
                      <a:r>
                        <a:rPr lang="en-US" sz="2000" dirty="0" smtClean="0">
                          <a:latin typeface="+mj-lt"/>
                        </a:rPr>
                        <a:t>$16,740</a:t>
                      </a:r>
                      <a:endParaRPr lang="en-US" sz="2000" dirty="0">
                        <a:latin typeface="+mj-lt"/>
                      </a:endParaRPr>
                    </a:p>
                  </a:txBody>
                  <a:tcPr/>
                </a:tc>
                <a:tc>
                  <a:txBody>
                    <a:bodyPr/>
                    <a:lstStyle/>
                    <a:p>
                      <a:r>
                        <a:rPr lang="en-US" sz="2000" dirty="0" smtClean="0">
                          <a:latin typeface="+mj-lt"/>
                        </a:rPr>
                        <a:t>Sealcoat 2019/2024</a:t>
                      </a:r>
                      <a:endParaRPr lang="en-US" sz="2000" dirty="0">
                        <a:latin typeface="+mj-lt"/>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0301658"/>
              </p:ext>
            </p:extLst>
          </p:nvPr>
        </p:nvGraphicFramePr>
        <p:xfrm>
          <a:off x="697817" y="5351371"/>
          <a:ext cx="10819961" cy="720832"/>
        </p:xfrm>
        <a:graphic>
          <a:graphicData uri="http://schemas.openxmlformats.org/drawingml/2006/table">
            <a:tbl>
              <a:tblPr firstRow="1" bandRow="1">
                <a:tableStyleId>{5C22544A-7EE6-4342-B048-85BDC9FD1C3A}</a:tableStyleId>
              </a:tblPr>
              <a:tblGrid>
                <a:gridCol w="258902"/>
                <a:gridCol w="1147918"/>
                <a:gridCol w="305841"/>
                <a:gridCol w="2215684"/>
                <a:gridCol w="319104"/>
                <a:gridCol w="1224521"/>
                <a:gridCol w="344073"/>
                <a:gridCol w="2445334"/>
                <a:gridCol w="238127"/>
                <a:gridCol w="2320457"/>
              </a:tblGrid>
              <a:tr h="720832">
                <a:tc>
                  <a:txBody>
                    <a:bodyPr/>
                    <a:lstStyle/>
                    <a:p>
                      <a:r>
                        <a:rPr lang="en-US" sz="1900" dirty="0" smtClean="0">
                          <a:latin typeface="+mj-lt"/>
                        </a:rPr>
                        <a:t>A</a:t>
                      </a:r>
                      <a:endParaRPr lang="en-US" sz="1900" dirty="0">
                        <a:latin typeface="+mj-lt"/>
                      </a:endParaRPr>
                    </a:p>
                  </a:txBody>
                  <a:tcPr/>
                </a:tc>
                <a:tc>
                  <a:txBody>
                    <a:bodyPr/>
                    <a:lstStyle/>
                    <a:p>
                      <a:r>
                        <a:rPr lang="en-US" sz="1900" dirty="0" smtClean="0">
                          <a:latin typeface="+mj-lt"/>
                        </a:rPr>
                        <a:t>New condition</a:t>
                      </a:r>
                      <a:endParaRPr lang="en-US" sz="1900" dirty="0">
                        <a:latin typeface="+mj-lt"/>
                      </a:endParaRPr>
                    </a:p>
                  </a:txBody>
                  <a:tcPr/>
                </a:tc>
                <a:tc>
                  <a:txBody>
                    <a:bodyPr/>
                    <a:lstStyle/>
                    <a:p>
                      <a:r>
                        <a:rPr lang="en-US" sz="1900" dirty="0" smtClean="0">
                          <a:latin typeface="+mj-lt"/>
                        </a:rPr>
                        <a:t>B</a:t>
                      </a:r>
                      <a:endParaRPr lang="en-US" sz="1900" dirty="0">
                        <a:latin typeface="+mj-lt"/>
                      </a:endParaRPr>
                    </a:p>
                  </a:txBody>
                  <a:tcPr/>
                </a:tc>
                <a:tc>
                  <a:txBody>
                    <a:bodyPr/>
                    <a:lstStyle/>
                    <a:p>
                      <a:r>
                        <a:rPr lang="en-US" sz="1900" dirty="0" smtClean="0">
                          <a:latin typeface="+mj-lt"/>
                        </a:rPr>
                        <a:t>Near new condition slight but even wear</a:t>
                      </a:r>
                      <a:endParaRPr lang="en-US" sz="1900" dirty="0">
                        <a:latin typeface="+mj-lt"/>
                      </a:endParaRPr>
                    </a:p>
                  </a:txBody>
                  <a:tcPr/>
                </a:tc>
                <a:tc>
                  <a:txBody>
                    <a:bodyPr/>
                    <a:lstStyle/>
                    <a:p>
                      <a:r>
                        <a:rPr lang="en-US" sz="1900" dirty="0" smtClean="0">
                          <a:latin typeface="+mj-lt"/>
                        </a:rPr>
                        <a:t>C</a:t>
                      </a:r>
                      <a:endParaRPr lang="en-US" sz="1900" dirty="0">
                        <a:latin typeface="+mj-lt"/>
                      </a:endParaRPr>
                    </a:p>
                  </a:txBody>
                  <a:tcPr/>
                </a:tc>
                <a:tc>
                  <a:txBody>
                    <a:bodyPr/>
                    <a:lstStyle/>
                    <a:p>
                      <a:r>
                        <a:rPr lang="en-US" sz="1900" dirty="0" smtClean="0">
                          <a:latin typeface="+mj-lt"/>
                        </a:rPr>
                        <a:t>Worn light cracking </a:t>
                      </a:r>
                      <a:endParaRPr lang="en-US" sz="1900" dirty="0">
                        <a:latin typeface="+mj-lt"/>
                      </a:endParaRPr>
                    </a:p>
                  </a:txBody>
                  <a:tcPr/>
                </a:tc>
                <a:tc>
                  <a:txBody>
                    <a:bodyPr/>
                    <a:lstStyle/>
                    <a:p>
                      <a:r>
                        <a:rPr lang="en-US" sz="1900" dirty="0" smtClean="0">
                          <a:latin typeface="+mj-lt"/>
                        </a:rPr>
                        <a:t>D</a:t>
                      </a:r>
                      <a:endParaRPr lang="en-US" sz="1900" dirty="0">
                        <a:latin typeface="+mj-lt"/>
                      </a:endParaRPr>
                    </a:p>
                  </a:txBody>
                  <a:tcPr/>
                </a:tc>
                <a:tc>
                  <a:txBody>
                    <a:bodyPr/>
                    <a:lstStyle/>
                    <a:p>
                      <a:r>
                        <a:rPr lang="en-US" sz="1900" baseline="0" dirty="0" smtClean="0">
                          <a:latin typeface="+mj-lt"/>
                        </a:rPr>
                        <a:t>Course W/multiple cracks/ water damage</a:t>
                      </a:r>
                      <a:endParaRPr lang="en-US" sz="1900" dirty="0">
                        <a:latin typeface="+mj-lt"/>
                      </a:endParaRPr>
                    </a:p>
                  </a:txBody>
                  <a:tcPr/>
                </a:tc>
                <a:tc>
                  <a:txBody>
                    <a:bodyPr/>
                    <a:lstStyle/>
                    <a:p>
                      <a:r>
                        <a:rPr lang="en-US" sz="1900" dirty="0" smtClean="0">
                          <a:latin typeface="+mj-lt"/>
                        </a:rPr>
                        <a:t>F</a:t>
                      </a:r>
                      <a:endParaRPr lang="en-US" sz="1900" dirty="0">
                        <a:latin typeface="+mj-lt"/>
                      </a:endParaRPr>
                    </a:p>
                  </a:txBody>
                  <a:tcPr/>
                </a:tc>
                <a:tc>
                  <a:txBody>
                    <a:bodyPr/>
                    <a:lstStyle/>
                    <a:p>
                      <a:r>
                        <a:rPr lang="en-US" sz="1900" dirty="0" smtClean="0">
                          <a:latin typeface="+mj-lt"/>
                        </a:rPr>
                        <a:t>Imminent failure, replace</a:t>
                      </a:r>
                      <a:r>
                        <a:rPr lang="en-US" sz="1900" baseline="0" dirty="0" smtClean="0">
                          <a:latin typeface="+mj-lt"/>
                        </a:rPr>
                        <a:t> </a:t>
                      </a:r>
                      <a:endParaRPr lang="en-US" sz="1900" dirty="0">
                        <a:latin typeface="+mj-lt"/>
                      </a:endParaRPr>
                    </a:p>
                  </a:txBody>
                  <a:tcPr/>
                </a:tc>
              </a:tr>
            </a:tbl>
          </a:graphicData>
        </a:graphic>
      </p:graphicFrame>
    </p:spTree>
    <p:extLst>
      <p:ext uri="{BB962C8B-B14F-4D97-AF65-F5344CB8AC3E}">
        <p14:creationId xmlns:p14="http://schemas.microsoft.com/office/powerpoint/2010/main" val="3161435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69477"/>
            <a:ext cx="10515600" cy="1325563"/>
          </a:xfrm>
        </p:spPr>
        <p:txBody>
          <a:bodyPr>
            <a:normAutofit/>
          </a:bodyPr>
          <a:lstStyle/>
          <a:p>
            <a:pPr>
              <a:lnSpc>
                <a:spcPts val="3000"/>
              </a:lnSpc>
              <a:spcBef>
                <a:spcPts val="0"/>
              </a:spcBef>
            </a:pPr>
            <a:r>
              <a:rPr lang="en-US" b="1" dirty="0" smtClean="0"/>
              <a:t>WIS </a:t>
            </a:r>
            <a:r>
              <a:rPr lang="en-US" sz="2800" i="1" dirty="0" smtClean="0"/>
              <a:t>Flooring</a:t>
            </a:r>
            <a:r>
              <a:rPr lang="en-US" b="1"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31397316"/>
              </p:ext>
            </p:extLst>
          </p:nvPr>
        </p:nvGraphicFramePr>
        <p:xfrm>
          <a:off x="308501" y="1033866"/>
          <a:ext cx="11572416" cy="4175760"/>
        </p:xfrm>
        <a:graphic>
          <a:graphicData uri="http://schemas.openxmlformats.org/drawingml/2006/table">
            <a:tbl>
              <a:tblPr firstRow="1" bandRow="1">
                <a:tableStyleId>{5C22544A-7EE6-4342-B048-85BDC9FD1C3A}</a:tableStyleId>
              </a:tblPr>
              <a:tblGrid>
                <a:gridCol w="964368"/>
                <a:gridCol w="1165531"/>
                <a:gridCol w="763205"/>
                <a:gridCol w="964368"/>
                <a:gridCol w="964368"/>
                <a:gridCol w="1062641"/>
                <a:gridCol w="955963"/>
                <a:gridCol w="874500"/>
                <a:gridCol w="964368"/>
                <a:gridCol w="964368"/>
                <a:gridCol w="964368"/>
                <a:gridCol w="964368"/>
              </a:tblGrid>
              <a:tr h="504561">
                <a:tc>
                  <a:txBody>
                    <a:bodyPr/>
                    <a:lstStyle/>
                    <a:p>
                      <a:r>
                        <a:rPr lang="en-US" sz="1400" dirty="0" smtClean="0"/>
                        <a:t>Room</a:t>
                      </a:r>
                    </a:p>
                    <a:p>
                      <a:r>
                        <a:rPr lang="en-US" sz="1400" dirty="0" smtClean="0"/>
                        <a:t>Area </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smtClean="0"/>
                        <a:t>Material</a:t>
                      </a:r>
                      <a:endParaRPr lang="en-US" sz="1400" dirty="0"/>
                    </a:p>
                  </a:txBody>
                  <a:tcPr>
                    <a:lnT w="12700" cap="flat" cmpd="sng" algn="ctr">
                      <a:solidFill>
                        <a:schemeClr val="tx1"/>
                      </a:solidFill>
                      <a:prstDash val="solid"/>
                      <a:round/>
                      <a:headEnd type="none" w="med" len="med"/>
                      <a:tailEnd type="none" w="med" len="med"/>
                    </a:lnT>
                  </a:tcPr>
                </a:tc>
                <a:tc>
                  <a:txBody>
                    <a:bodyPr/>
                    <a:lstStyle/>
                    <a:p>
                      <a:r>
                        <a:rPr lang="en-US" sz="1400" dirty="0" smtClean="0"/>
                        <a:t>Condition</a:t>
                      </a:r>
                      <a:endParaRPr lang="en-US" sz="1400" dirty="0"/>
                    </a:p>
                  </a:txBody>
                  <a:tcPr>
                    <a:lnT w="12700" cap="flat" cmpd="sng" algn="ctr">
                      <a:solidFill>
                        <a:schemeClr val="tx1"/>
                      </a:solidFill>
                      <a:prstDash val="solid"/>
                      <a:round/>
                      <a:headEnd type="none" w="med" len="med"/>
                      <a:tailEnd type="none" w="med" len="med"/>
                    </a:lnT>
                  </a:tcPr>
                </a:tc>
                <a:tc>
                  <a:txBody>
                    <a:bodyPr/>
                    <a:lstStyle/>
                    <a:p>
                      <a:r>
                        <a:rPr lang="en-US" sz="1400" dirty="0" smtClean="0"/>
                        <a:t>RPL &lt;</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dirty="0" smtClean="0"/>
                        <a:t>Room</a:t>
                      </a:r>
                    </a:p>
                    <a:p>
                      <a:r>
                        <a:rPr lang="en-US" sz="1400" dirty="0" smtClean="0"/>
                        <a:t>Area </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smtClean="0"/>
                        <a:t>Material</a:t>
                      </a:r>
                      <a:endParaRPr lang="en-US" sz="1400" dirty="0"/>
                    </a:p>
                  </a:txBody>
                  <a:tcPr>
                    <a:lnT w="12700" cap="flat" cmpd="sng" algn="ctr">
                      <a:solidFill>
                        <a:schemeClr val="tx1"/>
                      </a:solidFill>
                      <a:prstDash val="solid"/>
                      <a:round/>
                      <a:headEnd type="none" w="med" len="med"/>
                      <a:tailEnd type="none" w="med" len="med"/>
                    </a:lnT>
                  </a:tcPr>
                </a:tc>
                <a:tc>
                  <a:txBody>
                    <a:bodyPr/>
                    <a:lstStyle/>
                    <a:p>
                      <a:r>
                        <a:rPr lang="en-US" sz="1400" dirty="0" smtClean="0"/>
                        <a:t>Condition</a:t>
                      </a:r>
                      <a:endParaRPr lang="en-US" sz="1400" dirty="0"/>
                    </a:p>
                  </a:txBody>
                  <a:tcPr>
                    <a:lnT w="12700" cap="flat" cmpd="sng" algn="ctr">
                      <a:solidFill>
                        <a:schemeClr val="tx1"/>
                      </a:solidFill>
                      <a:prstDash val="solid"/>
                      <a:round/>
                      <a:headEnd type="none" w="med" len="med"/>
                      <a:tailEnd type="none" w="med" len="med"/>
                    </a:lnT>
                  </a:tcPr>
                </a:tc>
                <a:tc>
                  <a:txBody>
                    <a:bodyPr/>
                    <a:lstStyle/>
                    <a:p>
                      <a:r>
                        <a:rPr lang="en-US" sz="1400" dirty="0" smtClean="0"/>
                        <a:t>RPL </a:t>
                      </a:r>
                    </a:p>
                    <a:p>
                      <a:r>
                        <a:rPr lang="en-US" sz="1400" dirty="0" smtClean="0"/>
                        <a:t>Cost</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dirty="0" smtClean="0"/>
                        <a:t>Room</a:t>
                      </a:r>
                    </a:p>
                    <a:p>
                      <a:r>
                        <a:rPr lang="en-US" sz="1400" dirty="0" smtClean="0"/>
                        <a:t>Area </a:t>
                      </a:r>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smtClean="0"/>
                        <a:t>Material</a:t>
                      </a:r>
                      <a:endParaRPr lang="en-US" sz="1400" dirty="0"/>
                    </a:p>
                  </a:txBody>
                  <a:tcPr>
                    <a:lnT w="12700" cap="flat" cmpd="sng" algn="ctr">
                      <a:solidFill>
                        <a:schemeClr val="tx1"/>
                      </a:solidFill>
                      <a:prstDash val="solid"/>
                      <a:round/>
                      <a:headEnd type="none" w="med" len="med"/>
                      <a:tailEnd type="none" w="med" len="med"/>
                    </a:lnT>
                  </a:tcPr>
                </a:tc>
                <a:tc>
                  <a:txBody>
                    <a:bodyPr/>
                    <a:lstStyle/>
                    <a:p>
                      <a:r>
                        <a:rPr lang="en-US" sz="1400" dirty="0" smtClean="0"/>
                        <a:t>Condition</a:t>
                      </a:r>
                      <a:endParaRPr lang="en-US" sz="1400" dirty="0"/>
                    </a:p>
                  </a:txBody>
                  <a:tcPr>
                    <a:lnT w="12700" cap="flat" cmpd="sng" algn="ctr">
                      <a:solidFill>
                        <a:schemeClr val="tx1"/>
                      </a:solidFill>
                      <a:prstDash val="solid"/>
                      <a:round/>
                      <a:headEnd type="none" w="med" len="med"/>
                      <a:tailEnd type="none" w="med" len="med"/>
                    </a:lnT>
                  </a:tcPr>
                </a:tc>
                <a:tc>
                  <a:txBody>
                    <a:bodyPr/>
                    <a:lstStyle/>
                    <a:p>
                      <a:r>
                        <a:rPr lang="en-US" sz="1400" dirty="0" smtClean="0"/>
                        <a:t>RPL </a:t>
                      </a:r>
                    </a:p>
                    <a:p>
                      <a:r>
                        <a:rPr lang="en-US" sz="1400" dirty="0" smtClean="0"/>
                        <a:t>Cost</a:t>
                      </a:r>
                      <a:endParaRPr lang="en-US"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96801">
                <a:tc>
                  <a:txBody>
                    <a:bodyPr/>
                    <a:lstStyle/>
                    <a:p>
                      <a:r>
                        <a:rPr lang="en-US" sz="1400" dirty="0" smtClean="0"/>
                        <a:t>Kitchen </a:t>
                      </a:r>
                      <a:endParaRPr lang="en-US" sz="14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400" dirty="0" smtClean="0"/>
                        <a:t>Tile</a:t>
                      </a:r>
                      <a:r>
                        <a:rPr lang="en-US" sz="1400" baseline="0" dirty="0" smtClean="0"/>
                        <a:t> </a:t>
                      </a:r>
                      <a:endParaRPr lang="en-US" sz="1400" dirty="0"/>
                    </a:p>
                  </a:txBody>
                  <a:tcPr>
                    <a:solidFill>
                      <a:schemeClr val="accent6">
                        <a:lumMod val="20000"/>
                        <a:lumOff val="80000"/>
                      </a:schemeClr>
                    </a:solidFill>
                  </a:tcPr>
                </a:tc>
                <a:tc>
                  <a:txBody>
                    <a:bodyPr/>
                    <a:lstStyle/>
                    <a:p>
                      <a:r>
                        <a:rPr lang="en-US" sz="1400" dirty="0" smtClean="0"/>
                        <a:t>A</a:t>
                      </a:r>
                      <a:endParaRPr lang="en-US" sz="1400" dirty="0"/>
                    </a:p>
                  </a:txBody>
                  <a:tcPr>
                    <a:solidFill>
                      <a:schemeClr val="accent6">
                        <a:lumMod val="20000"/>
                        <a:lumOff val="80000"/>
                      </a:schemeClr>
                    </a:solidFill>
                  </a:tcPr>
                </a:tc>
                <a:tc>
                  <a:txBody>
                    <a:bodyPr/>
                    <a:lstStyle/>
                    <a:p>
                      <a:r>
                        <a:rPr lang="en-US" sz="1400" dirty="0" smtClean="0"/>
                        <a:t>&gt;10 year</a:t>
                      </a:r>
                      <a:endParaRPr lang="en-US" sz="14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400" dirty="0" smtClean="0"/>
                        <a:t>103</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Carpet</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smtClean="0"/>
                        <a:t>205</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22-25</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296801">
                <a:tc>
                  <a:txBody>
                    <a:bodyPr/>
                    <a:lstStyle/>
                    <a:p>
                      <a:r>
                        <a:rPr lang="en-US" sz="1400" dirty="0" smtClean="0"/>
                        <a:t>Gym</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Rubberized</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smtClean="0"/>
                        <a:t>104</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r>
                        <a:rPr lang="en-US" sz="1400" dirty="0" smtClean="0"/>
                        <a:t>22-25</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smtClean="0"/>
                        <a:t>206</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22-25</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296801">
                <a:tc>
                  <a:txBody>
                    <a:bodyPr/>
                    <a:lstStyle/>
                    <a:p>
                      <a:r>
                        <a:rPr lang="en-US" sz="1400" dirty="0" smtClean="0"/>
                        <a:t>Restrooms</a:t>
                      </a:r>
                      <a:endParaRPr lang="en-US" sz="14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400" dirty="0" smtClean="0"/>
                        <a:t>Tile </a:t>
                      </a:r>
                      <a:endParaRPr lang="en-US" sz="1400" dirty="0"/>
                    </a:p>
                  </a:txBody>
                  <a:tcPr>
                    <a:solidFill>
                      <a:schemeClr val="accent6">
                        <a:lumMod val="20000"/>
                        <a:lumOff val="80000"/>
                      </a:schemeClr>
                    </a:solidFill>
                  </a:tcPr>
                </a:tc>
                <a:tc>
                  <a:txBody>
                    <a:bodyPr/>
                    <a:lstStyle/>
                    <a:p>
                      <a:r>
                        <a:rPr lang="en-US" sz="1400" dirty="0" smtClean="0"/>
                        <a:t>A</a:t>
                      </a:r>
                      <a:endParaRPr lang="en-US"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&gt;10 year</a:t>
                      </a:r>
                      <a:endParaRPr lang="en-US" sz="14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400" dirty="0" smtClean="0"/>
                        <a:t>105</a:t>
                      </a:r>
                      <a:endParaRPr lang="en-US" sz="14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400" dirty="0" smtClean="0"/>
                        <a:t>Carpet</a:t>
                      </a:r>
                      <a:endParaRPr lang="en-US" sz="1400" dirty="0"/>
                    </a:p>
                  </a:txBody>
                  <a:tcPr>
                    <a:solidFill>
                      <a:schemeClr val="accent4">
                        <a:lumMod val="40000"/>
                        <a:lumOff val="60000"/>
                      </a:schemeClr>
                    </a:solidFill>
                  </a:tcPr>
                </a:tc>
                <a:tc>
                  <a:txBody>
                    <a:bodyPr/>
                    <a:lstStyle/>
                    <a:p>
                      <a:r>
                        <a:rPr lang="en-US" sz="1400" dirty="0" smtClean="0"/>
                        <a:t>D</a:t>
                      </a:r>
                      <a:endParaRPr lang="en-US" sz="1400" dirty="0"/>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18-21</a:t>
                      </a:r>
                      <a:endParaRPr lang="en-US" sz="14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400" dirty="0" smtClean="0"/>
                        <a:t>207</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22-25</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296801">
                <a:tc>
                  <a:txBody>
                    <a:bodyPr/>
                    <a:lstStyle/>
                    <a:p>
                      <a:r>
                        <a:rPr lang="en-US" sz="1400" dirty="0" smtClean="0"/>
                        <a:t>Music </a:t>
                      </a:r>
                      <a:endParaRPr lang="en-US" sz="14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400" dirty="0" smtClean="0"/>
                        <a:t>Carpet</a:t>
                      </a:r>
                      <a:endParaRPr lang="en-US" sz="1400" dirty="0"/>
                    </a:p>
                  </a:txBody>
                  <a:tcPr>
                    <a:solidFill>
                      <a:schemeClr val="accent4">
                        <a:lumMod val="40000"/>
                        <a:lumOff val="60000"/>
                      </a:schemeClr>
                    </a:solidFill>
                  </a:tcPr>
                </a:tc>
                <a:tc>
                  <a:txBody>
                    <a:bodyPr/>
                    <a:lstStyle/>
                    <a:p>
                      <a:r>
                        <a:rPr lang="en-US" sz="1400" dirty="0" smtClean="0"/>
                        <a:t>D</a:t>
                      </a:r>
                      <a:endParaRPr lang="en-US" sz="1400" dirty="0"/>
                    </a:p>
                  </a:txBody>
                  <a:tcPr>
                    <a:solidFill>
                      <a:schemeClr val="accent4">
                        <a:lumMod val="40000"/>
                        <a:lumOff val="60000"/>
                      </a:schemeClr>
                    </a:solidFill>
                  </a:tcPr>
                </a:tc>
                <a:tc>
                  <a:txBody>
                    <a:bodyPr/>
                    <a:lstStyle/>
                    <a:p>
                      <a:r>
                        <a:rPr lang="en-US" sz="1400" dirty="0" smtClean="0"/>
                        <a:t>18-21</a:t>
                      </a:r>
                      <a:endParaRPr lang="en-US" sz="14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400" dirty="0" smtClean="0"/>
                        <a:t>106</a:t>
                      </a:r>
                      <a:endParaRPr lang="en-US" sz="14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400" dirty="0" smtClean="0"/>
                        <a:t>Carpet</a:t>
                      </a:r>
                      <a:endParaRPr lang="en-US" sz="1400" dirty="0"/>
                    </a:p>
                  </a:txBody>
                  <a:tcPr>
                    <a:solidFill>
                      <a:schemeClr val="accent4">
                        <a:lumMod val="40000"/>
                        <a:lumOff val="60000"/>
                      </a:schemeClr>
                    </a:solidFill>
                  </a:tcPr>
                </a:tc>
                <a:tc>
                  <a:txBody>
                    <a:bodyPr/>
                    <a:lstStyle/>
                    <a:p>
                      <a:r>
                        <a:rPr lang="en-US" sz="1400" dirty="0" smtClean="0"/>
                        <a:t>D</a:t>
                      </a:r>
                      <a:endParaRPr lang="en-US" sz="1400" dirty="0"/>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18-21</a:t>
                      </a:r>
                      <a:endParaRPr lang="en-US" sz="14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400" dirty="0" smtClean="0"/>
                        <a:t>208</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Carpet</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r>
              <a:tr h="296801">
                <a:tc>
                  <a:txBody>
                    <a:bodyPr/>
                    <a:lstStyle/>
                    <a:p>
                      <a:r>
                        <a:rPr lang="en-US" sz="1400" dirty="0" smtClean="0"/>
                        <a:t>Hallway</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VCT</a:t>
                      </a:r>
                      <a:r>
                        <a:rPr lang="en-US" sz="1400" baseline="0" dirty="0" smtClean="0"/>
                        <a:t> </a:t>
                      </a:r>
                      <a:r>
                        <a:rPr lang="en-US" sz="1400" dirty="0" smtClean="0"/>
                        <a:t>Tile </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smtClean="0"/>
                        <a:t>107</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Carpet</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smtClean="0"/>
                        <a:t>210</a:t>
                      </a:r>
                      <a:endParaRPr lang="en-US" sz="14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400" dirty="0" smtClean="0"/>
                        <a:t>Carpet</a:t>
                      </a:r>
                      <a:endParaRPr lang="en-US" sz="1400" dirty="0"/>
                    </a:p>
                  </a:txBody>
                  <a:tcPr>
                    <a:solidFill>
                      <a:schemeClr val="accent4">
                        <a:lumMod val="40000"/>
                        <a:lumOff val="60000"/>
                      </a:schemeClr>
                    </a:solidFill>
                  </a:tcPr>
                </a:tc>
                <a:tc>
                  <a:txBody>
                    <a:bodyPr/>
                    <a:lstStyle/>
                    <a:p>
                      <a:r>
                        <a:rPr lang="en-US" sz="1400" dirty="0" smtClean="0"/>
                        <a:t>D</a:t>
                      </a:r>
                      <a:endParaRPr lang="en-US" sz="1400" dirty="0"/>
                    </a:p>
                  </a:txBody>
                  <a:tcPr>
                    <a:solidFill>
                      <a:schemeClr val="accent4">
                        <a:lumMod val="40000"/>
                        <a:lumOff val="60000"/>
                      </a:schemeClr>
                    </a:solidFill>
                  </a:tcPr>
                </a:tc>
                <a:tc>
                  <a:txBody>
                    <a:bodyPr/>
                    <a:lstStyle/>
                    <a:p>
                      <a:r>
                        <a:rPr lang="en-US" sz="1400" dirty="0" smtClean="0"/>
                        <a:t>18-21</a:t>
                      </a:r>
                      <a:endParaRPr lang="en-US" sz="14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r>
              <a:tr h="296801">
                <a:tc>
                  <a:txBody>
                    <a:bodyPr/>
                    <a:lstStyle/>
                    <a:p>
                      <a:r>
                        <a:rPr lang="en-US" sz="1400" dirty="0" smtClean="0"/>
                        <a:t>SPED</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 </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r>
                        <a:rPr lang="en-US" sz="1400" dirty="0" smtClean="0"/>
                        <a:t>21-24</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smtClean="0"/>
                        <a:t>109</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Carpet</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smtClean="0"/>
                        <a:t>211</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22-25</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296801">
                <a:tc>
                  <a:txBody>
                    <a:bodyPr/>
                    <a:lstStyle/>
                    <a:p>
                      <a:r>
                        <a:rPr lang="en-US" sz="1400" dirty="0" smtClean="0"/>
                        <a:t>Sm OFF</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Carpet </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smtClean="0"/>
                        <a:t>113</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22-25</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smtClean="0"/>
                        <a:t>212</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22-25</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296801">
                <a:tc>
                  <a:txBody>
                    <a:bodyPr/>
                    <a:lstStyle/>
                    <a:p>
                      <a:r>
                        <a:rPr lang="en-US" sz="1400" dirty="0" smtClean="0"/>
                        <a:t>Staff BRK</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a:t>
                      </a:r>
                      <a:r>
                        <a:rPr lang="en-US" sz="1400" baseline="0" dirty="0" smtClean="0"/>
                        <a:t> </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r>
                        <a:rPr lang="en-US" sz="1400" dirty="0" smtClean="0"/>
                        <a:t>22-25</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smtClean="0"/>
                        <a:t>200</a:t>
                      </a:r>
                      <a:endParaRPr lang="en-US" sz="14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400" dirty="0" smtClean="0"/>
                        <a:t>Carpet</a:t>
                      </a:r>
                      <a:endParaRPr lang="en-US" sz="1400" dirty="0"/>
                    </a:p>
                  </a:txBody>
                  <a:tcPr>
                    <a:solidFill>
                      <a:schemeClr val="accent4">
                        <a:lumMod val="40000"/>
                        <a:lumOff val="60000"/>
                      </a:schemeClr>
                    </a:solidFill>
                  </a:tcPr>
                </a:tc>
                <a:tc>
                  <a:txBody>
                    <a:bodyPr/>
                    <a:lstStyle/>
                    <a:p>
                      <a:r>
                        <a:rPr lang="en-US" sz="1400" dirty="0" smtClean="0"/>
                        <a:t>D</a:t>
                      </a:r>
                      <a:endParaRPr lang="en-US" sz="1400" dirty="0"/>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18-21</a:t>
                      </a:r>
                      <a:endParaRPr lang="en-US" sz="14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400" dirty="0" smtClean="0"/>
                        <a:t>213</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22-25</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296801">
                <a:tc>
                  <a:txBody>
                    <a:bodyPr/>
                    <a:lstStyle/>
                    <a:p>
                      <a:r>
                        <a:rPr lang="en-US" sz="1400" dirty="0" smtClean="0"/>
                        <a:t>Comp Lab</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Carpet </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smtClean="0"/>
                        <a:t>201</a:t>
                      </a:r>
                      <a:endParaRPr lang="en-US" sz="14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400" dirty="0" smtClean="0"/>
                        <a:t>Carpet</a:t>
                      </a:r>
                      <a:endParaRPr lang="en-US" sz="1400" dirty="0"/>
                    </a:p>
                  </a:txBody>
                  <a:tcPr>
                    <a:solidFill>
                      <a:schemeClr val="accent6">
                        <a:lumMod val="20000"/>
                        <a:lumOff val="80000"/>
                      </a:schemeClr>
                    </a:solidFill>
                  </a:tcPr>
                </a:tc>
                <a:tc>
                  <a:txBody>
                    <a:bodyPr/>
                    <a:lstStyle/>
                    <a:p>
                      <a:r>
                        <a:rPr lang="en-US" sz="1400" dirty="0" smtClean="0"/>
                        <a:t>A</a:t>
                      </a:r>
                      <a:endParaRPr lang="en-US" sz="14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&gt;10 year</a:t>
                      </a:r>
                      <a:endParaRPr lang="en-US" sz="14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400" dirty="0" smtClean="0"/>
                        <a:t>214</a:t>
                      </a:r>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smtClean="0"/>
                        <a:t>Carpet</a:t>
                      </a:r>
                      <a:endParaRPr lang="en-US" sz="1400" dirty="0"/>
                    </a:p>
                  </a:txBody>
                  <a:tcPr>
                    <a:solidFill>
                      <a:schemeClr val="accent4">
                        <a:lumMod val="20000"/>
                        <a:lumOff val="80000"/>
                      </a:schemeClr>
                    </a:solidFill>
                  </a:tcPr>
                </a:tc>
                <a:tc>
                  <a:txBody>
                    <a:bodyPr/>
                    <a:lstStyle/>
                    <a:p>
                      <a:r>
                        <a:rPr lang="en-US" sz="1400" dirty="0" smtClean="0"/>
                        <a:t>C</a:t>
                      </a:r>
                      <a:endParaRPr lang="en-US" sz="14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22-25</a:t>
                      </a: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296801">
                <a:tc>
                  <a:txBody>
                    <a:bodyPr/>
                    <a:lstStyle/>
                    <a:p>
                      <a:r>
                        <a:rPr lang="en-US" sz="1400" dirty="0" smtClean="0"/>
                        <a:t>Library</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Carpet </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smtClean="0"/>
                        <a:t>202</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Carpet</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endParaRPr lang="en-US" sz="1400" dirty="0"/>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lnR w="12700" cap="flat" cmpd="sng" algn="ctr">
                      <a:solidFill>
                        <a:schemeClr val="tx1"/>
                      </a:solidFill>
                      <a:prstDash val="solid"/>
                      <a:round/>
                      <a:headEnd type="none" w="med" len="med"/>
                      <a:tailEnd type="none" w="med" len="med"/>
                    </a:lnR>
                    <a:solidFill>
                      <a:schemeClr val="bg1"/>
                    </a:solidFill>
                  </a:tcPr>
                </a:tc>
              </a:tr>
              <a:tr h="296801">
                <a:tc>
                  <a:txBody>
                    <a:bodyPr/>
                    <a:lstStyle/>
                    <a:p>
                      <a:r>
                        <a:rPr lang="en-US" sz="1400" dirty="0" smtClean="0"/>
                        <a:t>101</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Carpet</a:t>
                      </a:r>
                      <a:r>
                        <a:rPr lang="en-US" sz="1400" baseline="0" dirty="0" smtClean="0"/>
                        <a:t> </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smtClean="0"/>
                        <a:t>203</a:t>
                      </a:r>
                      <a:endParaRPr lang="en-US" sz="14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smtClean="0"/>
                        <a:t>Carpet</a:t>
                      </a:r>
                      <a:endParaRPr lang="en-US" sz="1400" dirty="0"/>
                    </a:p>
                  </a:txBody>
                  <a:tcPr>
                    <a:solidFill>
                      <a:schemeClr val="accent6">
                        <a:lumMod val="40000"/>
                        <a:lumOff val="60000"/>
                      </a:schemeClr>
                    </a:solidFill>
                  </a:tcPr>
                </a:tc>
                <a:tc>
                  <a:txBody>
                    <a:bodyPr/>
                    <a:lstStyle/>
                    <a:p>
                      <a:r>
                        <a:rPr lang="en-US" sz="1400" dirty="0" smtClean="0"/>
                        <a:t>B</a:t>
                      </a:r>
                      <a:endParaRPr lang="en-US" sz="14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26-27</a:t>
                      </a:r>
                      <a:endParaRPr lang="en-US" sz="14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endParaRPr lang="en-US" sz="1400" dirty="0"/>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lnR w="12700" cap="flat" cmpd="sng" algn="ctr">
                      <a:solidFill>
                        <a:schemeClr val="tx1"/>
                      </a:solidFill>
                      <a:prstDash val="solid"/>
                      <a:round/>
                      <a:headEnd type="none" w="med" len="med"/>
                      <a:tailEnd type="none" w="med" len="med"/>
                    </a:lnR>
                    <a:solidFill>
                      <a:schemeClr val="bg1"/>
                    </a:solidFill>
                  </a:tcPr>
                </a:tc>
              </a:tr>
              <a:tr h="296801">
                <a:tc>
                  <a:txBody>
                    <a:bodyPr/>
                    <a:lstStyle/>
                    <a:p>
                      <a:r>
                        <a:rPr lang="en-US" sz="1400" dirty="0" smtClean="0"/>
                        <a:t>102</a:t>
                      </a:r>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dirty="0" smtClean="0"/>
                        <a:t>Carpet</a:t>
                      </a:r>
                      <a:endParaRPr lang="en-US" sz="1400" dirty="0"/>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dirty="0" smtClean="0"/>
                        <a:t>B</a:t>
                      </a:r>
                      <a:endParaRPr lang="en-US" sz="1400" dirty="0"/>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26-27</a:t>
                      </a:r>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dirty="0" smtClean="0"/>
                        <a:t>204</a:t>
                      </a:r>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400" dirty="0" smtClean="0"/>
                        <a:t>Carpet</a:t>
                      </a:r>
                      <a:endParaRPr lang="en-US" sz="1400"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400" dirty="0" smtClean="0"/>
                        <a:t>C</a:t>
                      </a:r>
                      <a:endParaRPr lang="en-US" sz="1400"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22-25</a:t>
                      </a:r>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15220357"/>
              </p:ext>
            </p:extLst>
          </p:nvPr>
        </p:nvGraphicFramePr>
        <p:xfrm>
          <a:off x="308501" y="5603598"/>
          <a:ext cx="11556345" cy="822960"/>
        </p:xfrm>
        <a:graphic>
          <a:graphicData uri="http://schemas.openxmlformats.org/drawingml/2006/table">
            <a:tbl>
              <a:tblPr firstRow="1" bandRow="1">
                <a:tableStyleId>{5C22544A-7EE6-4342-B048-85BDC9FD1C3A}</a:tableStyleId>
              </a:tblPr>
              <a:tblGrid>
                <a:gridCol w="443536"/>
                <a:gridCol w="1727566"/>
                <a:gridCol w="302968"/>
                <a:gridCol w="1598825"/>
                <a:gridCol w="396403"/>
                <a:gridCol w="1943314"/>
                <a:gridCol w="330336"/>
                <a:gridCol w="2575678"/>
                <a:gridCol w="353709"/>
                <a:gridCol w="1884010"/>
              </a:tblGrid>
              <a:tr h="811368">
                <a:tc>
                  <a:txBody>
                    <a:bodyPr/>
                    <a:lstStyle/>
                    <a:p>
                      <a:r>
                        <a:rPr lang="en-US" sz="1600" b="0" dirty="0" smtClean="0">
                          <a:solidFill>
                            <a:schemeClr val="tx1"/>
                          </a:solidFill>
                          <a:latin typeface="+mj-lt"/>
                        </a:rPr>
                        <a:t>A</a:t>
                      </a:r>
                      <a:endParaRPr 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b="0" dirty="0" smtClean="0">
                          <a:solidFill>
                            <a:schemeClr val="tx1"/>
                          </a:solidFill>
                          <a:latin typeface="+mj-lt"/>
                        </a:rPr>
                        <a:t>New or  like </a:t>
                      </a:r>
                    </a:p>
                    <a:p>
                      <a:r>
                        <a:rPr lang="en-US" sz="1600" b="0" dirty="0" smtClean="0">
                          <a:solidFill>
                            <a:schemeClr val="tx1"/>
                          </a:solidFill>
                          <a:latin typeface="+mj-lt"/>
                        </a:rPr>
                        <a:t>new &gt; 10 years</a:t>
                      </a:r>
                    </a:p>
                    <a:p>
                      <a:r>
                        <a:rPr lang="en-US" sz="1600" b="0" dirty="0" smtClean="0">
                          <a:solidFill>
                            <a:schemeClr val="tx1"/>
                          </a:solidFill>
                          <a:latin typeface="+mj-lt"/>
                        </a:rPr>
                        <a:t>Life</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b="0" dirty="0" smtClean="0">
                          <a:solidFill>
                            <a:schemeClr val="tx1"/>
                          </a:solidFill>
                          <a:latin typeface="+mj-lt"/>
                        </a:rPr>
                        <a:t>B</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600" b="0" dirty="0" smtClean="0">
                          <a:solidFill>
                            <a:schemeClr val="tx1"/>
                          </a:solidFill>
                          <a:latin typeface="+mj-lt"/>
                        </a:rPr>
                        <a:t>Slight even wear</a:t>
                      </a:r>
                      <a:r>
                        <a:rPr lang="en-US" sz="1600" b="0" baseline="0" dirty="0" smtClean="0">
                          <a:solidFill>
                            <a:schemeClr val="tx1"/>
                          </a:solidFill>
                          <a:latin typeface="+mj-lt"/>
                        </a:rPr>
                        <a:t> replace estimated 26-27</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600" b="0" dirty="0" smtClean="0">
                          <a:solidFill>
                            <a:schemeClr val="tx1"/>
                          </a:solidFill>
                          <a:latin typeface="+mj-lt"/>
                        </a:rPr>
                        <a:t>C</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smtClean="0">
                          <a:solidFill>
                            <a:schemeClr val="tx1"/>
                          </a:solidFill>
                          <a:latin typeface="+mj-lt"/>
                        </a:rPr>
                        <a:t>Worn evenly no damage replace </a:t>
                      </a:r>
                    </a:p>
                    <a:p>
                      <a:r>
                        <a:rPr lang="en-US" sz="1600" b="0" dirty="0" smtClean="0">
                          <a:solidFill>
                            <a:schemeClr val="tx1"/>
                          </a:solidFill>
                          <a:latin typeface="+mj-lt"/>
                        </a:rPr>
                        <a:t>Estimated 22-25</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smtClean="0">
                          <a:solidFill>
                            <a:schemeClr val="tx1"/>
                          </a:solidFill>
                          <a:latin typeface="+mj-lt"/>
                        </a:rPr>
                        <a:t>D</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600" b="0" dirty="0" smtClean="0">
                          <a:solidFill>
                            <a:schemeClr val="tx1"/>
                          </a:solidFill>
                          <a:latin typeface="+mj-lt"/>
                        </a:rPr>
                        <a:t>Perm. stain, minor de-lamination seam damage</a:t>
                      </a:r>
                      <a:r>
                        <a:rPr lang="en-US" sz="1600" b="0" baseline="0" dirty="0" smtClean="0">
                          <a:solidFill>
                            <a:schemeClr val="tx1"/>
                          </a:solidFill>
                          <a:latin typeface="+mj-lt"/>
                        </a:rPr>
                        <a:t> replace 18-21</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600" b="0" dirty="0" smtClean="0">
                          <a:solidFill>
                            <a:schemeClr val="tx1"/>
                          </a:solidFill>
                          <a:latin typeface="+mj-lt"/>
                        </a:rPr>
                        <a:t>F</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600" b="0" dirty="0" smtClean="0">
                          <a:solidFill>
                            <a:schemeClr val="tx1"/>
                          </a:solidFill>
                          <a:latin typeface="+mj-lt"/>
                        </a:rPr>
                        <a:t>Extensive</a:t>
                      </a:r>
                      <a:r>
                        <a:rPr lang="en-US" sz="1600" b="0" baseline="0" dirty="0" smtClean="0">
                          <a:solidFill>
                            <a:schemeClr val="tx1"/>
                          </a:solidFill>
                          <a:latin typeface="+mj-lt"/>
                        </a:rPr>
                        <a:t> damage</a:t>
                      </a:r>
                      <a:r>
                        <a:rPr lang="en-US" sz="1600" b="0" dirty="0" smtClean="0">
                          <a:solidFill>
                            <a:schemeClr val="tx1"/>
                          </a:solidFill>
                          <a:latin typeface="+mj-lt"/>
                        </a:rPr>
                        <a:t> replace immediately</a:t>
                      </a:r>
                      <a:endParaRPr lang="en-US" sz="1600" b="0" dirty="0">
                        <a:solidFill>
                          <a:schemeClr val="tx1"/>
                        </a:solidFill>
                        <a:latin typeface="+mj-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spTree>
    <p:extLst>
      <p:ext uri="{BB962C8B-B14F-4D97-AF65-F5344CB8AC3E}">
        <p14:creationId xmlns:p14="http://schemas.microsoft.com/office/powerpoint/2010/main" val="767311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80644" y="100171"/>
            <a:ext cx="9404723"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WIS </a:t>
            </a:r>
            <a:br>
              <a:rPr lang="en-US" b="1" dirty="0" smtClean="0"/>
            </a:br>
            <a:r>
              <a:rPr lang="en-US" sz="2800" i="1" dirty="0" smtClean="0"/>
              <a:t>HVAC</a:t>
            </a:r>
            <a:endParaRPr lang="en-US" sz="2800" i="1" dirty="0"/>
          </a:p>
        </p:txBody>
      </p:sp>
      <p:sp>
        <p:nvSpPr>
          <p:cNvPr id="4" name="TextBox 3"/>
          <p:cNvSpPr txBox="1"/>
          <p:nvPr/>
        </p:nvSpPr>
        <p:spPr>
          <a:xfrm>
            <a:off x="633397" y="1391519"/>
            <a:ext cx="10181230" cy="5324535"/>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200" dirty="0" smtClean="0">
                <a:latin typeface="+mj-lt"/>
              </a:rPr>
              <a:t>HVAC control system is obsolete and new replacement parts are unavailable. This system should be replaced as soon as possible. Estimated cost to replace 175K.</a:t>
            </a:r>
          </a:p>
          <a:p>
            <a:endParaRPr lang="en-US" sz="2200" dirty="0" smtClean="0">
              <a:latin typeface="+mj-lt"/>
            </a:endParaRPr>
          </a:p>
          <a:p>
            <a:pPr marL="285750" indent="-285750">
              <a:buFont typeface="Arial" panose="020B0604020202020204" pitchFamily="34" charset="0"/>
              <a:buChar char="•"/>
            </a:pPr>
            <a:r>
              <a:rPr lang="en-US" sz="2200" dirty="0" smtClean="0">
                <a:latin typeface="+mj-lt"/>
              </a:rPr>
              <a:t>This is a two story school without A/C in the classrooms. The school gets uncomfortably hot in the early and late part of the school year. The current boilers and air handling units are original to the school and are nearing the end of the normal service life. </a:t>
            </a:r>
          </a:p>
          <a:p>
            <a:endParaRPr lang="en-US" sz="2200" dirty="0">
              <a:latin typeface="+mj-lt"/>
            </a:endParaRPr>
          </a:p>
          <a:p>
            <a:pPr marL="285750" indent="-285750">
              <a:buFont typeface="Arial" panose="020B0604020202020204" pitchFamily="34" charset="0"/>
              <a:buChar char="•"/>
            </a:pPr>
            <a:r>
              <a:rPr lang="en-US" sz="2200" dirty="0" smtClean="0">
                <a:latin typeface="+mj-lt"/>
              </a:rPr>
              <a:t>It’s recommended to replace the boilers, air handling units and add a chiller for building air conditioning. </a:t>
            </a:r>
          </a:p>
          <a:p>
            <a:pPr marL="285750" indent="-285750">
              <a:buFont typeface="Arial" panose="020B0604020202020204" pitchFamily="34" charset="0"/>
              <a:buChar char="•"/>
            </a:pPr>
            <a:endParaRPr lang="en-US" sz="2200" dirty="0">
              <a:latin typeface="+mj-lt"/>
            </a:endParaRPr>
          </a:p>
          <a:p>
            <a:pPr marL="285750" indent="-285750">
              <a:buFont typeface="Arial" panose="020B0604020202020204" pitchFamily="34" charset="0"/>
              <a:buChar char="•"/>
            </a:pPr>
            <a:r>
              <a:rPr lang="en-US" sz="2200" dirty="0" smtClean="0">
                <a:latin typeface="+mj-lt"/>
              </a:rPr>
              <a:t>Estimated cost for entire HVAC system upgrade 1.6 million. Expected to be part of future school expansion bond.</a:t>
            </a:r>
          </a:p>
          <a:p>
            <a:endParaRPr lang="en-US" dirty="0" smtClean="0"/>
          </a:p>
          <a:p>
            <a:endParaRPr lang="en-US" dirty="0"/>
          </a:p>
        </p:txBody>
      </p:sp>
    </p:spTree>
    <p:extLst>
      <p:ext uri="{BB962C8B-B14F-4D97-AF65-F5344CB8AC3E}">
        <p14:creationId xmlns:p14="http://schemas.microsoft.com/office/powerpoint/2010/main" val="1501833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10087" y="90152"/>
            <a:ext cx="9404723"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WIS </a:t>
            </a:r>
            <a:br>
              <a:rPr lang="en-US" dirty="0" smtClean="0"/>
            </a:br>
            <a:r>
              <a:rPr lang="en-US" sz="2800" i="1" u="sng" dirty="0" smtClean="0"/>
              <a:t>Structural and Exterior Finishes</a:t>
            </a:r>
            <a:endParaRPr lang="en-US" sz="2800" i="1" u="sng" dirty="0"/>
          </a:p>
        </p:txBody>
      </p:sp>
      <p:sp>
        <p:nvSpPr>
          <p:cNvPr id="4" name="TextBox 3"/>
          <p:cNvSpPr txBox="1"/>
          <p:nvPr/>
        </p:nvSpPr>
        <p:spPr>
          <a:xfrm>
            <a:off x="800550" y="2362105"/>
            <a:ext cx="4914900"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rPr>
              <a:t>Masonry block and stucco.</a:t>
            </a:r>
          </a:p>
          <a:p>
            <a:pPr marL="342900" indent="-342900">
              <a:buFont typeface="Arial" panose="020B0604020202020204" pitchFamily="34" charset="0"/>
              <a:buChar char="•"/>
            </a:pPr>
            <a:endParaRPr lang="en-US" sz="2200" dirty="0" smtClean="0">
              <a:latin typeface="+mj-lt"/>
            </a:endParaRPr>
          </a:p>
          <a:p>
            <a:pPr marL="342900" indent="-342900">
              <a:buFont typeface="Arial" panose="020B0604020202020204" pitchFamily="34" charset="0"/>
              <a:buChar char="•"/>
            </a:pPr>
            <a:r>
              <a:rPr lang="en-US" sz="2200" dirty="0" smtClean="0">
                <a:latin typeface="+mj-lt"/>
              </a:rPr>
              <a:t>No major cost expected next 10 years. </a:t>
            </a:r>
            <a:endParaRPr lang="en-US" sz="2200" dirty="0">
              <a:latin typeface="+mj-lt"/>
            </a:endParaRPr>
          </a:p>
        </p:txBody>
      </p:sp>
    </p:spTree>
    <p:extLst>
      <p:ext uri="{BB962C8B-B14F-4D97-AF65-F5344CB8AC3E}">
        <p14:creationId xmlns:p14="http://schemas.microsoft.com/office/powerpoint/2010/main" val="1256877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13608" y="219982"/>
            <a:ext cx="10515600" cy="1325563"/>
          </a:xfrm>
        </p:spPr>
        <p:txBody>
          <a:bodyPr/>
          <a:lstStyle/>
          <a:p>
            <a:r>
              <a:rPr lang="en-US" b="1" dirty="0"/>
              <a:t>WIS</a:t>
            </a:r>
            <a:br>
              <a:rPr lang="en-US" b="1" dirty="0"/>
            </a:br>
            <a:r>
              <a:rPr lang="en-US" sz="2800" i="1" dirty="0"/>
              <a:t>Utility </a:t>
            </a:r>
            <a:r>
              <a:rPr lang="en-US" sz="2800" i="1" dirty="0" smtClean="0"/>
              <a:t>Overview</a:t>
            </a:r>
            <a:endParaRPr lang="en-US" sz="2800" dirty="0"/>
          </a:p>
        </p:txBody>
      </p:sp>
      <p:sp>
        <p:nvSpPr>
          <p:cNvPr id="2" name="Rectangle 1"/>
          <p:cNvSpPr/>
          <p:nvPr/>
        </p:nvSpPr>
        <p:spPr>
          <a:xfrm>
            <a:off x="838200" y="2066836"/>
            <a:ext cx="4933208" cy="3139321"/>
          </a:xfrm>
          <a:prstGeom prst="rect">
            <a:avLst/>
          </a:prstGeom>
        </p:spPr>
        <p:txBody>
          <a:bodyPr wrap="square">
            <a:spAutoFit/>
          </a:bodyPr>
          <a:lstStyle/>
          <a:p>
            <a:pPr marL="342900" indent="-342900">
              <a:buFont typeface="Arial" panose="020B0604020202020204" pitchFamily="34" charset="0"/>
              <a:buChar char="•"/>
            </a:pPr>
            <a:r>
              <a:rPr lang="en-US" sz="2200" u="sng" dirty="0">
                <a:latin typeface="+mj-lt"/>
              </a:rPr>
              <a:t>Water /</a:t>
            </a:r>
            <a:r>
              <a:rPr lang="en-US" sz="2200" u="sng" dirty="0" smtClean="0">
                <a:latin typeface="+mj-lt"/>
              </a:rPr>
              <a:t>plumbing</a:t>
            </a:r>
          </a:p>
          <a:p>
            <a:r>
              <a:rPr lang="en-US" sz="2200" dirty="0" smtClean="0">
                <a:latin typeface="+mj-lt"/>
              </a:rPr>
              <a:t>	Copper, post lead </a:t>
            </a:r>
          </a:p>
          <a:p>
            <a:r>
              <a:rPr lang="en-US" sz="2200" dirty="0">
                <a:latin typeface="+mj-lt"/>
              </a:rPr>
              <a:t>	</a:t>
            </a:r>
            <a:r>
              <a:rPr lang="en-US" sz="2200" dirty="0" smtClean="0">
                <a:latin typeface="+mj-lt"/>
              </a:rPr>
              <a:t>Install PEX drinking water line </a:t>
            </a:r>
            <a:r>
              <a:rPr lang="en-US" sz="2200" dirty="0">
                <a:latin typeface="+mj-lt"/>
              </a:rPr>
              <a:t>$</a:t>
            </a:r>
            <a:r>
              <a:rPr lang="en-US" sz="2200" dirty="0" smtClean="0">
                <a:latin typeface="+mj-lt"/>
              </a:rPr>
              <a:t>25,000     	2019</a:t>
            </a:r>
          </a:p>
          <a:p>
            <a:r>
              <a:rPr lang="en-US" sz="2200" dirty="0" smtClean="0">
                <a:latin typeface="+mj-lt"/>
              </a:rPr>
              <a:t> 	</a:t>
            </a:r>
            <a:endParaRPr lang="en-US" sz="2200" dirty="0">
              <a:latin typeface="+mj-lt"/>
            </a:endParaRPr>
          </a:p>
          <a:p>
            <a:endParaRPr lang="en-US" sz="2200" dirty="0" smtClean="0">
              <a:latin typeface="+mj-lt"/>
            </a:endParaRPr>
          </a:p>
          <a:p>
            <a:pPr marL="342900" indent="-342900">
              <a:buFont typeface="Arial" panose="020B0604020202020204" pitchFamily="34" charset="0"/>
              <a:buChar char="•"/>
            </a:pPr>
            <a:r>
              <a:rPr lang="en-US" sz="2200" u="sng" dirty="0" smtClean="0">
                <a:latin typeface="+mj-lt"/>
              </a:rPr>
              <a:t>Fire Systems </a:t>
            </a:r>
          </a:p>
          <a:p>
            <a:pPr lvl="1"/>
            <a:r>
              <a:rPr lang="en-US" sz="2200" dirty="0" smtClean="0">
                <a:latin typeface="+mj-lt"/>
              </a:rPr>
              <a:t>Wet/dry </a:t>
            </a:r>
            <a:r>
              <a:rPr lang="en-US" sz="2200" dirty="0" smtClean="0">
                <a:latin typeface="+mj-lt"/>
              </a:rPr>
              <a:t>full building  </a:t>
            </a:r>
            <a:endParaRPr lang="en-US" sz="2200" dirty="0">
              <a:latin typeface="+mj-lt"/>
            </a:endParaRPr>
          </a:p>
          <a:p>
            <a:pPr lvl="1"/>
            <a:r>
              <a:rPr lang="en-US" sz="2200" dirty="0" smtClean="0">
                <a:latin typeface="+mj-lt"/>
              </a:rPr>
              <a:t>On routine testing cycle</a:t>
            </a:r>
          </a:p>
        </p:txBody>
      </p:sp>
      <p:sp>
        <p:nvSpPr>
          <p:cNvPr id="4" name="Rectangle 3"/>
          <p:cNvSpPr/>
          <p:nvPr/>
        </p:nvSpPr>
        <p:spPr>
          <a:xfrm>
            <a:off x="6309575" y="2066836"/>
            <a:ext cx="5487473" cy="4154984"/>
          </a:xfrm>
          <a:prstGeom prst="rect">
            <a:avLst/>
          </a:prstGeom>
        </p:spPr>
        <p:txBody>
          <a:bodyPr wrap="square">
            <a:spAutoFit/>
          </a:bodyPr>
          <a:lstStyle/>
          <a:p>
            <a:pPr marL="342900" indent="-342900">
              <a:buFont typeface="Arial" panose="020B0604020202020204" pitchFamily="34" charset="0"/>
              <a:buChar char="•"/>
            </a:pPr>
            <a:r>
              <a:rPr lang="en-US" sz="2200" u="sng" dirty="0" smtClean="0">
                <a:latin typeface="+mj-lt"/>
              </a:rPr>
              <a:t>Electrical</a:t>
            </a:r>
          </a:p>
          <a:p>
            <a:pPr lvl="1"/>
            <a:r>
              <a:rPr lang="en-US" sz="2200" dirty="0" smtClean="0">
                <a:latin typeface="+mj-lt"/>
              </a:rPr>
              <a:t>All panels appropriately secured</a:t>
            </a:r>
          </a:p>
          <a:p>
            <a:pPr lvl="1"/>
            <a:r>
              <a:rPr lang="en-US" sz="2200" dirty="0" smtClean="0">
                <a:latin typeface="+mj-lt"/>
              </a:rPr>
              <a:t>Panel schedules in place </a:t>
            </a:r>
          </a:p>
          <a:p>
            <a:pPr lvl="1"/>
            <a:r>
              <a:rPr lang="en-US" sz="2200" dirty="0" smtClean="0">
                <a:latin typeface="+mj-lt"/>
              </a:rPr>
              <a:t>Need switchboard cleaning/lubrication/inspection $3500 2018 </a:t>
            </a:r>
            <a:endParaRPr lang="en-US" sz="2200" dirty="0">
              <a:latin typeface="+mj-lt"/>
            </a:endParaRPr>
          </a:p>
          <a:p>
            <a:endParaRPr lang="en-US" sz="2200" dirty="0" smtClean="0">
              <a:latin typeface="+mj-lt"/>
            </a:endParaRPr>
          </a:p>
          <a:p>
            <a:pPr marL="342900" indent="-342900">
              <a:buFont typeface="Arial" panose="020B0604020202020204" pitchFamily="34" charset="0"/>
              <a:buChar char="•"/>
            </a:pPr>
            <a:r>
              <a:rPr lang="en-US" sz="2200" u="sng" dirty="0" smtClean="0">
                <a:latin typeface="+mj-lt"/>
              </a:rPr>
              <a:t>Gas</a:t>
            </a:r>
          </a:p>
          <a:p>
            <a:pPr lvl="1"/>
            <a:r>
              <a:rPr lang="en-US" sz="2200" dirty="0" smtClean="0">
                <a:latin typeface="+mj-lt"/>
              </a:rPr>
              <a:t>Kitchen equipment</a:t>
            </a:r>
          </a:p>
          <a:p>
            <a:pPr lvl="1"/>
            <a:r>
              <a:rPr lang="en-US" sz="2200" dirty="0" smtClean="0">
                <a:latin typeface="+mj-lt"/>
              </a:rPr>
              <a:t>4 hot water boilers </a:t>
            </a:r>
          </a:p>
          <a:p>
            <a:pPr lvl="1"/>
            <a:r>
              <a:rPr lang="en-US" sz="2200" dirty="0" smtClean="0">
                <a:latin typeface="+mj-lt"/>
              </a:rPr>
              <a:t>2 commercial hot water heaters </a:t>
            </a:r>
            <a:endParaRPr lang="en-US" sz="2200" dirty="0">
              <a:latin typeface="+mj-lt"/>
            </a:endParaRPr>
          </a:p>
          <a:p>
            <a:pPr lvl="1"/>
            <a:r>
              <a:rPr lang="en-US" sz="2200" dirty="0" smtClean="0">
                <a:latin typeface="+mj-lt"/>
              </a:rPr>
              <a:t>1 Reznor MAU (kitchen MAU)</a:t>
            </a:r>
          </a:p>
        </p:txBody>
      </p:sp>
    </p:spTree>
    <p:extLst>
      <p:ext uri="{BB962C8B-B14F-4D97-AF65-F5344CB8AC3E}">
        <p14:creationId xmlns:p14="http://schemas.microsoft.com/office/powerpoint/2010/main" val="4061102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WIS</a:t>
            </a:r>
            <a:br>
              <a:rPr lang="en-US" b="1" dirty="0"/>
            </a:br>
            <a:r>
              <a:rPr lang="en-US" sz="2800" i="1" dirty="0" smtClean="0"/>
              <a:t>Grounds</a:t>
            </a:r>
            <a:endParaRPr lang="en-US" sz="2800" dirty="0"/>
          </a:p>
        </p:txBody>
      </p:sp>
      <p:sp>
        <p:nvSpPr>
          <p:cNvPr id="3" name="TextBox 2"/>
          <p:cNvSpPr txBox="1"/>
          <p:nvPr/>
        </p:nvSpPr>
        <p:spPr>
          <a:xfrm>
            <a:off x="1003679" y="2034207"/>
            <a:ext cx="6435095"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latin typeface="+mj-lt"/>
              </a:rPr>
              <a:t>Irrigation tank and distribution,  – $15,000  2019</a:t>
            </a:r>
          </a:p>
          <a:p>
            <a:endParaRPr lang="en-US" sz="2400" dirty="0" smtClean="0">
              <a:latin typeface="+mj-lt"/>
            </a:endParaRPr>
          </a:p>
          <a:p>
            <a:pPr marL="285750" indent="-285750">
              <a:buFont typeface="Arial" panose="020B0604020202020204" pitchFamily="34" charset="0"/>
              <a:buChar char="•"/>
            </a:pPr>
            <a:r>
              <a:rPr lang="en-US" sz="2400" dirty="0" smtClean="0">
                <a:latin typeface="+mj-lt"/>
              </a:rPr>
              <a:t>Grade and landscape lot  - $2,500 2018</a:t>
            </a:r>
          </a:p>
          <a:p>
            <a:endParaRPr lang="en-US" sz="2400" dirty="0">
              <a:latin typeface="+mj-lt"/>
            </a:endParaRPr>
          </a:p>
        </p:txBody>
      </p:sp>
    </p:spTree>
    <p:extLst>
      <p:ext uri="{BB962C8B-B14F-4D97-AF65-F5344CB8AC3E}">
        <p14:creationId xmlns:p14="http://schemas.microsoft.com/office/powerpoint/2010/main" val="2313364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41934" y="126609"/>
            <a:ext cx="10515600" cy="1325563"/>
          </a:xfrm>
        </p:spPr>
        <p:txBody>
          <a:bodyPr/>
          <a:lstStyle/>
          <a:p>
            <a:r>
              <a:rPr lang="en-US" b="1" dirty="0" smtClean="0"/>
              <a:t>WIS</a:t>
            </a:r>
            <a:r>
              <a:rPr lang="en-US" dirty="0" smtClean="0"/>
              <a:t/>
            </a:r>
            <a:br>
              <a:rPr lang="en-US" dirty="0" smtClean="0"/>
            </a:br>
            <a:r>
              <a:rPr lang="en-US" sz="2800" i="1" dirty="0" smtClean="0"/>
              <a:t>Portable Buildings</a:t>
            </a:r>
            <a:endParaRPr lang="en-US" sz="2800" i="1" dirty="0"/>
          </a:p>
        </p:txBody>
      </p:sp>
      <p:sp>
        <p:nvSpPr>
          <p:cNvPr id="2" name="TextBox 1"/>
          <p:cNvSpPr txBox="1"/>
          <p:nvPr/>
        </p:nvSpPr>
        <p:spPr>
          <a:xfrm flipH="1">
            <a:off x="483868" y="1595021"/>
            <a:ext cx="10031731" cy="526297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smtClean="0">
                <a:latin typeface="+mj-lt"/>
              </a:rPr>
              <a:t>Two portables installed August 2017</a:t>
            </a:r>
          </a:p>
          <a:p>
            <a:pPr marL="342900" indent="-342900">
              <a:spcAft>
                <a:spcPts val="1200"/>
              </a:spcAft>
              <a:buFont typeface="Arial" panose="020B0604020202020204" pitchFamily="34" charset="0"/>
              <a:buChar char="•"/>
            </a:pPr>
            <a:r>
              <a:rPr lang="en-US" sz="2200" dirty="0" smtClean="0">
                <a:latin typeface="+mj-lt"/>
              </a:rPr>
              <a:t>Each building 1736 Sqft. each</a:t>
            </a:r>
          </a:p>
          <a:p>
            <a:pPr marL="342900" indent="-342900">
              <a:spcAft>
                <a:spcPts val="1200"/>
              </a:spcAft>
              <a:buFont typeface="Arial" panose="020B0604020202020204" pitchFamily="34" charset="0"/>
              <a:buChar char="•"/>
            </a:pPr>
            <a:r>
              <a:rPr lang="en-US" sz="2200" dirty="0" smtClean="0">
                <a:latin typeface="+mj-lt"/>
              </a:rPr>
              <a:t>Initially constructed 2014, purchased used from Federal Way HS</a:t>
            </a:r>
          </a:p>
          <a:p>
            <a:pPr marL="342900" indent="-342900">
              <a:spcAft>
                <a:spcPts val="1200"/>
              </a:spcAft>
              <a:buFont typeface="Arial" panose="020B0604020202020204" pitchFamily="34" charset="0"/>
              <a:buChar char="•"/>
            </a:pPr>
            <a:r>
              <a:rPr lang="en-US" sz="2200" dirty="0" smtClean="0">
                <a:latin typeface="+mj-lt"/>
              </a:rPr>
              <a:t>Retrofitted with bathrooms prior to delivery</a:t>
            </a:r>
          </a:p>
          <a:p>
            <a:pPr marL="342900" indent="-342900">
              <a:spcAft>
                <a:spcPts val="1200"/>
              </a:spcAft>
              <a:buFont typeface="Arial" panose="020B0604020202020204" pitchFamily="34" charset="0"/>
              <a:buChar char="•"/>
            </a:pPr>
            <a:r>
              <a:rPr lang="en-US" sz="2200" dirty="0" smtClean="0">
                <a:latin typeface="+mj-lt"/>
              </a:rPr>
              <a:t>Exteriors painted prior to delivery, Paint 2025 ($2500)</a:t>
            </a:r>
          </a:p>
          <a:p>
            <a:pPr marL="342900" indent="-342900">
              <a:spcAft>
                <a:spcPts val="1200"/>
              </a:spcAft>
              <a:buFont typeface="Arial" panose="020B0604020202020204" pitchFamily="34" charset="0"/>
              <a:buChar char="•"/>
            </a:pPr>
            <a:r>
              <a:rPr lang="en-US" sz="2200" dirty="0" smtClean="0">
                <a:latin typeface="+mj-lt"/>
              </a:rPr>
              <a:t>New carpeting installed at delivery &gt; 10 years</a:t>
            </a:r>
          </a:p>
          <a:p>
            <a:pPr marL="342900" indent="-342900">
              <a:spcAft>
                <a:spcPts val="1200"/>
              </a:spcAft>
              <a:buFont typeface="Arial" panose="020B0604020202020204" pitchFamily="34" charset="0"/>
              <a:buChar char="•"/>
            </a:pPr>
            <a:r>
              <a:rPr lang="en-US" sz="2200" dirty="0" smtClean="0">
                <a:latin typeface="+mj-lt"/>
              </a:rPr>
              <a:t>25 year roofing on each building &gt;10years</a:t>
            </a:r>
          </a:p>
          <a:p>
            <a:pPr marL="342900" indent="-342900">
              <a:spcAft>
                <a:spcPts val="1200"/>
              </a:spcAft>
              <a:buFont typeface="Arial" panose="020B0604020202020204" pitchFamily="34" charset="0"/>
              <a:buChar char="•"/>
            </a:pPr>
            <a:r>
              <a:rPr lang="en-US" sz="2200" dirty="0" smtClean="0">
                <a:latin typeface="+mj-lt"/>
              </a:rPr>
              <a:t>Interior finishes like new at installation </a:t>
            </a:r>
          </a:p>
          <a:p>
            <a:pPr marL="342900" indent="-342900">
              <a:spcAft>
                <a:spcPts val="1200"/>
              </a:spcAft>
              <a:buFont typeface="Arial" panose="020B0604020202020204" pitchFamily="34" charset="0"/>
              <a:buChar char="•"/>
            </a:pPr>
            <a:r>
              <a:rPr lang="en-US" sz="2200" dirty="0" smtClean="0">
                <a:latin typeface="+mj-lt"/>
              </a:rPr>
              <a:t>No major cost expected within 10 years, other than routine preventive maintenance </a:t>
            </a:r>
          </a:p>
          <a:p>
            <a:endParaRPr lang="en-US" sz="2400" dirty="0" smtClean="0"/>
          </a:p>
          <a:p>
            <a:r>
              <a:rPr lang="en-US" sz="2400" dirty="0" smtClean="0"/>
              <a:t> </a:t>
            </a:r>
            <a:endParaRPr lang="en-US" sz="2400" dirty="0"/>
          </a:p>
        </p:txBody>
      </p:sp>
    </p:spTree>
    <p:extLst>
      <p:ext uri="{BB962C8B-B14F-4D97-AF65-F5344CB8AC3E}">
        <p14:creationId xmlns:p14="http://schemas.microsoft.com/office/powerpoint/2010/main" val="2152896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23850" y="212725"/>
            <a:ext cx="10515600" cy="1325563"/>
          </a:xfrm>
        </p:spPr>
        <p:txBody>
          <a:bodyPr/>
          <a:lstStyle/>
          <a:p>
            <a:r>
              <a:rPr lang="en-US" b="1" dirty="0" smtClean="0"/>
              <a:t>WIS</a:t>
            </a:r>
            <a:r>
              <a:rPr lang="en-US" dirty="0"/>
              <a:t/>
            </a:r>
            <a:br>
              <a:rPr lang="en-US" dirty="0"/>
            </a:br>
            <a:r>
              <a:rPr lang="en-US" sz="2800" i="1" dirty="0"/>
              <a:t>120 month maintenance plan </a:t>
            </a:r>
            <a:endParaRPr lang="en-US" sz="2800" dirty="0"/>
          </a:p>
        </p:txBody>
      </p:sp>
      <p:graphicFrame>
        <p:nvGraphicFramePr>
          <p:cNvPr id="6" name="Content Placeholder 3"/>
          <p:cNvGraphicFramePr>
            <a:graphicFrameLocks noGrp="1"/>
          </p:cNvGraphicFramePr>
          <p:nvPr>
            <p:ph sz="half" idx="1"/>
            <p:extLst>
              <p:ext uri="{D42A27DB-BD31-4B8C-83A1-F6EECF244321}">
                <p14:modId xmlns:p14="http://schemas.microsoft.com/office/powerpoint/2010/main" val="1851098595"/>
              </p:ext>
            </p:extLst>
          </p:nvPr>
        </p:nvGraphicFramePr>
        <p:xfrm>
          <a:off x="465307" y="1454414"/>
          <a:ext cx="11103239" cy="4482619"/>
        </p:xfrm>
        <a:graphic>
          <a:graphicData uri="http://schemas.openxmlformats.org/drawingml/2006/table">
            <a:tbl>
              <a:tblPr firstRow="1" bandRow="1">
                <a:tableStyleId>{5C22544A-7EE6-4342-B048-85BDC9FD1C3A}</a:tableStyleId>
              </a:tblPr>
              <a:tblGrid>
                <a:gridCol w="1919137"/>
                <a:gridCol w="847237"/>
                <a:gridCol w="827125"/>
                <a:gridCol w="920510"/>
                <a:gridCol w="1132040"/>
                <a:gridCol w="855728"/>
                <a:gridCol w="1027235"/>
                <a:gridCol w="987214"/>
                <a:gridCol w="827485"/>
                <a:gridCol w="872837"/>
                <a:gridCol w="886691"/>
              </a:tblGrid>
              <a:tr h="794539">
                <a:tc>
                  <a:txBody>
                    <a:bodyPr/>
                    <a:lstStyle/>
                    <a:p>
                      <a:r>
                        <a:rPr lang="en-US" sz="1400" dirty="0" smtClean="0"/>
                        <a:t>6 month </a:t>
                      </a:r>
                      <a:endParaRPr lang="en-US" sz="1400" dirty="0"/>
                    </a:p>
                  </a:txBody>
                  <a:tcPr/>
                </a:tc>
                <a:tc>
                  <a:txBody>
                    <a:bodyPr/>
                    <a:lstStyle/>
                    <a:p>
                      <a:r>
                        <a:rPr lang="en-US" sz="1400" dirty="0" smtClean="0"/>
                        <a:t>1 year </a:t>
                      </a:r>
                    </a:p>
                    <a:p>
                      <a:r>
                        <a:rPr lang="en-US" sz="1400" dirty="0" smtClean="0"/>
                        <a:t>2018</a:t>
                      </a:r>
                      <a:endParaRPr lang="en-US" sz="1400" dirty="0"/>
                    </a:p>
                  </a:txBody>
                  <a:tcPr/>
                </a:tc>
                <a:tc>
                  <a:txBody>
                    <a:bodyPr/>
                    <a:lstStyle/>
                    <a:p>
                      <a:r>
                        <a:rPr lang="en-US" sz="1400" dirty="0" smtClean="0"/>
                        <a:t>2 year</a:t>
                      </a:r>
                    </a:p>
                    <a:p>
                      <a:r>
                        <a:rPr lang="en-US" sz="1400" dirty="0" smtClean="0"/>
                        <a:t>2019 </a:t>
                      </a:r>
                      <a:endParaRPr lang="en-US" sz="1400" dirty="0"/>
                    </a:p>
                  </a:txBody>
                  <a:tcPr/>
                </a:tc>
                <a:tc>
                  <a:txBody>
                    <a:bodyPr/>
                    <a:lstStyle/>
                    <a:p>
                      <a:r>
                        <a:rPr lang="en-US" sz="1400" dirty="0" smtClean="0"/>
                        <a:t>3 year </a:t>
                      </a:r>
                    </a:p>
                    <a:p>
                      <a:r>
                        <a:rPr lang="en-US" sz="1400" dirty="0" smtClean="0"/>
                        <a:t>2020</a:t>
                      </a:r>
                      <a:endParaRPr lang="en-US" sz="1400" dirty="0"/>
                    </a:p>
                  </a:txBody>
                  <a:tcPr/>
                </a:tc>
                <a:tc>
                  <a:txBody>
                    <a:bodyPr/>
                    <a:lstStyle/>
                    <a:p>
                      <a:r>
                        <a:rPr lang="en-US" sz="1400" dirty="0" smtClean="0"/>
                        <a:t>4 year </a:t>
                      </a:r>
                    </a:p>
                    <a:p>
                      <a:r>
                        <a:rPr lang="en-US" sz="1400" dirty="0" smtClean="0"/>
                        <a:t>2021</a:t>
                      </a:r>
                      <a:endParaRPr lang="en-US" sz="1400" dirty="0"/>
                    </a:p>
                  </a:txBody>
                  <a:tcPr/>
                </a:tc>
                <a:tc>
                  <a:txBody>
                    <a:bodyPr/>
                    <a:lstStyle/>
                    <a:p>
                      <a:r>
                        <a:rPr lang="en-US" sz="1400" dirty="0" smtClean="0"/>
                        <a:t>5 year</a:t>
                      </a:r>
                    </a:p>
                    <a:p>
                      <a:r>
                        <a:rPr lang="en-US" sz="1400" dirty="0" smtClean="0"/>
                        <a:t>2022</a:t>
                      </a:r>
                      <a:endParaRPr lang="en-US" sz="1400" dirty="0"/>
                    </a:p>
                  </a:txBody>
                  <a:tcPr/>
                </a:tc>
                <a:tc>
                  <a:txBody>
                    <a:bodyPr/>
                    <a:lstStyle/>
                    <a:p>
                      <a:r>
                        <a:rPr lang="en-US" sz="1400" dirty="0" smtClean="0"/>
                        <a:t>6 year </a:t>
                      </a:r>
                    </a:p>
                    <a:p>
                      <a:r>
                        <a:rPr lang="en-US" sz="1400" dirty="0" smtClean="0"/>
                        <a:t>2023</a:t>
                      </a:r>
                      <a:endParaRPr lang="en-US" sz="1400" dirty="0"/>
                    </a:p>
                  </a:txBody>
                  <a:tcPr/>
                </a:tc>
                <a:tc>
                  <a:txBody>
                    <a:bodyPr/>
                    <a:lstStyle/>
                    <a:p>
                      <a:r>
                        <a:rPr lang="en-US" sz="1400" dirty="0" smtClean="0"/>
                        <a:t>7 year </a:t>
                      </a:r>
                    </a:p>
                    <a:p>
                      <a:r>
                        <a:rPr lang="en-US" sz="1400" dirty="0" smtClean="0"/>
                        <a:t>2024</a:t>
                      </a:r>
                      <a:endParaRPr lang="en-US" sz="1400" dirty="0"/>
                    </a:p>
                  </a:txBody>
                  <a:tcPr/>
                </a:tc>
                <a:tc>
                  <a:txBody>
                    <a:bodyPr/>
                    <a:lstStyle/>
                    <a:p>
                      <a:r>
                        <a:rPr lang="en-US" sz="1400" dirty="0" smtClean="0"/>
                        <a:t>8 year </a:t>
                      </a:r>
                    </a:p>
                    <a:p>
                      <a:r>
                        <a:rPr lang="en-US" sz="1400" dirty="0" smtClean="0"/>
                        <a:t>2025</a:t>
                      </a:r>
                      <a:endParaRPr lang="en-US" sz="1400" dirty="0"/>
                    </a:p>
                  </a:txBody>
                  <a:tcPr/>
                </a:tc>
                <a:tc>
                  <a:txBody>
                    <a:bodyPr/>
                    <a:lstStyle/>
                    <a:p>
                      <a:r>
                        <a:rPr lang="en-US" sz="1400" dirty="0" smtClean="0"/>
                        <a:t>9 year</a:t>
                      </a:r>
                    </a:p>
                    <a:p>
                      <a:r>
                        <a:rPr lang="en-US" sz="1400" dirty="0" smtClean="0"/>
                        <a:t>2026</a:t>
                      </a:r>
                      <a:endParaRPr lang="en-US" sz="1400" dirty="0"/>
                    </a:p>
                  </a:txBody>
                  <a:tcPr/>
                </a:tc>
                <a:tc>
                  <a:txBody>
                    <a:bodyPr/>
                    <a:lstStyle/>
                    <a:p>
                      <a:r>
                        <a:rPr lang="en-US" sz="1400" dirty="0" smtClean="0"/>
                        <a:t>10 year </a:t>
                      </a:r>
                    </a:p>
                    <a:p>
                      <a:r>
                        <a:rPr lang="en-US" sz="1400" dirty="0" smtClean="0"/>
                        <a:t>2027</a:t>
                      </a:r>
                      <a:endParaRPr lang="en-US" sz="1400" dirty="0"/>
                    </a:p>
                  </a:txBody>
                  <a:tcPr/>
                </a:tc>
              </a:tr>
              <a:tr h="286269">
                <a:tc>
                  <a:txBody>
                    <a:bodyPr/>
                    <a:lstStyle/>
                    <a:p>
                      <a:r>
                        <a:rPr lang="en-US" sz="1400" dirty="0" smtClean="0"/>
                        <a:t>Roof</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6269">
                <a:tc>
                  <a:txBody>
                    <a:bodyPr/>
                    <a:lstStyle/>
                    <a:p>
                      <a:r>
                        <a:rPr lang="en-US" sz="1400" dirty="0" smtClean="0"/>
                        <a:t>Blacktop</a:t>
                      </a:r>
                      <a:endParaRPr lang="en-US" sz="1400" dirty="0"/>
                    </a:p>
                  </a:txBody>
                  <a:tcPr/>
                </a:tc>
                <a:tc>
                  <a:txBody>
                    <a:bodyPr/>
                    <a:lstStyle/>
                    <a:p>
                      <a:endParaRPr lang="en-US" sz="1400" dirty="0"/>
                    </a:p>
                  </a:txBody>
                  <a:tcPr/>
                </a:tc>
                <a:tc>
                  <a:txBody>
                    <a:bodyPr/>
                    <a:lstStyle/>
                    <a:p>
                      <a:r>
                        <a:rPr lang="en-US" sz="1400" dirty="0" smtClean="0"/>
                        <a:t>$16,740</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$22,860</a:t>
                      </a:r>
                      <a:endParaRPr lang="en-US" sz="1400" dirty="0"/>
                    </a:p>
                  </a:txBody>
                  <a:tcPr/>
                </a:tc>
                <a:tc>
                  <a:txBody>
                    <a:bodyPr/>
                    <a:lstStyle/>
                    <a:p>
                      <a:endParaRPr lang="en-US" sz="1400" dirty="0"/>
                    </a:p>
                  </a:txBody>
                  <a:tcPr/>
                </a:tc>
                <a:tc>
                  <a:txBody>
                    <a:bodyPr/>
                    <a:lstStyle/>
                    <a:p>
                      <a:r>
                        <a:rPr lang="en-US" sz="1400" dirty="0" smtClean="0"/>
                        <a:t>$16,740</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$22,860</a:t>
                      </a:r>
                      <a:endParaRPr lang="en-US" sz="1400" dirty="0"/>
                    </a:p>
                  </a:txBody>
                  <a:tcPr/>
                </a:tc>
              </a:tr>
              <a:tr h="286269">
                <a:tc>
                  <a:txBody>
                    <a:bodyPr/>
                    <a:lstStyle/>
                    <a:p>
                      <a:r>
                        <a:rPr lang="en-US" sz="1400" dirty="0" smtClean="0"/>
                        <a:t>Flooring </a:t>
                      </a:r>
                      <a:endParaRPr lang="en-US" sz="1400" dirty="0"/>
                    </a:p>
                  </a:txBody>
                  <a:tcPr/>
                </a:tc>
                <a:tc>
                  <a:txBody>
                    <a:bodyPr/>
                    <a:lstStyle/>
                    <a:p>
                      <a:r>
                        <a:rPr lang="en-US" sz="1400" dirty="0" smtClean="0"/>
                        <a:t>$10,000</a:t>
                      </a:r>
                      <a:endParaRPr lang="en-US" sz="1400" dirty="0"/>
                    </a:p>
                  </a:txBody>
                  <a:tcPr/>
                </a:tc>
                <a:tc>
                  <a:txBody>
                    <a:bodyPr/>
                    <a:lstStyle/>
                    <a:p>
                      <a:r>
                        <a:rPr lang="en-US" sz="1400" dirty="0" smtClean="0"/>
                        <a:t>$5,000</a:t>
                      </a:r>
                      <a:endParaRPr lang="en-US" sz="1400" dirty="0"/>
                    </a:p>
                  </a:txBody>
                  <a:tcPr/>
                </a:tc>
                <a:tc>
                  <a:txBody>
                    <a:bodyPr/>
                    <a:lstStyle/>
                    <a:p>
                      <a:r>
                        <a:rPr lang="en-US" sz="1400" dirty="0" smtClean="0"/>
                        <a:t>$10,000</a:t>
                      </a:r>
                      <a:endParaRPr lang="en-US" sz="1400" dirty="0"/>
                    </a:p>
                  </a:txBody>
                  <a:tcPr/>
                </a:tc>
                <a:tc>
                  <a:txBody>
                    <a:bodyPr/>
                    <a:lstStyle/>
                    <a:p>
                      <a:endParaRPr lang="en-US" sz="1400" dirty="0"/>
                    </a:p>
                  </a:txBody>
                  <a:tcPr/>
                </a:tc>
                <a:tc>
                  <a:txBody>
                    <a:bodyPr/>
                    <a:lstStyle/>
                    <a:p>
                      <a:r>
                        <a:rPr lang="en-US" sz="1400" dirty="0" smtClean="0"/>
                        <a:t>$15,000</a:t>
                      </a:r>
                      <a:endParaRPr lang="en-US" sz="1400" dirty="0"/>
                    </a:p>
                  </a:txBody>
                  <a:tcPr/>
                </a:tc>
                <a:tc>
                  <a:txBody>
                    <a:bodyPr/>
                    <a:lstStyle/>
                    <a:p>
                      <a:r>
                        <a:rPr lang="en-US" sz="1400" dirty="0" smtClean="0"/>
                        <a:t>$15,000</a:t>
                      </a:r>
                      <a:endParaRPr lang="en-US" sz="1400" dirty="0"/>
                    </a:p>
                  </a:txBody>
                  <a:tcPr/>
                </a:tc>
                <a:tc>
                  <a:txBody>
                    <a:bodyPr/>
                    <a:lstStyle/>
                    <a:p>
                      <a:r>
                        <a:rPr lang="en-US" sz="1400" dirty="0" smtClean="0"/>
                        <a:t>$15,000</a:t>
                      </a:r>
                      <a:endParaRPr lang="en-US" sz="1400" dirty="0"/>
                    </a:p>
                  </a:txBody>
                  <a:tcPr/>
                </a:tc>
                <a:tc>
                  <a:txBody>
                    <a:bodyPr/>
                    <a:lstStyle/>
                    <a:p>
                      <a:r>
                        <a:rPr lang="en-US" sz="1400" dirty="0" smtClean="0"/>
                        <a:t>$15,000</a:t>
                      </a:r>
                      <a:endParaRPr lang="en-US" sz="1400" dirty="0"/>
                    </a:p>
                  </a:txBody>
                  <a:tcPr/>
                </a:tc>
                <a:tc>
                  <a:txBody>
                    <a:bodyPr/>
                    <a:lstStyle/>
                    <a:p>
                      <a:r>
                        <a:rPr lang="en-US" sz="1400" dirty="0" smtClean="0"/>
                        <a:t>$30,000</a:t>
                      </a:r>
                      <a:endParaRPr lang="en-US" sz="1400" dirty="0"/>
                    </a:p>
                  </a:txBody>
                  <a:tcPr/>
                </a:tc>
                <a:tc>
                  <a:txBody>
                    <a:bodyPr/>
                    <a:lstStyle/>
                    <a:p>
                      <a:r>
                        <a:rPr lang="en-US" sz="1400" dirty="0" smtClean="0"/>
                        <a:t>$35,000</a:t>
                      </a:r>
                      <a:endParaRPr lang="en-US" sz="1400" dirty="0"/>
                    </a:p>
                  </a:txBody>
                  <a:tcPr/>
                </a:tc>
              </a:tr>
              <a:tr h="286269">
                <a:tc>
                  <a:txBody>
                    <a:bodyPr/>
                    <a:lstStyle/>
                    <a:p>
                      <a:r>
                        <a:rPr lang="en-US" sz="1400" dirty="0" smtClean="0"/>
                        <a:t>HVAC</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solidFill>
                            <a:srgbClr val="C00000"/>
                          </a:solidFill>
                        </a:rPr>
                        <a:t>*$1,600,000</a:t>
                      </a:r>
                      <a:r>
                        <a:rPr lang="en-US" sz="1400" baseline="0" dirty="0" smtClean="0">
                          <a:solidFill>
                            <a:srgbClr val="C00000"/>
                          </a:solidFill>
                        </a:rPr>
                        <a:t>-B</a:t>
                      </a:r>
                      <a:endParaRPr lang="en-US" sz="1400" dirty="0">
                        <a:solidFill>
                          <a:srgbClr val="C00000"/>
                        </a:solidFill>
                      </a:endParaRP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6269">
                <a:tc>
                  <a:txBody>
                    <a:bodyPr/>
                    <a:lstStyle/>
                    <a:p>
                      <a:r>
                        <a:rPr lang="en-US" sz="1400" dirty="0" smtClean="0"/>
                        <a:t>Structural /Exterior</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solidFill>
                            <a:srgbClr val="C00000"/>
                          </a:solidFill>
                        </a:rPr>
                        <a:t>*3,000,000-B</a:t>
                      </a:r>
                      <a:endParaRPr lang="en-US" sz="1400" dirty="0">
                        <a:solidFill>
                          <a:srgbClr val="C00000"/>
                        </a:solidFill>
                      </a:endParaRP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6269">
                <a:tc>
                  <a:txBody>
                    <a:bodyPr/>
                    <a:lstStyle/>
                    <a:p>
                      <a:r>
                        <a:rPr lang="en-US" sz="1400" dirty="0" smtClean="0"/>
                        <a:t>Utilities</a:t>
                      </a:r>
                      <a:r>
                        <a:rPr lang="en-US" sz="1400" baseline="0" dirty="0" smtClean="0"/>
                        <a:t> </a:t>
                      </a:r>
                      <a:endParaRPr lang="en-US" sz="1400" dirty="0"/>
                    </a:p>
                  </a:txBody>
                  <a:tcPr/>
                </a:tc>
                <a:tc>
                  <a:txBody>
                    <a:bodyPr/>
                    <a:lstStyle/>
                    <a:p>
                      <a:r>
                        <a:rPr lang="en-US" sz="1400" dirty="0" smtClean="0"/>
                        <a:t>$3,500</a:t>
                      </a:r>
                      <a:endParaRPr lang="en-US" sz="1400" dirty="0"/>
                    </a:p>
                  </a:txBody>
                  <a:tcPr/>
                </a:tc>
                <a:tc>
                  <a:txBody>
                    <a:bodyPr/>
                    <a:lstStyle/>
                    <a:p>
                      <a:r>
                        <a:rPr lang="en-US" sz="1400" dirty="0" smtClean="0"/>
                        <a:t>$25,000</a:t>
                      </a:r>
                      <a:endParaRPr lang="en-US" sz="1400" dirty="0"/>
                    </a:p>
                  </a:txBody>
                  <a:tcPr/>
                </a:tc>
                <a:tc>
                  <a:txBody>
                    <a:bodyPr/>
                    <a:lstStyle/>
                    <a:p>
                      <a:endParaRPr lang="en-US" sz="1400" dirty="0">
                        <a:solidFill>
                          <a:srgbClr val="C00000"/>
                        </a:solidFill>
                      </a:endParaRP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6269">
                <a:tc>
                  <a:txBody>
                    <a:bodyPr/>
                    <a:lstStyle/>
                    <a:p>
                      <a:r>
                        <a:rPr lang="en-US" sz="1400" dirty="0" smtClean="0"/>
                        <a:t>Grounds </a:t>
                      </a:r>
                      <a:endParaRPr lang="en-US" sz="1400" dirty="0"/>
                    </a:p>
                  </a:txBody>
                  <a:tcPr/>
                </a:tc>
                <a:tc>
                  <a:txBody>
                    <a:bodyPr/>
                    <a:lstStyle/>
                    <a:p>
                      <a:r>
                        <a:rPr lang="en-US" sz="1400" dirty="0" smtClean="0"/>
                        <a:t>$</a:t>
                      </a:r>
                      <a:r>
                        <a:rPr lang="en-US" sz="1400" dirty="0" smtClean="0">
                          <a:solidFill>
                            <a:schemeClr val="tx1"/>
                          </a:solidFill>
                        </a:rPr>
                        <a:t>2,500</a:t>
                      </a:r>
                      <a:endParaRPr lang="en-US" sz="1400" dirty="0">
                        <a:solidFill>
                          <a:schemeClr val="tx1"/>
                        </a:solidFill>
                      </a:endParaRPr>
                    </a:p>
                  </a:txBody>
                  <a:tcPr/>
                </a:tc>
                <a:tc>
                  <a:txBody>
                    <a:bodyPr/>
                    <a:lstStyle/>
                    <a:p>
                      <a:r>
                        <a:rPr lang="en-US" sz="1400" dirty="0" smtClean="0"/>
                        <a:t>$15,000</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6269">
                <a:tc>
                  <a:txBody>
                    <a:bodyPr/>
                    <a:lstStyle/>
                    <a:p>
                      <a:r>
                        <a:rPr lang="en-US" sz="1400" dirty="0" smtClean="0"/>
                        <a:t>Portables</a:t>
                      </a:r>
                      <a:r>
                        <a:rPr lang="en-US" sz="1400" baseline="0" dirty="0" smtClean="0"/>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$3,500</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6269">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418828">
                <a:tc>
                  <a:txBody>
                    <a:bodyPr/>
                    <a:lstStyle/>
                    <a:p>
                      <a:r>
                        <a:rPr lang="en-US" sz="1400" b="1" dirty="0" smtClean="0"/>
                        <a:t>Total WIS</a:t>
                      </a:r>
                    </a:p>
                    <a:p>
                      <a:r>
                        <a:rPr lang="en-US" sz="1400" b="1" dirty="0" smtClean="0"/>
                        <a:t>(WO grant/bond)</a:t>
                      </a:r>
                      <a:endParaRPr lang="en-US" sz="1400" b="1" dirty="0"/>
                    </a:p>
                  </a:txBody>
                  <a:tcPr/>
                </a:tc>
                <a:tc>
                  <a:txBody>
                    <a:bodyPr/>
                    <a:lstStyle/>
                    <a:p>
                      <a:r>
                        <a:rPr lang="en-US" sz="1400" dirty="0" smtClean="0"/>
                        <a:t>$16,000</a:t>
                      </a:r>
                      <a:endParaRPr lang="en-US" sz="1400" dirty="0"/>
                    </a:p>
                  </a:txBody>
                  <a:tcPr/>
                </a:tc>
                <a:tc>
                  <a:txBody>
                    <a:bodyPr/>
                    <a:lstStyle/>
                    <a:p>
                      <a:r>
                        <a:rPr lang="en-US" sz="1400" dirty="0" smtClean="0"/>
                        <a:t>$61,740</a:t>
                      </a:r>
                      <a:endParaRPr lang="en-US" sz="1400" dirty="0"/>
                    </a:p>
                  </a:txBody>
                  <a:tcPr/>
                </a:tc>
                <a:tc>
                  <a:txBody>
                    <a:bodyPr/>
                    <a:lstStyle/>
                    <a:p>
                      <a:r>
                        <a:rPr lang="en-US" sz="1400" dirty="0" smtClean="0"/>
                        <a:t>$10,000</a:t>
                      </a:r>
                      <a:endParaRPr lang="en-US" sz="1400" dirty="0"/>
                    </a:p>
                  </a:txBody>
                  <a:tcPr/>
                </a:tc>
                <a:tc>
                  <a:txBody>
                    <a:bodyPr/>
                    <a:lstStyle/>
                    <a:p>
                      <a:endParaRPr lang="en-US" sz="1400" dirty="0"/>
                    </a:p>
                  </a:txBody>
                  <a:tcPr/>
                </a:tc>
                <a:tc>
                  <a:txBody>
                    <a:bodyPr/>
                    <a:lstStyle/>
                    <a:p>
                      <a:r>
                        <a:rPr lang="en-US" sz="1400" dirty="0" smtClean="0"/>
                        <a:t>$37,860</a:t>
                      </a:r>
                      <a:endParaRPr lang="en-US" sz="1400" dirty="0"/>
                    </a:p>
                  </a:txBody>
                  <a:tcPr/>
                </a:tc>
                <a:tc>
                  <a:txBody>
                    <a:bodyPr/>
                    <a:lstStyle/>
                    <a:p>
                      <a:r>
                        <a:rPr lang="en-US" sz="1400" dirty="0" smtClean="0"/>
                        <a:t>$15,000</a:t>
                      </a:r>
                      <a:endParaRPr lang="en-US" sz="1400" dirty="0"/>
                    </a:p>
                  </a:txBody>
                  <a:tcPr/>
                </a:tc>
                <a:tc>
                  <a:txBody>
                    <a:bodyPr/>
                    <a:lstStyle/>
                    <a:p>
                      <a:r>
                        <a:rPr lang="en-US" sz="1400" dirty="0" smtClean="0"/>
                        <a:t>$35,240</a:t>
                      </a:r>
                      <a:endParaRPr lang="en-US" sz="1400" dirty="0"/>
                    </a:p>
                  </a:txBody>
                  <a:tcPr/>
                </a:tc>
                <a:tc>
                  <a:txBody>
                    <a:bodyPr/>
                    <a:lstStyle/>
                    <a:p>
                      <a:r>
                        <a:rPr lang="en-US" sz="1400" dirty="0" smtClean="0"/>
                        <a:t>$15,000</a:t>
                      </a:r>
                      <a:endParaRPr lang="en-US" sz="1400" dirty="0"/>
                    </a:p>
                  </a:txBody>
                  <a:tcPr/>
                </a:tc>
                <a:tc>
                  <a:txBody>
                    <a:bodyPr/>
                    <a:lstStyle/>
                    <a:p>
                      <a:r>
                        <a:rPr lang="en-US" sz="1400" dirty="0" smtClean="0"/>
                        <a:t>$30,000</a:t>
                      </a:r>
                      <a:endParaRPr lang="en-US" sz="1400" dirty="0"/>
                    </a:p>
                  </a:txBody>
                  <a:tcPr/>
                </a:tc>
                <a:tc>
                  <a:txBody>
                    <a:bodyPr/>
                    <a:lstStyle/>
                    <a:p>
                      <a:r>
                        <a:rPr lang="en-US" sz="1400" dirty="0" smtClean="0"/>
                        <a:t>$57,860</a:t>
                      </a:r>
                      <a:endParaRPr lang="en-US" sz="1400" dirty="0"/>
                    </a:p>
                  </a:txBody>
                  <a:tcPr/>
                </a:tc>
              </a:tr>
            </a:tbl>
          </a:graphicData>
        </a:graphic>
      </p:graphicFrame>
      <p:sp>
        <p:nvSpPr>
          <p:cNvPr id="3" name="TextBox 2"/>
          <p:cNvSpPr txBox="1"/>
          <p:nvPr/>
        </p:nvSpPr>
        <p:spPr>
          <a:xfrm>
            <a:off x="5824731" y="344963"/>
            <a:ext cx="4556568" cy="830997"/>
          </a:xfrm>
          <a:prstGeom prst="rect">
            <a:avLst/>
          </a:prstGeom>
          <a:noFill/>
        </p:spPr>
        <p:txBody>
          <a:bodyPr wrap="none" rtlCol="0">
            <a:spAutoFit/>
          </a:bodyPr>
          <a:lstStyle/>
          <a:p>
            <a:r>
              <a:rPr lang="en-US" sz="1600" dirty="0" smtClean="0">
                <a:solidFill>
                  <a:srgbClr val="C00000"/>
                </a:solidFill>
                <a:latin typeface="+mj-lt"/>
              </a:rPr>
              <a:t>*</a:t>
            </a:r>
            <a:r>
              <a:rPr lang="en-US" sz="1600" dirty="0" smtClean="0">
                <a:latin typeface="+mj-lt"/>
              </a:rPr>
              <a:t>1.6 million for HVAC upgrade to existing building </a:t>
            </a:r>
          </a:p>
          <a:p>
            <a:r>
              <a:rPr lang="en-US" sz="1600" dirty="0" smtClean="0">
                <a:latin typeface="+mj-lt"/>
              </a:rPr>
              <a:t>and 3 million for 12,000 sqft expansion. 8 classroom </a:t>
            </a:r>
          </a:p>
          <a:p>
            <a:r>
              <a:rPr lang="en-US" sz="1600" dirty="0" smtClean="0">
                <a:latin typeface="+mj-lt"/>
              </a:rPr>
              <a:t>@ $250 sqft</a:t>
            </a:r>
            <a:endParaRPr lang="en-US" sz="1600" dirty="0">
              <a:latin typeface="+mj-lt"/>
            </a:endParaRPr>
          </a:p>
        </p:txBody>
      </p:sp>
    </p:spTree>
    <p:extLst>
      <p:ext uri="{BB962C8B-B14F-4D97-AF65-F5344CB8AC3E}">
        <p14:creationId xmlns:p14="http://schemas.microsoft.com/office/powerpoint/2010/main" val="2584295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4000" b="-64000"/>
          </a:stretch>
        </a:blipFill>
        <a:effectLst/>
      </p:bgPr>
    </p:bg>
    <p:spTree>
      <p:nvGrpSpPr>
        <p:cNvPr id="1" name=""/>
        <p:cNvGrpSpPr/>
        <p:nvPr/>
      </p:nvGrpSpPr>
      <p:grpSpPr>
        <a:xfrm>
          <a:off x="0" y="0"/>
          <a:ext cx="0" cy="0"/>
          <a:chOff x="0" y="0"/>
          <a:chExt cx="0" cy="0"/>
        </a:xfrm>
      </p:grpSpPr>
      <p:sp>
        <p:nvSpPr>
          <p:cNvPr id="7" name="TextBox 6"/>
          <p:cNvSpPr txBox="1"/>
          <p:nvPr/>
        </p:nvSpPr>
        <p:spPr>
          <a:xfrm>
            <a:off x="163285" y="-3937"/>
            <a:ext cx="5649175" cy="1138773"/>
          </a:xfrm>
          <a:prstGeom prst="rect">
            <a:avLst/>
          </a:prstGeom>
          <a:noFill/>
        </p:spPr>
        <p:txBody>
          <a:bodyPr wrap="none" rtlCol="0">
            <a:spAutoFit/>
          </a:bodyPr>
          <a:lstStyle/>
          <a:p>
            <a:r>
              <a:rPr lang="en-US" sz="4000" dirty="0" smtClean="0">
                <a:latin typeface="+mj-lt"/>
              </a:rPr>
              <a:t>Policy and Procedure 3432</a:t>
            </a:r>
          </a:p>
          <a:p>
            <a:r>
              <a:rPr lang="en-US" sz="2800" dirty="0" smtClean="0">
                <a:latin typeface="+mj-lt"/>
              </a:rPr>
              <a:t>Key Points</a:t>
            </a:r>
            <a:endParaRPr lang="en-US" sz="2800" dirty="0">
              <a:latin typeface="+mj-lt"/>
            </a:endParaRPr>
          </a:p>
        </p:txBody>
      </p:sp>
      <p:sp>
        <p:nvSpPr>
          <p:cNvPr id="8" name="Content Placeholder 4"/>
          <p:cNvSpPr>
            <a:spLocks noGrp="1"/>
          </p:cNvSpPr>
          <p:nvPr>
            <p:ph sz="half" idx="1"/>
          </p:nvPr>
        </p:nvSpPr>
        <p:spPr>
          <a:xfrm>
            <a:off x="6390740" y="1558637"/>
            <a:ext cx="5033212" cy="5070020"/>
          </a:xfrm>
        </p:spPr>
        <p:txBody>
          <a:bodyPr>
            <a:noAutofit/>
          </a:bodyPr>
          <a:lstStyle/>
          <a:p>
            <a:pPr>
              <a:spcBef>
                <a:spcPts val="1200"/>
              </a:spcBef>
            </a:pPr>
            <a:r>
              <a:rPr lang="en-US" sz="1800" i="1" dirty="0" smtClean="0">
                <a:latin typeface="+mj-lt"/>
              </a:rPr>
              <a:t>Identification </a:t>
            </a:r>
            <a:r>
              <a:rPr lang="en-US" sz="1800" i="1" dirty="0">
                <a:latin typeface="+mj-lt"/>
              </a:rPr>
              <a:t>of </a:t>
            </a:r>
            <a:r>
              <a:rPr lang="en-US" sz="1800" i="1" dirty="0" smtClean="0">
                <a:latin typeface="+mj-lt"/>
              </a:rPr>
              <a:t>District responsibilities</a:t>
            </a:r>
            <a:endParaRPr lang="en-US" sz="1800" i="1" dirty="0">
              <a:latin typeface="+mj-lt"/>
            </a:endParaRPr>
          </a:p>
          <a:p>
            <a:pPr>
              <a:spcBef>
                <a:spcPts val="1200"/>
              </a:spcBef>
            </a:pPr>
            <a:r>
              <a:rPr lang="en-US" sz="1800" i="1" dirty="0" smtClean="0">
                <a:latin typeface="+mj-lt"/>
              </a:rPr>
              <a:t>Implementation of Standard </a:t>
            </a:r>
            <a:r>
              <a:rPr lang="en-US" sz="1800" i="1" dirty="0" smtClean="0">
                <a:latin typeface="+mj-lt"/>
              </a:rPr>
              <a:t>Response Protocol (SRP)</a:t>
            </a:r>
            <a:endParaRPr lang="en-US" sz="1800" i="1" dirty="0">
              <a:latin typeface="+mj-lt"/>
            </a:endParaRPr>
          </a:p>
          <a:p>
            <a:pPr>
              <a:spcBef>
                <a:spcPts val="1200"/>
              </a:spcBef>
            </a:pPr>
            <a:r>
              <a:rPr lang="en-US" sz="1800" i="1" dirty="0" smtClean="0">
                <a:latin typeface="+mj-lt"/>
              </a:rPr>
              <a:t>Police </a:t>
            </a:r>
            <a:r>
              <a:rPr lang="en-US" sz="1800" i="1" dirty="0">
                <a:latin typeface="+mj-lt"/>
              </a:rPr>
              <a:t>and fire collaboration </a:t>
            </a:r>
            <a:endParaRPr lang="en-US" sz="1800" i="1" dirty="0" smtClean="0">
              <a:latin typeface="+mj-lt"/>
            </a:endParaRPr>
          </a:p>
          <a:p>
            <a:pPr>
              <a:spcBef>
                <a:spcPts val="1200"/>
              </a:spcBef>
            </a:pPr>
            <a:r>
              <a:rPr lang="en-US" sz="1800" i="1" dirty="0" smtClean="0">
                <a:latin typeface="+mj-lt"/>
              </a:rPr>
              <a:t>Communication</a:t>
            </a:r>
          </a:p>
          <a:p>
            <a:pPr>
              <a:spcBef>
                <a:spcPts val="1200"/>
              </a:spcBef>
            </a:pPr>
            <a:r>
              <a:rPr lang="en-US" sz="1800" i="1" dirty="0" smtClean="0">
                <a:latin typeface="+mj-lt"/>
              </a:rPr>
              <a:t>Visitor to the District</a:t>
            </a:r>
            <a:endParaRPr lang="en-US" sz="1800" i="1" dirty="0" smtClean="0">
              <a:latin typeface="+mj-lt"/>
            </a:endParaRPr>
          </a:p>
          <a:p>
            <a:pPr>
              <a:spcBef>
                <a:spcPts val="1200"/>
              </a:spcBef>
            </a:pPr>
            <a:r>
              <a:rPr lang="en-US" sz="1800" i="1" dirty="0" smtClean="0">
                <a:latin typeface="+mj-lt"/>
              </a:rPr>
              <a:t>Educational </a:t>
            </a:r>
            <a:r>
              <a:rPr lang="en-US" sz="1800" i="1" dirty="0">
                <a:latin typeface="+mj-lt"/>
              </a:rPr>
              <a:t>continuity </a:t>
            </a:r>
            <a:endParaRPr lang="en-US" sz="1800" i="1" dirty="0" smtClean="0">
              <a:latin typeface="+mj-lt"/>
            </a:endParaRPr>
          </a:p>
          <a:p>
            <a:pPr>
              <a:spcBef>
                <a:spcPts val="1200"/>
              </a:spcBef>
            </a:pPr>
            <a:r>
              <a:rPr lang="en-US" sz="1800" i="1" dirty="0" smtClean="0">
                <a:latin typeface="+mj-lt"/>
              </a:rPr>
              <a:t>Special needs students</a:t>
            </a:r>
          </a:p>
          <a:p>
            <a:pPr>
              <a:spcBef>
                <a:spcPts val="1200"/>
              </a:spcBef>
            </a:pPr>
            <a:r>
              <a:rPr lang="en-US" sz="1800" i="1" dirty="0" smtClean="0">
                <a:latin typeface="+mj-lt"/>
              </a:rPr>
              <a:t>Utility </a:t>
            </a:r>
            <a:r>
              <a:rPr lang="en-US" sz="1800" i="1" dirty="0">
                <a:latin typeface="+mj-lt"/>
              </a:rPr>
              <a:t>isolation  and HMIS </a:t>
            </a:r>
            <a:r>
              <a:rPr lang="en-US" sz="1800" i="1" dirty="0" smtClean="0">
                <a:latin typeface="+mj-lt"/>
              </a:rPr>
              <a:t>maps</a:t>
            </a:r>
          </a:p>
          <a:p>
            <a:pPr>
              <a:spcBef>
                <a:spcPts val="1200"/>
              </a:spcBef>
            </a:pPr>
            <a:r>
              <a:rPr lang="en-US" sz="1800" i="1" dirty="0" smtClean="0">
                <a:latin typeface="+mj-lt"/>
              </a:rPr>
              <a:t>Contents of the District and school level plans</a:t>
            </a:r>
          </a:p>
          <a:p>
            <a:pPr>
              <a:spcBef>
                <a:spcPts val="1200"/>
              </a:spcBef>
            </a:pPr>
            <a:r>
              <a:rPr lang="en-US" sz="1800" i="1" dirty="0">
                <a:latin typeface="+mj-lt"/>
              </a:rPr>
              <a:t>Hazardous material storage and utility </a:t>
            </a:r>
            <a:r>
              <a:rPr lang="en-US" sz="1800" i="1" dirty="0" smtClean="0">
                <a:latin typeface="+mj-lt"/>
              </a:rPr>
              <a:t>isolations</a:t>
            </a:r>
          </a:p>
          <a:p>
            <a:pPr>
              <a:spcBef>
                <a:spcPts val="1200"/>
              </a:spcBef>
            </a:pPr>
            <a:r>
              <a:rPr lang="en-US" sz="1800" i="1" dirty="0">
                <a:latin typeface="+mj-lt"/>
              </a:rPr>
              <a:t>Probability Modeling</a:t>
            </a:r>
          </a:p>
          <a:p>
            <a:pPr>
              <a:spcBef>
                <a:spcPts val="1200"/>
              </a:spcBef>
            </a:pPr>
            <a:endParaRPr lang="en-US" sz="1800" i="1" dirty="0">
              <a:latin typeface="+mj-lt"/>
            </a:endParaRPr>
          </a:p>
          <a:p>
            <a:pPr>
              <a:spcBef>
                <a:spcPts val="1200"/>
              </a:spcBef>
            </a:pPr>
            <a:endParaRPr lang="en-US" sz="1800" i="1" dirty="0" smtClean="0">
              <a:latin typeface="+mj-lt"/>
            </a:endParaRPr>
          </a:p>
          <a:p>
            <a:pPr>
              <a:spcBef>
                <a:spcPts val="1200"/>
              </a:spcBef>
            </a:pPr>
            <a:endParaRPr lang="en-US" sz="1800" i="1" dirty="0">
              <a:latin typeface="+mj-lt"/>
            </a:endParaRPr>
          </a:p>
        </p:txBody>
      </p:sp>
      <p:sp>
        <p:nvSpPr>
          <p:cNvPr id="11" name="Rectangle 10"/>
          <p:cNvSpPr/>
          <p:nvPr/>
        </p:nvSpPr>
        <p:spPr>
          <a:xfrm>
            <a:off x="163285" y="1558637"/>
            <a:ext cx="6096000" cy="4539704"/>
          </a:xfrm>
          <a:prstGeom prst="rect">
            <a:avLst/>
          </a:prstGeom>
        </p:spPr>
        <p:txBody>
          <a:bodyPr>
            <a:spAutoFit/>
          </a:bodyPr>
          <a:lstStyle/>
          <a:p>
            <a:pPr marL="285750" indent="-285750">
              <a:buFont typeface="Arial" panose="020B0604020202020204" pitchFamily="34" charset="0"/>
              <a:buChar char="•"/>
            </a:pPr>
            <a:r>
              <a:rPr lang="en-US" i="1" dirty="0">
                <a:latin typeface="+mj-lt"/>
              </a:rPr>
              <a:t>Provides Legal and Regulatory Requirements for School Emergency </a:t>
            </a:r>
            <a:r>
              <a:rPr lang="en-US" i="1" dirty="0" smtClean="0">
                <a:latin typeface="+mj-lt"/>
              </a:rPr>
              <a:t>planning</a:t>
            </a:r>
          </a:p>
          <a:p>
            <a:endParaRPr lang="en-US" sz="1000" i="1" dirty="0" smtClean="0">
              <a:latin typeface="+mj-lt"/>
            </a:endParaRPr>
          </a:p>
          <a:p>
            <a:pPr marL="285750" indent="-285750">
              <a:buFont typeface="Arial" panose="020B0604020202020204" pitchFamily="34" charset="0"/>
              <a:buChar char="•"/>
            </a:pPr>
            <a:r>
              <a:rPr lang="en-US" i="1" dirty="0" smtClean="0">
                <a:latin typeface="+mj-lt"/>
              </a:rPr>
              <a:t>Standardizes </a:t>
            </a:r>
            <a:r>
              <a:rPr lang="en-US" i="1" dirty="0">
                <a:latin typeface="+mj-lt"/>
              </a:rPr>
              <a:t>Emergency Planning Activities Across the </a:t>
            </a:r>
            <a:r>
              <a:rPr lang="en-US" i="1" dirty="0" smtClean="0">
                <a:latin typeface="+mj-lt"/>
              </a:rPr>
              <a:t>District</a:t>
            </a:r>
          </a:p>
          <a:p>
            <a:pPr marL="285750" indent="-285750">
              <a:buFont typeface="Arial" panose="020B0604020202020204" pitchFamily="34" charset="0"/>
              <a:buChar char="•"/>
            </a:pPr>
            <a:endParaRPr lang="en-US" sz="1000" i="1" dirty="0" smtClean="0">
              <a:latin typeface="+mj-lt"/>
            </a:endParaRPr>
          </a:p>
          <a:p>
            <a:pPr marL="285750" indent="-285750">
              <a:buFont typeface="Arial" panose="020B0604020202020204" pitchFamily="34" charset="0"/>
              <a:buChar char="•"/>
            </a:pPr>
            <a:r>
              <a:rPr lang="en-US" i="1" dirty="0" smtClean="0">
                <a:latin typeface="+mj-lt"/>
              </a:rPr>
              <a:t>I</a:t>
            </a:r>
            <a:r>
              <a:rPr lang="en-US" i="1" dirty="0">
                <a:latin typeface="+mj-lt"/>
              </a:rPr>
              <a:t>ncident Command System deployment and training and </a:t>
            </a:r>
            <a:r>
              <a:rPr lang="en-US" i="1" dirty="0" smtClean="0">
                <a:latin typeface="+mj-lt"/>
              </a:rPr>
              <a:t>responsibilities</a:t>
            </a:r>
          </a:p>
          <a:p>
            <a:pPr marL="285750" indent="-285750">
              <a:lnSpc>
                <a:spcPct val="150000"/>
              </a:lnSpc>
              <a:buFont typeface="Arial" panose="020B0604020202020204" pitchFamily="34" charset="0"/>
              <a:buChar char="•"/>
            </a:pPr>
            <a:r>
              <a:rPr lang="en-US" i="1" dirty="0" smtClean="0">
                <a:latin typeface="+mj-lt"/>
              </a:rPr>
              <a:t>Reunification </a:t>
            </a:r>
            <a:r>
              <a:rPr lang="en-US" i="1" dirty="0">
                <a:latin typeface="+mj-lt"/>
              </a:rPr>
              <a:t>planning, deployment and </a:t>
            </a:r>
            <a:r>
              <a:rPr lang="en-US" i="1" dirty="0" smtClean="0">
                <a:latin typeface="+mj-lt"/>
              </a:rPr>
              <a:t>MOUs</a:t>
            </a:r>
          </a:p>
          <a:p>
            <a:pPr marL="285750" indent="-285750">
              <a:lnSpc>
                <a:spcPct val="150000"/>
              </a:lnSpc>
              <a:buFont typeface="Arial" panose="020B0604020202020204" pitchFamily="34" charset="0"/>
              <a:buChar char="•"/>
            </a:pPr>
            <a:r>
              <a:rPr lang="en-US" i="1" dirty="0" smtClean="0">
                <a:latin typeface="+mj-lt"/>
              </a:rPr>
              <a:t>Staff Training </a:t>
            </a:r>
            <a:r>
              <a:rPr lang="en-US" i="1" dirty="0">
                <a:latin typeface="+mj-lt"/>
              </a:rPr>
              <a:t>of </a:t>
            </a:r>
            <a:r>
              <a:rPr lang="en-US" i="1" dirty="0" smtClean="0">
                <a:latin typeface="+mj-lt"/>
              </a:rPr>
              <a:t>building emergency systems (JSA’s)</a:t>
            </a:r>
          </a:p>
          <a:p>
            <a:pPr marL="285750" indent="-285750">
              <a:lnSpc>
                <a:spcPct val="150000"/>
              </a:lnSpc>
              <a:buFont typeface="Arial" panose="020B0604020202020204" pitchFamily="34" charset="0"/>
              <a:buChar char="•"/>
            </a:pPr>
            <a:r>
              <a:rPr lang="en-US" i="1" dirty="0" smtClean="0">
                <a:latin typeface="+mj-lt"/>
              </a:rPr>
              <a:t>Drill </a:t>
            </a:r>
            <a:r>
              <a:rPr lang="en-US" i="1" dirty="0">
                <a:latin typeface="+mj-lt"/>
              </a:rPr>
              <a:t>scheduling and </a:t>
            </a:r>
            <a:r>
              <a:rPr lang="en-US" i="1" dirty="0" smtClean="0">
                <a:latin typeface="+mj-lt"/>
              </a:rPr>
              <a:t>critiquing</a:t>
            </a:r>
          </a:p>
          <a:p>
            <a:pPr marL="285750" indent="-285750">
              <a:lnSpc>
                <a:spcPct val="150000"/>
              </a:lnSpc>
              <a:buFont typeface="Arial" panose="020B0604020202020204" pitchFamily="34" charset="0"/>
              <a:buChar char="•"/>
            </a:pPr>
            <a:r>
              <a:rPr lang="en-US" i="1" dirty="0" smtClean="0">
                <a:latin typeface="+mj-lt"/>
              </a:rPr>
              <a:t>Campus </a:t>
            </a:r>
            <a:r>
              <a:rPr lang="en-US" i="1" dirty="0">
                <a:latin typeface="+mj-lt"/>
              </a:rPr>
              <a:t>Security and </a:t>
            </a:r>
            <a:r>
              <a:rPr lang="en-US" i="1" dirty="0" smtClean="0">
                <a:latin typeface="+mj-lt"/>
              </a:rPr>
              <a:t>access</a:t>
            </a:r>
          </a:p>
          <a:p>
            <a:pPr marL="285750" indent="-285750">
              <a:lnSpc>
                <a:spcPct val="150000"/>
              </a:lnSpc>
              <a:buFont typeface="Arial" panose="020B0604020202020204" pitchFamily="34" charset="0"/>
              <a:buChar char="•"/>
            </a:pPr>
            <a:r>
              <a:rPr lang="en-US" i="1" dirty="0" smtClean="0">
                <a:latin typeface="+mj-lt"/>
              </a:rPr>
              <a:t>Development </a:t>
            </a:r>
            <a:r>
              <a:rPr lang="en-US" i="1" dirty="0">
                <a:latin typeface="+mj-lt"/>
              </a:rPr>
              <a:t>of emergency response </a:t>
            </a:r>
            <a:r>
              <a:rPr lang="en-US" i="1" dirty="0" smtClean="0">
                <a:latin typeface="+mj-lt"/>
              </a:rPr>
              <a:t>plans</a:t>
            </a:r>
          </a:p>
          <a:p>
            <a:r>
              <a:rPr lang="en-US" i="1" dirty="0" smtClean="0">
                <a:latin typeface="+mj-lt"/>
              </a:rPr>
              <a:t>	</a:t>
            </a:r>
            <a:endParaRPr lang="en-US" i="1" dirty="0">
              <a:latin typeface="+mj-lt"/>
            </a:endParaRPr>
          </a:p>
        </p:txBody>
      </p:sp>
    </p:spTree>
    <p:extLst>
      <p:ext uri="{BB962C8B-B14F-4D97-AF65-F5344CB8AC3E}">
        <p14:creationId xmlns:p14="http://schemas.microsoft.com/office/powerpoint/2010/main" val="691181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33350" y="152400"/>
            <a:ext cx="10515600" cy="1749425"/>
          </a:xfrm>
        </p:spPr>
        <p:txBody>
          <a:bodyPr>
            <a:normAutofit/>
          </a:bodyPr>
          <a:lstStyle/>
          <a:p>
            <a:r>
              <a:rPr lang="en-US" b="1" dirty="0" smtClean="0"/>
              <a:t>WIS</a:t>
            </a:r>
            <a:r>
              <a:rPr lang="en-US" dirty="0" smtClean="0"/>
              <a:t/>
            </a:r>
            <a:br>
              <a:rPr lang="en-US" dirty="0" smtClean="0"/>
            </a:br>
            <a:r>
              <a:rPr lang="en-US" sz="3100" i="1" dirty="0" smtClean="0"/>
              <a:t>Expansion Opportunities</a:t>
            </a:r>
            <a:br>
              <a:rPr lang="en-US" sz="3100" i="1" dirty="0" smtClean="0"/>
            </a:br>
            <a:endParaRPr lang="en-US" sz="3100" i="1" dirty="0"/>
          </a:p>
        </p:txBody>
      </p:sp>
      <p:sp>
        <p:nvSpPr>
          <p:cNvPr id="2" name="TextBox 1"/>
          <p:cNvSpPr txBox="1"/>
          <p:nvPr/>
        </p:nvSpPr>
        <p:spPr>
          <a:xfrm>
            <a:off x="338212" y="2028434"/>
            <a:ext cx="5772150" cy="2800767"/>
          </a:xfrm>
          <a:prstGeom prst="rect">
            <a:avLst/>
          </a:prstGeom>
          <a:noFill/>
        </p:spPr>
        <p:txBody>
          <a:bodyPr wrap="square" rtlCol="0">
            <a:spAutoFit/>
          </a:bodyPr>
          <a:lstStyle/>
          <a:p>
            <a:r>
              <a:rPr lang="en-US" sz="2200" u="sng" dirty="0" smtClean="0">
                <a:latin typeface="+mj-lt"/>
              </a:rPr>
              <a:t>Acquired property</a:t>
            </a:r>
          </a:p>
          <a:p>
            <a:pPr marL="285750" indent="-285750">
              <a:buFont typeface="Arial" panose="020B0604020202020204" pitchFamily="34" charset="0"/>
              <a:buChar char="•"/>
            </a:pPr>
            <a:endParaRPr lang="en-US" sz="2200" dirty="0" smtClean="0">
              <a:latin typeface="+mj-lt"/>
            </a:endParaRPr>
          </a:p>
          <a:p>
            <a:pPr marL="285750" indent="-285750">
              <a:buFont typeface="Arial" panose="020B0604020202020204" pitchFamily="34" charset="0"/>
              <a:buChar char="•"/>
            </a:pPr>
            <a:r>
              <a:rPr lang="en-US" sz="2200" dirty="0" smtClean="0">
                <a:latin typeface="+mj-lt"/>
              </a:rPr>
              <a:t>2280 Lewis River Road, directly </a:t>
            </a:r>
          </a:p>
          <a:p>
            <a:r>
              <a:rPr lang="en-US" sz="2200" dirty="0" smtClean="0">
                <a:latin typeface="+mj-lt"/>
              </a:rPr>
              <a:t>to the north of the school north wing</a:t>
            </a:r>
          </a:p>
          <a:p>
            <a:pPr marL="285750" indent="-285750">
              <a:buFont typeface="Arial" panose="020B0604020202020204" pitchFamily="34" charset="0"/>
              <a:buChar char="•"/>
            </a:pPr>
            <a:endParaRPr lang="en-US" sz="2200" dirty="0" smtClean="0">
              <a:latin typeface="+mj-lt"/>
            </a:endParaRPr>
          </a:p>
          <a:p>
            <a:pPr marL="285750" indent="-285750">
              <a:buFont typeface="Arial" panose="020B0604020202020204" pitchFamily="34" charset="0"/>
              <a:buChar char="•"/>
            </a:pPr>
            <a:r>
              <a:rPr lang="en-US" sz="2200" dirty="0" smtClean="0">
                <a:latin typeface="+mj-lt"/>
              </a:rPr>
              <a:t>House demolished December 2017</a:t>
            </a:r>
          </a:p>
          <a:p>
            <a:pPr marL="285750" indent="-285750">
              <a:buFont typeface="Arial" panose="020B0604020202020204" pitchFamily="34" charset="0"/>
              <a:buChar char="•"/>
            </a:pPr>
            <a:endParaRPr lang="en-US" sz="2200" dirty="0">
              <a:latin typeface="+mj-lt"/>
            </a:endParaRPr>
          </a:p>
          <a:p>
            <a:pPr marL="285750" indent="-285750">
              <a:buFont typeface="Arial" panose="020B0604020202020204" pitchFamily="34" charset="0"/>
              <a:buChar char="•"/>
            </a:pPr>
            <a:r>
              <a:rPr lang="en-US" sz="2200" dirty="0" smtClean="0">
                <a:latin typeface="+mj-lt"/>
              </a:rPr>
              <a:t>Property sqft. 11,000 (.3 acre)</a:t>
            </a:r>
            <a:endParaRPr lang="en-US" sz="2200" dirty="0">
              <a:latin typeface="+mj-lt"/>
            </a:endParaRPr>
          </a:p>
        </p:txBody>
      </p:sp>
      <p:pic>
        <p:nvPicPr>
          <p:cNvPr id="3" name="Picture 2"/>
          <p:cNvPicPr>
            <a:picLocks noChangeAspect="1"/>
          </p:cNvPicPr>
          <p:nvPr/>
        </p:nvPicPr>
        <p:blipFill>
          <a:blip r:embed="rId3"/>
          <a:stretch>
            <a:fillRect/>
          </a:stretch>
        </p:blipFill>
        <p:spPr>
          <a:xfrm>
            <a:off x="5391150" y="1225810"/>
            <a:ext cx="5181600" cy="4733925"/>
          </a:xfrm>
          <a:prstGeom prst="rect">
            <a:avLst/>
          </a:prstGeom>
        </p:spPr>
      </p:pic>
      <p:sp>
        <p:nvSpPr>
          <p:cNvPr id="4" name="Oval 3"/>
          <p:cNvSpPr/>
          <p:nvPr/>
        </p:nvSpPr>
        <p:spPr>
          <a:xfrm>
            <a:off x="8547195" y="1225810"/>
            <a:ext cx="2101755" cy="19379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4035960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7277" y="1144037"/>
            <a:ext cx="6609941" cy="1400530"/>
          </a:xfrm>
        </p:spPr>
        <p:txBody>
          <a:bodyPr>
            <a:normAutofit/>
          </a:bodyPr>
          <a:lstStyle/>
          <a:p>
            <a:r>
              <a:rPr lang="en-US" sz="4800" b="1" i="1" dirty="0" smtClean="0"/>
              <a:t>Woodland Middle School </a:t>
            </a:r>
            <a:endParaRPr lang="en-US" sz="4800" b="1" i="1" dirty="0"/>
          </a:p>
        </p:txBody>
      </p:sp>
      <p:pic>
        <p:nvPicPr>
          <p:cNvPr id="4" name="Picture 3"/>
          <p:cNvPicPr>
            <a:picLocks noChangeAspect="1"/>
          </p:cNvPicPr>
          <p:nvPr/>
        </p:nvPicPr>
        <p:blipFill>
          <a:blip r:embed="rId3"/>
          <a:stretch>
            <a:fillRect/>
          </a:stretch>
        </p:blipFill>
        <p:spPr>
          <a:xfrm>
            <a:off x="4842303" y="2544567"/>
            <a:ext cx="2143125" cy="2143125"/>
          </a:xfrm>
          <a:prstGeom prst="rect">
            <a:avLst/>
          </a:prstGeom>
          <a:ln>
            <a:solidFill>
              <a:schemeClr val="bg1">
                <a:lumMod val="75000"/>
              </a:schemeClr>
            </a:solidFill>
          </a:ln>
          <a:effectLst>
            <a:glow rad="228600">
              <a:schemeClr val="accent3">
                <a:satMod val="175000"/>
                <a:alpha val="40000"/>
              </a:schemeClr>
            </a:glow>
            <a:softEdge rad="0"/>
          </a:effectLst>
        </p:spPr>
      </p:pic>
      <p:sp>
        <p:nvSpPr>
          <p:cNvPr id="5" name="Title 1"/>
          <p:cNvSpPr txBox="1">
            <a:spLocks/>
          </p:cNvSpPr>
          <p:nvPr/>
        </p:nvSpPr>
        <p:spPr>
          <a:xfrm>
            <a:off x="4231177" y="4828369"/>
            <a:ext cx="3365375" cy="14005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i="1" dirty="0" smtClean="0"/>
              <a:t>Home of the Trojans </a:t>
            </a:r>
            <a:br>
              <a:rPr lang="en-US" sz="3100" i="1" dirty="0" smtClean="0"/>
            </a:br>
            <a:endParaRPr lang="en-US" sz="3100" dirty="0"/>
          </a:p>
        </p:txBody>
      </p:sp>
    </p:spTree>
    <p:extLst>
      <p:ext uri="{BB962C8B-B14F-4D97-AF65-F5344CB8AC3E}">
        <p14:creationId xmlns:p14="http://schemas.microsoft.com/office/powerpoint/2010/main" val="2109899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819" y="138545"/>
            <a:ext cx="9404723" cy="1400530"/>
          </a:xfrm>
        </p:spPr>
        <p:txBody>
          <a:bodyPr>
            <a:normAutofit fontScale="90000"/>
          </a:bodyPr>
          <a:lstStyle/>
          <a:p>
            <a:r>
              <a:rPr lang="en-US" dirty="0" smtClean="0"/>
              <a:t>WMS</a:t>
            </a:r>
            <a:r>
              <a:rPr lang="en-US" dirty="0"/>
              <a:t/>
            </a:r>
            <a:br>
              <a:rPr lang="en-US" dirty="0"/>
            </a:br>
            <a:r>
              <a:rPr lang="en-US" sz="3100" i="1" dirty="0" smtClean="0"/>
              <a:t>School Statistics</a:t>
            </a:r>
            <a:r>
              <a:rPr lang="en-US" sz="3100" i="1" dirty="0"/>
              <a:t/>
            </a:r>
            <a:br>
              <a:rPr lang="en-US" sz="3100" i="1" dirty="0"/>
            </a:br>
            <a:endParaRPr lang="en-US" sz="3100" dirty="0"/>
          </a:p>
        </p:txBody>
      </p:sp>
      <p:sp>
        <p:nvSpPr>
          <p:cNvPr id="3" name="Content Placeholder 2"/>
          <p:cNvSpPr>
            <a:spLocks noGrp="1"/>
          </p:cNvSpPr>
          <p:nvPr>
            <p:ph sz="half" idx="1"/>
          </p:nvPr>
        </p:nvSpPr>
        <p:spPr>
          <a:xfrm>
            <a:off x="-181025" y="872284"/>
            <a:ext cx="10725934" cy="4195763"/>
          </a:xfrm>
        </p:spPr>
        <p:txBody>
          <a:bodyPr>
            <a:noAutofit/>
          </a:bodyPr>
          <a:lstStyle/>
          <a:p>
            <a:pPr marL="0" indent="0">
              <a:buNone/>
            </a:pPr>
            <a:endParaRPr lang="en-US" sz="2400" dirty="0" smtClean="0">
              <a:latin typeface="+mj-lt"/>
            </a:endParaRPr>
          </a:p>
          <a:p>
            <a:pPr lvl="1">
              <a:spcBef>
                <a:spcPts val="1200"/>
              </a:spcBef>
            </a:pPr>
            <a:r>
              <a:rPr lang="en-US" sz="2400" dirty="0" smtClean="0">
                <a:latin typeface="+mj-lt"/>
              </a:rPr>
              <a:t>Site 33.46 acres 2 parcels</a:t>
            </a:r>
          </a:p>
          <a:p>
            <a:pPr lvl="1">
              <a:spcBef>
                <a:spcPts val="1200"/>
              </a:spcBef>
            </a:pPr>
            <a:r>
              <a:rPr lang="en-US" sz="2400" dirty="0" smtClean="0">
                <a:latin typeface="+mj-lt"/>
              </a:rPr>
              <a:t>Buildings 3.02 acres</a:t>
            </a:r>
          </a:p>
          <a:p>
            <a:pPr lvl="1">
              <a:spcBef>
                <a:spcPts val="1200"/>
              </a:spcBef>
            </a:pPr>
            <a:r>
              <a:rPr lang="en-US" sz="2400" dirty="0" smtClean="0">
                <a:latin typeface="+mj-lt"/>
              </a:rPr>
              <a:t>Original construction (current site layout)</a:t>
            </a:r>
          </a:p>
          <a:p>
            <a:pPr lvl="1">
              <a:spcBef>
                <a:spcPts val="1200"/>
              </a:spcBef>
            </a:pPr>
            <a:r>
              <a:rPr lang="en-US" sz="2400" dirty="0" smtClean="0">
                <a:latin typeface="+mj-lt"/>
              </a:rPr>
              <a:t>1951/</a:t>
            </a:r>
            <a:r>
              <a:rPr lang="en-US" dirty="0" smtClean="0">
                <a:latin typeface="+mj-lt"/>
              </a:rPr>
              <a:t>1953/1962/1964/1966/1967/1982/1993</a:t>
            </a:r>
          </a:p>
          <a:p>
            <a:pPr lvl="2">
              <a:spcBef>
                <a:spcPts val="1200"/>
              </a:spcBef>
            </a:pPr>
            <a:r>
              <a:rPr lang="en-US" sz="2000" dirty="0" smtClean="0">
                <a:latin typeface="+mj-lt"/>
              </a:rPr>
              <a:t>Classrooms 33/35 (teachers lounge </a:t>
            </a:r>
          </a:p>
          <a:p>
            <a:pPr lvl="2">
              <a:spcBef>
                <a:spcPts val="1200"/>
              </a:spcBef>
            </a:pPr>
            <a:r>
              <a:rPr lang="en-US" sz="2000" dirty="0" smtClean="0">
                <a:latin typeface="+mj-lt"/>
              </a:rPr>
              <a:t>consumes 2 rooms) </a:t>
            </a:r>
          </a:p>
          <a:p>
            <a:pPr lvl="1">
              <a:spcBef>
                <a:spcPts val="1200"/>
              </a:spcBef>
            </a:pPr>
            <a:r>
              <a:rPr lang="en-US" sz="2400" dirty="0" smtClean="0">
                <a:latin typeface="+mj-lt"/>
              </a:rPr>
              <a:t>Gross sqft. 132,000   </a:t>
            </a:r>
          </a:p>
          <a:p>
            <a:pPr lvl="1">
              <a:spcBef>
                <a:spcPts val="1200"/>
              </a:spcBef>
            </a:pPr>
            <a:r>
              <a:rPr lang="en-US" dirty="0" smtClean="0">
                <a:latin typeface="+mj-lt"/>
              </a:rPr>
              <a:t>Parking 138 auto, 5 ADA 18 bus</a:t>
            </a:r>
          </a:p>
          <a:p>
            <a:pPr lvl="1">
              <a:spcBef>
                <a:spcPts val="1200"/>
              </a:spcBef>
            </a:pPr>
            <a:r>
              <a:rPr lang="en-US" dirty="0" smtClean="0">
                <a:latin typeface="+mj-lt"/>
              </a:rPr>
              <a:t>Students 724, staff 74 </a:t>
            </a:r>
            <a:endParaRPr lang="en-US" dirty="0">
              <a:latin typeface="+mj-lt"/>
            </a:endParaRPr>
          </a:p>
          <a:p>
            <a:pPr marL="457200" lvl="1" indent="0">
              <a:buNone/>
            </a:pPr>
            <a:r>
              <a:rPr lang="en-US" sz="2400" dirty="0" smtClean="0">
                <a:latin typeface="+mj-lt"/>
              </a:rPr>
              <a:t> </a:t>
            </a:r>
            <a:endParaRPr lang="en-US" sz="2400" dirty="0">
              <a:latin typeface="+mj-lt"/>
            </a:endParaRPr>
          </a:p>
          <a:p>
            <a:pPr lvl="1"/>
            <a:endParaRPr lang="en-US" sz="1600" dirty="0">
              <a:latin typeface="+mj-lt"/>
            </a:endParaRPr>
          </a:p>
        </p:txBody>
      </p:sp>
      <p:pic>
        <p:nvPicPr>
          <p:cNvPr id="4" name="Picture 3"/>
          <p:cNvPicPr>
            <a:picLocks noChangeAspect="1"/>
          </p:cNvPicPr>
          <p:nvPr/>
        </p:nvPicPr>
        <p:blipFill>
          <a:blip r:embed="rId3"/>
          <a:stretch>
            <a:fillRect/>
          </a:stretch>
        </p:blipFill>
        <p:spPr>
          <a:xfrm>
            <a:off x="5604254" y="3571164"/>
            <a:ext cx="6242003" cy="2993766"/>
          </a:xfrm>
          <a:prstGeom prst="rect">
            <a:avLst/>
          </a:prstGeom>
        </p:spPr>
      </p:pic>
    </p:spTree>
    <p:extLst>
      <p:ext uri="{BB962C8B-B14F-4D97-AF65-F5344CB8AC3E}">
        <p14:creationId xmlns:p14="http://schemas.microsoft.com/office/powerpoint/2010/main" val="1317412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4489" y="-26409"/>
            <a:ext cx="10515600" cy="1325563"/>
          </a:xfrm>
        </p:spPr>
        <p:txBody>
          <a:bodyPr/>
          <a:lstStyle/>
          <a:p>
            <a:r>
              <a:rPr lang="en-US" dirty="0" smtClean="0"/>
              <a:t>WMS</a:t>
            </a:r>
            <a:r>
              <a:rPr lang="en-US" dirty="0"/>
              <a:t/>
            </a:r>
            <a:br>
              <a:rPr lang="en-US" dirty="0"/>
            </a:br>
            <a:r>
              <a:rPr lang="en-US" sz="2800" i="1" dirty="0" smtClean="0"/>
              <a:t>Historical Look</a:t>
            </a:r>
            <a:endParaRPr lang="en-US" sz="2800" i="1" dirty="0"/>
          </a:p>
        </p:txBody>
      </p:sp>
      <p:sp>
        <p:nvSpPr>
          <p:cNvPr id="41" name="Rectangle 40"/>
          <p:cNvSpPr/>
          <p:nvPr/>
        </p:nvSpPr>
        <p:spPr>
          <a:xfrm rot="675929">
            <a:off x="7725229" y="1375520"/>
            <a:ext cx="1444172" cy="8334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rot="675929">
            <a:off x="5457436" y="1094994"/>
            <a:ext cx="2155121" cy="5981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rot="675929">
            <a:off x="9138254" y="1719620"/>
            <a:ext cx="197281" cy="4898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549562" y="4792468"/>
            <a:ext cx="2786494" cy="58674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8336056" y="4769608"/>
            <a:ext cx="1233964" cy="7424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9570020" y="4769608"/>
            <a:ext cx="986971" cy="60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8006908" y="3353377"/>
            <a:ext cx="2960914" cy="7278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6653640" y="3353377"/>
            <a:ext cx="1349829" cy="72789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839196" y="4792468"/>
            <a:ext cx="580571" cy="13353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20000"/>
                  <a:lumOff val="80000"/>
                </a:schemeClr>
              </a:solidFill>
            </a:endParaRPr>
          </a:p>
        </p:txBody>
      </p:sp>
      <p:sp>
        <p:nvSpPr>
          <p:cNvPr id="51" name="Rectangle 50"/>
          <p:cNvSpPr/>
          <p:nvPr/>
        </p:nvSpPr>
        <p:spPr>
          <a:xfrm>
            <a:off x="4839195" y="4345445"/>
            <a:ext cx="580571" cy="4561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737594" y="3379231"/>
            <a:ext cx="783771" cy="9601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apezoid 52"/>
          <p:cNvSpPr/>
          <p:nvPr/>
        </p:nvSpPr>
        <p:spPr>
          <a:xfrm rot="6075929">
            <a:off x="9307595" y="1668281"/>
            <a:ext cx="832630" cy="827314"/>
          </a:xfrm>
          <a:prstGeom prst="trapezoi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rot="675929">
            <a:off x="10103599" y="1850812"/>
            <a:ext cx="1135117" cy="8122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5419767" y="4960289"/>
            <a:ext cx="129795" cy="2190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75929">
            <a:off x="7786166" y="2211668"/>
            <a:ext cx="1256450" cy="39557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54490" y="1420821"/>
            <a:ext cx="4684706"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rPr>
              <a:t>Originally constructed as Primary School in 1951</a:t>
            </a:r>
            <a:endParaRPr lang="en-US" sz="2200" dirty="0">
              <a:latin typeface="+mj-lt"/>
            </a:endParaRPr>
          </a:p>
        </p:txBody>
      </p:sp>
      <p:sp>
        <p:nvSpPr>
          <p:cNvPr id="3" name="TextBox 2"/>
          <p:cNvSpPr txBox="1"/>
          <p:nvPr/>
        </p:nvSpPr>
        <p:spPr>
          <a:xfrm>
            <a:off x="7225048" y="2571042"/>
            <a:ext cx="45719" cy="369332"/>
          </a:xfrm>
          <a:prstGeom prst="rect">
            <a:avLst/>
          </a:prstGeom>
          <a:noFill/>
        </p:spPr>
        <p:txBody>
          <a:bodyPr wrap="square" rtlCol="0">
            <a:spAutoFit/>
          </a:bodyPr>
          <a:lstStyle/>
          <a:p>
            <a:endParaRPr lang="en-US" dirty="0"/>
          </a:p>
        </p:txBody>
      </p:sp>
      <p:sp>
        <p:nvSpPr>
          <p:cNvPr id="26" name="TextBox 25"/>
          <p:cNvSpPr txBox="1"/>
          <p:nvPr/>
        </p:nvSpPr>
        <p:spPr>
          <a:xfrm>
            <a:off x="151528" y="3460448"/>
            <a:ext cx="6502112"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rPr>
              <a:t>Green Hall extension 1964</a:t>
            </a:r>
            <a:endParaRPr lang="en-US" sz="2200" dirty="0">
              <a:latin typeface="+mj-lt"/>
            </a:endParaRPr>
          </a:p>
        </p:txBody>
      </p:sp>
      <p:sp>
        <p:nvSpPr>
          <p:cNvPr id="27" name="TextBox 26"/>
          <p:cNvSpPr txBox="1"/>
          <p:nvPr/>
        </p:nvSpPr>
        <p:spPr>
          <a:xfrm>
            <a:off x="151528" y="2143277"/>
            <a:ext cx="5000368"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rPr>
              <a:t>Commons and classroom addition 1953/54 as part of WHS construction </a:t>
            </a:r>
            <a:endParaRPr lang="en-US" sz="2200" dirty="0">
              <a:latin typeface="+mj-lt"/>
            </a:endParaRPr>
          </a:p>
        </p:txBody>
      </p:sp>
      <p:sp>
        <p:nvSpPr>
          <p:cNvPr id="28" name="TextBox 27"/>
          <p:cNvSpPr txBox="1"/>
          <p:nvPr/>
        </p:nvSpPr>
        <p:spPr>
          <a:xfrm>
            <a:off x="156393" y="3989788"/>
            <a:ext cx="4229207"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rPr>
              <a:t>Classroom addition (2) 1967</a:t>
            </a:r>
            <a:endParaRPr lang="en-US" sz="2200" dirty="0">
              <a:latin typeface="+mj-lt"/>
            </a:endParaRPr>
          </a:p>
        </p:txBody>
      </p:sp>
      <p:sp>
        <p:nvSpPr>
          <p:cNvPr id="29" name="TextBox 28"/>
          <p:cNvSpPr txBox="1"/>
          <p:nvPr/>
        </p:nvSpPr>
        <p:spPr>
          <a:xfrm>
            <a:off x="151528" y="2972883"/>
            <a:ext cx="4001062"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rPr>
              <a:t>Yellow Hall addition 1962</a:t>
            </a:r>
            <a:endParaRPr lang="en-US" sz="2200" dirty="0">
              <a:latin typeface="+mj-lt"/>
            </a:endParaRPr>
          </a:p>
        </p:txBody>
      </p:sp>
      <p:sp>
        <p:nvSpPr>
          <p:cNvPr id="30" name="TextBox 29"/>
          <p:cNvSpPr txBox="1"/>
          <p:nvPr/>
        </p:nvSpPr>
        <p:spPr>
          <a:xfrm>
            <a:off x="154489" y="4582353"/>
            <a:ext cx="4136429"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rPr>
              <a:t>Gym locker room 1982</a:t>
            </a:r>
            <a:endParaRPr lang="en-US" sz="2200" dirty="0">
              <a:latin typeface="+mj-lt"/>
            </a:endParaRPr>
          </a:p>
        </p:txBody>
      </p:sp>
      <p:sp>
        <p:nvSpPr>
          <p:cNvPr id="31" name="TextBox 30"/>
          <p:cNvSpPr txBox="1"/>
          <p:nvPr/>
        </p:nvSpPr>
        <p:spPr>
          <a:xfrm>
            <a:off x="154489" y="5140809"/>
            <a:ext cx="4136429"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mj-lt"/>
              </a:rPr>
              <a:t>Yellow Gym, Library addition and building modernization 1993</a:t>
            </a:r>
            <a:endParaRPr lang="en-US" sz="2200" dirty="0">
              <a:latin typeface="+mj-lt"/>
            </a:endParaRPr>
          </a:p>
        </p:txBody>
      </p:sp>
      <p:sp>
        <p:nvSpPr>
          <p:cNvPr id="32" name="Rectangle 31"/>
          <p:cNvSpPr/>
          <p:nvPr/>
        </p:nvSpPr>
        <p:spPr>
          <a:xfrm rot="5400000">
            <a:off x="8875237" y="3945378"/>
            <a:ext cx="688340" cy="9601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024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17" grpId="0" animBg="1"/>
      <p:bldP spid="19" grpId="0"/>
      <p:bldP spid="26" grpId="0"/>
      <p:bldP spid="27" grpId="0"/>
      <p:bldP spid="28" grpId="0"/>
      <p:bldP spid="29" grpId="0"/>
      <p:bldP spid="30" grpId="0"/>
      <p:bldP spid="31" grpId="0"/>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6000"/>
          </a:stretch>
        </a:blipFill>
        <a:effectLst/>
      </p:bgPr>
    </p:bg>
    <p:spTree>
      <p:nvGrpSpPr>
        <p:cNvPr id="1" name=""/>
        <p:cNvGrpSpPr/>
        <p:nvPr/>
      </p:nvGrpSpPr>
      <p:grpSpPr>
        <a:xfrm>
          <a:off x="0" y="0"/>
          <a:ext cx="0" cy="0"/>
          <a:chOff x="0" y="0"/>
          <a:chExt cx="0" cy="0"/>
        </a:xfrm>
      </p:grpSpPr>
      <p:sp>
        <p:nvSpPr>
          <p:cNvPr id="16" name="TextBox 15"/>
          <p:cNvSpPr txBox="1"/>
          <p:nvPr/>
        </p:nvSpPr>
        <p:spPr>
          <a:xfrm>
            <a:off x="201797" y="1244712"/>
            <a:ext cx="4355936" cy="5262979"/>
          </a:xfrm>
          <a:prstGeom prst="rect">
            <a:avLst/>
          </a:prstGeom>
          <a:noFill/>
        </p:spPr>
        <p:txBody>
          <a:bodyPr wrap="none" rtlCol="0">
            <a:spAutoFit/>
          </a:bodyPr>
          <a:lstStyle/>
          <a:p>
            <a:r>
              <a:rPr lang="en-US" sz="2100" u="sng" dirty="0" smtClean="0">
                <a:latin typeface="+mj-lt"/>
              </a:rPr>
              <a:t>WMS ROOFING MAP</a:t>
            </a:r>
          </a:p>
          <a:p>
            <a:pPr marL="342900" indent="-342900">
              <a:buAutoNum type="arabicPlain"/>
            </a:pPr>
            <a:r>
              <a:rPr lang="en-US" sz="2100" dirty="0" smtClean="0">
                <a:latin typeface="+mj-lt"/>
              </a:rPr>
              <a:t>Yellow Gym</a:t>
            </a:r>
          </a:p>
          <a:p>
            <a:pPr marL="342900" indent="-342900">
              <a:buAutoNum type="arabicPlain"/>
            </a:pPr>
            <a:r>
              <a:rPr lang="en-US" sz="2100" dirty="0" smtClean="0">
                <a:latin typeface="+mj-lt"/>
              </a:rPr>
              <a:t>Yellow Hall west</a:t>
            </a:r>
          </a:p>
          <a:p>
            <a:pPr marL="342900" indent="-342900">
              <a:buAutoNum type="arabicPlain"/>
            </a:pPr>
            <a:r>
              <a:rPr lang="en-US" sz="2100" dirty="0" smtClean="0">
                <a:latin typeface="+mj-lt"/>
              </a:rPr>
              <a:t>Yellow Hall main</a:t>
            </a:r>
          </a:p>
          <a:p>
            <a:pPr marL="342900" indent="-342900">
              <a:buAutoNum type="arabicPlain"/>
            </a:pPr>
            <a:r>
              <a:rPr lang="en-US" sz="2100" dirty="0" smtClean="0">
                <a:latin typeface="+mj-lt"/>
              </a:rPr>
              <a:t>Commons</a:t>
            </a:r>
          </a:p>
          <a:p>
            <a:pPr marL="342900" indent="-342900">
              <a:buAutoNum type="arabicPlain"/>
            </a:pPr>
            <a:r>
              <a:rPr lang="en-US" sz="2100" dirty="0" smtClean="0">
                <a:latin typeface="+mj-lt"/>
              </a:rPr>
              <a:t>Library bridge</a:t>
            </a:r>
          </a:p>
          <a:p>
            <a:pPr marL="342900" indent="-342900">
              <a:buAutoNum type="arabicPlain"/>
            </a:pPr>
            <a:r>
              <a:rPr lang="en-US" sz="2100" dirty="0" smtClean="0">
                <a:latin typeface="+mj-lt"/>
              </a:rPr>
              <a:t>Green Hall</a:t>
            </a:r>
          </a:p>
          <a:p>
            <a:pPr marL="342900" indent="-342900">
              <a:buAutoNum type="arabicPlain"/>
            </a:pPr>
            <a:r>
              <a:rPr lang="en-US" sz="2100" dirty="0" smtClean="0">
                <a:latin typeface="+mj-lt"/>
              </a:rPr>
              <a:t>Metal Shop</a:t>
            </a:r>
          </a:p>
          <a:p>
            <a:pPr marL="342900" indent="-342900">
              <a:buAutoNum type="arabicPlain"/>
            </a:pPr>
            <a:r>
              <a:rPr lang="en-US" sz="2100" dirty="0" smtClean="0">
                <a:latin typeface="+mj-lt"/>
              </a:rPr>
              <a:t>Green Gym</a:t>
            </a:r>
          </a:p>
          <a:p>
            <a:pPr marL="342900" indent="-342900">
              <a:buAutoNum type="arabicPlain"/>
            </a:pPr>
            <a:r>
              <a:rPr lang="en-US" sz="2100" dirty="0" smtClean="0">
                <a:latin typeface="+mj-lt"/>
              </a:rPr>
              <a:t>Green Mezzanine</a:t>
            </a:r>
          </a:p>
          <a:p>
            <a:pPr marL="342900" indent="-342900">
              <a:buAutoNum type="arabicPlain"/>
            </a:pPr>
            <a:r>
              <a:rPr lang="en-US" sz="2100" dirty="0" smtClean="0">
                <a:latin typeface="+mj-lt"/>
              </a:rPr>
              <a:t>Performing Arts</a:t>
            </a:r>
          </a:p>
          <a:p>
            <a:pPr marL="342900" indent="-342900">
              <a:buAutoNum type="arabicPlain"/>
            </a:pPr>
            <a:endParaRPr lang="en-US" sz="2100" dirty="0" smtClean="0">
              <a:latin typeface="+mj-lt"/>
            </a:endParaRPr>
          </a:p>
          <a:p>
            <a:r>
              <a:rPr lang="en-US" sz="2100" u="sng" dirty="0" smtClean="0">
                <a:latin typeface="+mj-lt"/>
              </a:rPr>
              <a:t>BLACKTOP </a:t>
            </a:r>
          </a:p>
          <a:p>
            <a:r>
              <a:rPr lang="en-US" sz="2100" dirty="0">
                <a:latin typeface="+mj-lt"/>
              </a:rPr>
              <a:t>A  </a:t>
            </a:r>
            <a:r>
              <a:rPr lang="en-US" sz="2100" dirty="0" smtClean="0">
                <a:latin typeface="+mj-lt"/>
              </a:rPr>
              <a:t>North/Green Gym </a:t>
            </a:r>
            <a:r>
              <a:rPr lang="en-US" sz="2100" dirty="0">
                <a:latin typeface="+mj-lt"/>
              </a:rPr>
              <a:t>parking </a:t>
            </a:r>
          </a:p>
          <a:p>
            <a:r>
              <a:rPr lang="en-US" sz="2100" dirty="0" smtClean="0">
                <a:latin typeface="+mj-lt"/>
              </a:rPr>
              <a:t>B  West parking, BB court, service road</a:t>
            </a:r>
          </a:p>
          <a:p>
            <a:r>
              <a:rPr lang="en-US" sz="2100" dirty="0" smtClean="0">
                <a:latin typeface="+mj-lt"/>
              </a:rPr>
              <a:t>C  Bus parking, DO south</a:t>
            </a:r>
          </a:p>
        </p:txBody>
      </p:sp>
      <p:sp>
        <p:nvSpPr>
          <p:cNvPr id="15" name="Rectangle 14"/>
          <p:cNvSpPr/>
          <p:nvPr/>
        </p:nvSpPr>
        <p:spPr>
          <a:xfrm>
            <a:off x="145143" y="44383"/>
            <a:ext cx="6096000" cy="1200329"/>
          </a:xfrm>
          <a:prstGeom prst="rect">
            <a:avLst/>
          </a:prstGeom>
        </p:spPr>
        <p:txBody>
          <a:bodyPr>
            <a:spAutoFit/>
          </a:bodyPr>
          <a:lstStyle/>
          <a:p>
            <a:r>
              <a:rPr lang="en-US" sz="4400" b="1" dirty="0" smtClean="0">
                <a:latin typeface="+mj-lt"/>
              </a:rPr>
              <a:t>WMS </a:t>
            </a:r>
            <a:r>
              <a:rPr lang="en-US" dirty="0"/>
              <a:t/>
            </a:r>
            <a:br>
              <a:rPr lang="en-US" dirty="0"/>
            </a:br>
            <a:r>
              <a:rPr lang="en-US" sz="2800" i="1" dirty="0" smtClean="0"/>
              <a:t>Roofing Map</a:t>
            </a:r>
            <a:endParaRPr lang="en-US" sz="2800" i="1" dirty="0"/>
          </a:p>
        </p:txBody>
      </p:sp>
      <p:pic>
        <p:nvPicPr>
          <p:cNvPr id="2" name="Picture 1"/>
          <p:cNvPicPr>
            <a:picLocks noChangeAspect="1"/>
          </p:cNvPicPr>
          <p:nvPr/>
        </p:nvPicPr>
        <p:blipFill>
          <a:blip r:embed="rId3"/>
          <a:stretch>
            <a:fillRect/>
          </a:stretch>
        </p:blipFill>
        <p:spPr>
          <a:xfrm>
            <a:off x="4724125" y="241080"/>
            <a:ext cx="7272256" cy="6411008"/>
          </a:xfrm>
          <a:prstGeom prst="rect">
            <a:avLst/>
          </a:prstGeom>
        </p:spPr>
      </p:pic>
      <p:sp>
        <p:nvSpPr>
          <p:cNvPr id="3" name="TextBox 2"/>
          <p:cNvSpPr txBox="1"/>
          <p:nvPr/>
        </p:nvSpPr>
        <p:spPr>
          <a:xfrm>
            <a:off x="5763471" y="3888233"/>
            <a:ext cx="372606" cy="461665"/>
          </a:xfrm>
          <a:prstGeom prst="rect">
            <a:avLst/>
          </a:prstGeom>
          <a:noFill/>
        </p:spPr>
        <p:txBody>
          <a:bodyPr wrap="square" rtlCol="0">
            <a:spAutoFit/>
          </a:bodyPr>
          <a:lstStyle/>
          <a:p>
            <a:r>
              <a:rPr lang="en-US" sz="2400" b="1" dirty="0" smtClean="0"/>
              <a:t>1</a:t>
            </a:r>
            <a:endParaRPr lang="en-US" sz="2400" b="1" dirty="0"/>
          </a:p>
        </p:txBody>
      </p:sp>
      <p:sp>
        <p:nvSpPr>
          <p:cNvPr id="18" name="TextBox 17"/>
          <p:cNvSpPr txBox="1"/>
          <p:nvPr/>
        </p:nvSpPr>
        <p:spPr>
          <a:xfrm>
            <a:off x="9360522" y="5430428"/>
            <a:ext cx="372606" cy="461665"/>
          </a:xfrm>
          <a:prstGeom prst="rect">
            <a:avLst/>
          </a:prstGeom>
          <a:noFill/>
        </p:spPr>
        <p:txBody>
          <a:bodyPr wrap="square" rtlCol="0">
            <a:spAutoFit/>
          </a:bodyPr>
          <a:lstStyle/>
          <a:p>
            <a:r>
              <a:rPr lang="en-US" sz="2400" b="1" dirty="0" smtClean="0"/>
              <a:t>4</a:t>
            </a:r>
            <a:endParaRPr lang="en-US" sz="2400" b="1" dirty="0"/>
          </a:p>
        </p:txBody>
      </p:sp>
      <p:sp>
        <p:nvSpPr>
          <p:cNvPr id="19" name="TextBox 18"/>
          <p:cNvSpPr txBox="1"/>
          <p:nvPr/>
        </p:nvSpPr>
        <p:spPr>
          <a:xfrm>
            <a:off x="8422316" y="5299458"/>
            <a:ext cx="372606" cy="461665"/>
          </a:xfrm>
          <a:prstGeom prst="rect">
            <a:avLst/>
          </a:prstGeom>
          <a:noFill/>
        </p:spPr>
        <p:txBody>
          <a:bodyPr wrap="square" rtlCol="0">
            <a:spAutoFit/>
          </a:bodyPr>
          <a:lstStyle/>
          <a:p>
            <a:r>
              <a:rPr lang="en-US" sz="2400" b="1" dirty="0" smtClean="0"/>
              <a:t>3</a:t>
            </a:r>
            <a:endParaRPr lang="en-US" sz="2400" b="1" dirty="0"/>
          </a:p>
        </p:txBody>
      </p:sp>
      <p:sp>
        <p:nvSpPr>
          <p:cNvPr id="20" name="TextBox 19"/>
          <p:cNvSpPr txBox="1"/>
          <p:nvPr/>
        </p:nvSpPr>
        <p:spPr>
          <a:xfrm>
            <a:off x="5763471" y="5170133"/>
            <a:ext cx="372606" cy="461665"/>
          </a:xfrm>
          <a:prstGeom prst="rect">
            <a:avLst/>
          </a:prstGeom>
          <a:noFill/>
        </p:spPr>
        <p:txBody>
          <a:bodyPr wrap="square" rtlCol="0">
            <a:spAutoFit/>
          </a:bodyPr>
          <a:lstStyle/>
          <a:p>
            <a:r>
              <a:rPr lang="en-US" sz="2400" b="1" dirty="0" smtClean="0"/>
              <a:t>2</a:t>
            </a:r>
            <a:endParaRPr lang="en-US" sz="2400" b="1" dirty="0"/>
          </a:p>
        </p:txBody>
      </p:sp>
      <p:sp>
        <p:nvSpPr>
          <p:cNvPr id="21" name="TextBox 20"/>
          <p:cNvSpPr txBox="1"/>
          <p:nvPr/>
        </p:nvSpPr>
        <p:spPr>
          <a:xfrm>
            <a:off x="8657445" y="2877118"/>
            <a:ext cx="372606" cy="461665"/>
          </a:xfrm>
          <a:prstGeom prst="rect">
            <a:avLst/>
          </a:prstGeom>
          <a:noFill/>
        </p:spPr>
        <p:txBody>
          <a:bodyPr wrap="square" rtlCol="0">
            <a:spAutoFit/>
          </a:bodyPr>
          <a:lstStyle/>
          <a:p>
            <a:r>
              <a:rPr lang="en-US" sz="2400" b="1" dirty="0"/>
              <a:t>9</a:t>
            </a:r>
          </a:p>
        </p:txBody>
      </p:sp>
      <p:sp>
        <p:nvSpPr>
          <p:cNvPr id="22" name="TextBox 21"/>
          <p:cNvSpPr txBox="1"/>
          <p:nvPr/>
        </p:nvSpPr>
        <p:spPr>
          <a:xfrm>
            <a:off x="7125971" y="2072408"/>
            <a:ext cx="372606" cy="461665"/>
          </a:xfrm>
          <a:prstGeom prst="rect">
            <a:avLst/>
          </a:prstGeom>
          <a:noFill/>
        </p:spPr>
        <p:txBody>
          <a:bodyPr wrap="square" rtlCol="0">
            <a:spAutoFit/>
          </a:bodyPr>
          <a:lstStyle/>
          <a:p>
            <a:r>
              <a:rPr lang="en-US" sz="2400" b="1" dirty="0" smtClean="0"/>
              <a:t>7</a:t>
            </a:r>
            <a:endParaRPr lang="en-US" sz="2400" b="1" dirty="0"/>
          </a:p>
        </p:txBody>
      </p:sp>
      <p:sp>
        <p:nvSpPr>
          <p:cNvPr id="23" name="TextBox 22"/>
          <p:cNvSpPr txBox="1"/>
          <p:nvPr/>
        </p:nvSpPr>
        <p:spPr>
          <a:xfrm>
            <a:off x="8752979" y="2349316"/>
            <a:ext cx="372606" cy="461665"/>
          </a:xfrm>
          <a:prstGeom prst="rect">
            <a:avLst/>
          </a:prstGeom>
          <a:noFill/>
        </p:spPr>
        <p:txBody>
          <a:bodyPr wrap="square" rtlCol="0">
            <a:spAutoFit/>
          </a:bodyPr>
          <a:lstStyle/>
          <a:p>
            <a:r>
              <a:rPr lang="en-US" sz="2400" b="1" dirty="0" smtClean="0"/>
              <a:t>8</a:t>
            </a:r>
            <a:endParaRPr lang="en-US" sz="2400" b="1" dirty="0"/>
          </a:p>
        </p:txBody>
      </p:sp>
      <p:sp>
        <p:nvSpPr>
          <p:cNvPr id="24" name="TextBox 23"/>
          <p:cNvSpPr txBox="1"/>
          <p:nvPr/>
        </p:nvSpPr>
        <p:spPr>
          <a:xfrm>
            <a:off x="9733128" y="2677063"/>
            <a:ext cx="642094" cy="461665"/>
          </a:xfrm>
          <a:prstGeom prst="rect">
            <a:avLst/>
          </a:prstGeom>
          <a:noFill/>
        </p:spPr>
        <p:txBody>
          <a:bodyPr wrap="square" rtlCol="0">
            <a:spAutoFit/>
          </a:bodyPr>
          <a:lstStyle/>
          <a:p>
            <a:r>
              <a:rPr lang="en-US" sz="2400" b="1" dirty="0" smtClean="0"/>
              <a:t>10</a:t>
            </a:r>
            <a:endParaRPr lang="en-US" sz="2400" b="1" dirty="0"/>
          </a:p>
        </p:txBody>
      </p:sp>
      <p:sp>
        <p:nvSpPr>
          <p:cNvPr id="25" name="TextBox 24"/>
          <p:cNvSpPr txBox="1"/>
          <p:nvPr/>
        </p:nvSpPr>
        <p:spPr>
          <a:xfrm>
            <a:off x="9546825" y="4589972"/>
            <a:ext cx="372606" cy="461665"/>
          </a:xfrm>
          <a:prstGeom prst="rect">
            <a:avLst/>
          </a:prstGeom>
          <a:noFill/>
        </p:spPr>
        <p:txBody>
          <a:bodyPr wrap="square" rtlCol="0">
            <a:spAutoFit/>
          </a:bodyPr>
          <a:lstStyle/>
          <a:p>
            <a:r>
              <a:rPr lang="en-US" sz="2400" b="1" dirty="0" smtClean="0"/>
              <a:t>5</a:t>
            </a:r>
            <a:endParaRPr lang="en-US" sz="2400" b="1" dirty="0"/>
          </a:p>
        </p:txBody>
      </p:sp>
      <p:sp>
        <p:nvSpPr>
          <p:cNvPr id="26" name="TextBox 25"/>
          <p:cNvSpPr txBox="1"/>
          <p:nvPr/>
        </p:nvSpPr>
        <p:spPr>
          <a:xfrm>
            <a:off x="8787098" y="4088288"/>
            <a:ext cx="372606" cy="461665"/>
          </a:xfrm>
          <a:prstGeom prst="rect">
            <a:avLst/>
          </a:prstGeom>
          <a:noFill/>
        </p:spPr>
        <p:txBody>
          <a:bodyPr wrap="square" rtlCol="0">
            <a:spAutoFit/>
          </a:bodyPr>
          <a:lstStyle/>
          <a:p>
            <a:r>
              <a:rPr lang="en-US" sz="2400" b="1" dirty="0" smtClean="0"/>
              <a:t>6</a:t>
            </a:r>
            <a:endParaRPr lang="en-US" sz="2400" b="1" dirty="0"/>
          </a:p>
        </p:txBody>
      </p:sp>
      <p:sp>
        <p:nvSpPr>
          <p:cNvPr id="27" name="TextBox 26"/>
          <p:cNvSpPr txBox="1"/>
          <p:nvPr/>
        </p:nvSpPr>
        <p:spPr>
          <a:xfrm>
            <a:off x="8173950" y="1483228"/>
            <a:ext cx="372606" cy="461665"/>
          </a:xfrm>
          <a:prstGeom prst="rect">
            <a:avLst/>
          </a:prstGeom>
          <a:noFill/>
        </p:spPr>
        <p:txBody>
          <a:bodyPr wrap="square" rtlCol="0">
            <a:spAutoFit/>
          </a:bodyPr>
          <a:lstStyle/>
          <a:p>
            <a:r>
              <a:rPr lang="en-US" sz="2400" b="1" dirty="0" smtClean="0">
                <a:solidFill>
                  <a:schemeClr val="bg1"/>
                </a:solidFill>
              </a:rPr>
              <a:t>A</a:t>
            </a:r>
            <a:endParaRPr lang="en-US" sz="2400" b="1" dirty="0">
              <a:solidFill>
                <a:schemeClr val="bg1"/>
              </a:solidFill>
            </a:endParaRPr>
          </a:p>
        </p:txBody>
      </p:sp>
      <p:sp>
        <p:nvSpPr>
          <p:cNvPr id="29" name="TextBox 28"/>
          <p:cNvSpPr txBox="1"/>
          <p:nvPr/>
        </p:nvSpPr>
        <p:spPr>
          <a:xfrm>
            <a:off x="4927552" y="3626623"/>
            <a:ext cx="372606" cy="461665"/>
          </a:xfrm>
          <a:prstGeom prst="rect">
            <a:avLst/>
          </a:prstGeom>
          <a:noFill/>
        </p:spPr>
        <p:txBody>
          <a:bodyPr wrap="square" rtlCol="0">
            <a:spAutoFit/>
          </a:bodyPr>
          <a:lstStyle/>
          <a:p>
            <a:r>
              <a:rPr lang="en-US" sz="2400" b="1" dirty="0" smtClean="0">
                <a:solidFill>
                  <a:schemeClr val="bg1"/>
                </a:solidFill>
              </a:rPr>
              <a:t>B</a:t>
            </a:r>
            <a:endParaRPr lang="en-US" sz="2400" b="1" dirty="0">
              <a:solidFill>
                <a:schemeClr val="bg1"/>
              </a:solidFill>
            </a:endParaRPr>
          </a:p>
        </p:txBody>
      </p:sp>
      <p:sp>
        <p:nvSpPr>
          <p:cNvPr id="30" name="TextBox 29"/>
          <p:cNvSpPr txBox="1"/>
          <p:nvPr/>
        </p:nvSpPr>
        <p:spPr>
          <a:xfrm>
            <a:off x="10289244" y="6041215"/>
            <a:ext cx="286170" cy="461665"/>
          </a:xfrm>
          <a:prstGeom prst="rect">
            <a:avLst/>
          </a:prstGeom>
          <a:noFill/>
        </p:spPr>
        <p:txBody>
          <a:bodyPr wrap="square" rtlCol="0">
            <a:spAutoFit/>
          </a:bodyPr>
          <a:lstStyle/>
          <a:p>
            <a:r>
              <a:rPr lang="en-US" sz="2400" b="1" dirty="0" smtClean="0">
                <a:solidFill>
                  <a:schemeClr val="bg1"/>
                </a:solidFill>
              </a:rPr>
              <a:t>C</a:t>
            </a:r>
            <a:endParaRPr lang="en-US" sz="2400" b="1" dirty="0">
              <a:solidFill>
                <a:schemeClr val="bg1"/>
              </a:solidFill>
            </a:endParaRPr>
          </a:p>
        </p:txBody>
      </p:sp>
    </p:spTree>
    <p:extLst>
      <p:ext uri="{BB962C8B-B14F-4D97-AF65-F5344CB8AC3E}">
        <p14:creationId xmlns:p14="http://schemas.microsoft.com/office/powerpoint/2010/main" val="2263992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31"/>
            <a:ext cx="9404723" cy="1400530"/>
          </a:xfrm>
        </p:spPr>
        <p:txBody>
          <a:bodyPr/>
          <a:lstStyle/>
          <a:p>
            <a:r>
              <a:rPr lang="en-US" b="1" dirty="0" smtClean="0"/>
              <a:t>WMS</a:t>
            </a:r>
            <a:r>
              <a:rPr lang="en-US" dirty="0" smtClean="0"/>
              <a:t/>
            </a:r>
            <a:br>
              <a:rPr lang="en-US" dirty="0" smtClean="0"/>
            </a:br>
            <a:r>
              <a:rPr lang="en-US" sz="2800" i="1" dirty="0" smtClean="0"/>
              <a:t>Roofing Analysis</a:t>
            </a:r>
            <a:endParaRPr lang="en-US" sz="2800" i="1" dirty="0"/>
          </a:p>
        </p:txBody>
      </p:sp>
      <p:graphicFrame>
        <p:nvGraphicFramePr>
          <p:cNvPr id="6" name="Table 5"/>
          <p:cNvGraphicFramePr>
            <a:graphicFrameLocks noGrp="1"/>
          </p:cNvGraphicFramePr>
          <p:nvPr>
            <p:extLst>
              <p:ext uri="{D42A27DB-BD31-4B8C-83A1-F6EECF244321}">
                <p14:modId xmlns:p14="http://schemas.microsoft.com/office/powerpoint/2010/main" val="1380605134"/>
              </p:ext>
            </p:extLst>
          </p:nvPr>
        </p:nvGraphicFramePr>
        <p:xfrm>
          <a:off x="495489" y="1438836"/>
          <a:ext cx="11048622" cy="5273040"/>
        </p:xfrm>
        <a:graphic>
          <a:graphicData uri="http://schemas.openxmlformats.org/drawingml/2006/table">
            <a:tbl>
              <a:tblPr firstRow="1" bandRow="1">
                <a:tableStyleId>{7DF18680-E054-41AD-8BC1-D1AEF772440D}</a:tableStyleId>
              </a:tblPr>
              <a:tblGrid>
                <a:gridCol w="2833044"/>
                <a:gridCol w="993854"/>
                <a:gridCol w="1765993"/>
                <a:gridCol w="811184"/>
                <a:gridCol w="1182118"/>
                <a:gridCol w="1517719"/>
                <a:gridCol w="1944710"/>
              </a:tblGrid>
              <a:tr h="685799">
                <a:tc>
                  <a:txBody>
                    <a:bodyPr/>
                    <a:lstStyle/>
                    <a:p>
                      <a:r>
                        <a:rPr lang="en-US" sz="2000" dirty="0" smtClean="0">
                          <a:latin typeface="+mj-lt"/>
                        </a:rPr>
                        <a:t>Name /Area</a:t>
                      </a:r>
                      <a:endParaRPr lang="en-US" sz="2000" dirty="0">
                        <a:latin typeface="+mj-lt"/>
                      </a:endParaRPr>
                    </a:p>
                  </a:txBody>
                  <a:tcPr/>
                </a:tc>
                <a:tc>
                  <a:txBody>
                    <a:bodyPr/>
                    <a:lstStyle/>
                    <a:p>
                      <a:r>
                        <a:rPr lang="en-US" sz="2000" dirty="0" smtClean="0">
                          <a:latin typeface="+mj-lt"/>
                        </a:rPr>
                        <a:t>Sq/ft</a:t>
                      </a:r>
                      <a:endParaRPr lang="en-US" sz="2000" dirty="0">
                        <a:latin typeface="+mj-lt"/>
                      </a:endParaRPr>
                    </a:p>
                  </a:txBody>
                  <a:tcPr/>
                </a:tc>
                <a:tc>
                  <a:txBody>
                    <a:bodyPr/>
                    <a:lstStyle/>
                    <a:p>
                      <a:r>
                        <a:rPr lang="en-US" sz="2000" dirty="0" smtClean="0">
                          <a:latin typeface="+mj-lt"/>
                        </a:rPr>
                        <a:t>Type</a:t>
                      </a:r>
                      <a:endParaRPr lang="en-US" sz="2000" dirty="0">
                        <a:latin typeface="+mj-lt"/>
                      </a:endParaRPr>
                    </a:p>
                  </a:txBody>
                  <a:tcPr/>
                </a:tc>
                <a:tc>
                  <a:txBody>
                    <a:bodyPr/>
                    <a:lstStyle/>
                    <a:p>
                      <a:r>
                        <a:rPr lang="en-US" sz="2000" dirty="0" smtClean="0">
                          <a:latin typeface="+mj-lt"/>
                        </a:rPr>
                        <a:t>Grade</a:t>
                      </a:r>
                      <a:endParaRPr lang="en-US" sz="2000" dirty="0">
                        <a:latin typeface="+mj-lt"/>
                      </a:endParaRPr>
                    </a:p>
                  </a:txBody>
                  <a:tcPr/>
                </a:tc>
                <a:tc>
                  <a:txBody>
                    <a:bodyPr/>
                    <a:lstStyle/>
                    <a:p>
                      <a:r>
                        <a:rPr lang="en-US" sz="2000" dirty="0" smtClean="0">
                          <a:latin typeface="+mj-lt"/>
                        </a:rPr>
                        <a:t>Replace-ment</a:t>
                      </a:r>
                      <a:endParaRPr lang="en-US" sz="2000" dirty="0">
                        <a:latin typeface="+mj-lt"/>
                      </a:endParaRPr>
                    </a:p>
                  </a:txBody>
                  <a:tcPr/>
                </a:tc>
                <a:tc>
                  <a:txBody>
                    <a:bodyPr/>
                    <a:lstStyle/>
                    <a:p>
                      <a:r>
                        <a:rPr lang="en-US" sz="2000" dirty="0" smtClean="0">
                          <a:latin typeface="+mj-lt"/>
                        </a:rPr>
                        <a:t>Cost</a:t>
                      </a:r>
                      <a:r>
                        <a:rPr lang="en-US" sz="2000" baseline="0" dirty="0" smtClean="0">
                          <a:latin typeface="+mj-lt"/>
                        </a:rPr>
                        <a:t> </a:t>
                      </a:r>
                      <a:endParaRPr lang="en-US" sz="2000" dirty="0">
                        <a:latin typeface="+mj-lt"/>
                      </a:endParaRPr>
                    </a:p>
                  </a:txBody>
                  <a:tcPr/>
                </a:tc>
                <a:tc>
                  <a:txBody>
                    <a:bodyPr/>
                    <a:lstStyle/>
                    <a:p>
                      <a:r>
                        <a:rPr lang="en-US" sz="2000" dirty="0" smtClean="0">
                          <a:latin typeface="+mj-lt"/>
                        </a:rPr>
                        <a:t>Note</a:t>
                      </a:r>
                      <a:endParaRPr lang="en-US" sz="2000" dirty="0">
                        <a:latin typeface="+mj-lt"/>
                      </a:endParaRPr>
                    </a:p>
                  </a:txBody>
                  <a:tcPr/>
                </a:tc>
              </a:tr>
              <a:tr h="342129">
                <a:tc>
                  <a:txBody>
                    <a:bodyPr/>
                    <a:lstStyle/>
                    <a:p>
                      <a:r>
                        <a:rPr lang="en-US" sz="2000" dirty="0" smtClean="0">
                          <a:latin typeface="+mj-lt"/>
                        </a:rPr>
                        <a:t>Yellow</a:t>
                      </a:r>
                      <a:r>
                        <a:rPr lang="en-US" sz="2000" baseline="0" dirty="0" smtClean="0">
                          <a:latin typeface="+mj-lt"/>
                        </a:rPr>
                        <a:t> Gym</a:t>
                      </a:r>
                      <a:endParaRPr lang="en-US" sz="2000" dirty="0">
                        <a:latin typeface="+mj-lt"/>
                      </a:endParaRPr>
                    </a:p>
                  </a:txBody>
                  <a:tcPr/>
                </a:tc>
                <a:tc>
                  <a:txBody>
                    <a:bodyPr/>
                    <a:lstStyle/>
                    <a:p>
                      <a:r>
                        <a:rPr lang="en-US" sz="2000" dirty="0" smtClean="0">
                          <a:latin typeface="+mj-lt"/>
                        </a:rPr>
                        <a:t>10,780</a:t>
                      </a:r>
                      <a:endParaRPr lang="en-US" sz="2000" dirty="0">
                        <a:latin typeface="+mj-lt"/>
                      </a:endParaRPr>
                    </a:p>
                  </a:txBody>
                  <a:tcPr/>
                </a:tc>
                <a:tc>
                  <a:txBody>
                    <a:bodyPr/>
                    <a:lstStyle/>
                    <a:p>
                      <a:r>
                        <a:rPr lang="en-US" sz="2000" dirty="0" smtClean="0">
                          <a:latin typeface="+mj-lt"/>
                        </a:rPr>
                        <a:t>Metal</a:t>
                      </a:r>
                      <a:endParaRPr lang="en-US" sz="2000" dirty="0">
                        <a:latin typeface="+mj-lt"/>
                      </a:endParaRPr>
                    </a:p>
                  </a:txBody>
                  <a:tcPr/>
                </a:tc>
                <a:tc>
                  <a:txBody>
                    <a:bodyPr/>
                    <a:lstStyle/>
                    <a:p>
                      <a:r>
                        <a:rPr lang="en-US" sz="2000" dirty="0" smtClean="0">
                          <a:latin typeface="+mj-lt"/>
                        </a:rPr>
                        <a:t>C</a:t>
                      </a:r>
                      <a:endParaRPr lang="en-US" sz="2000" dirty="0">
                        <a:latin typeface="+mj-lt"/>
                      </a:endParaRPr>
                    </a:p>
                  </a:txBody>
                  <a:tcPr/>
                </a:tc>
                <a:tc>
                  <a:txBody>
                    <a:bodyPr/>
                    <a:lstStyle/>
                    <a:p>
                      <a:r>
                        <a:rPr lang="en-US" sz="2000" dirty="0" smtClean="0">
                          <a:latin typeface="+mj-lt"/>
                        </a:rPr>
                        <a:t>&gt;10</a:t>
                      </a:r>
                      <a:r>
                        <a:rPr lang="en-US" sz="2000" baseline="0" dirty="0" smtClean="0">
                          <a:latin typeface="+mj-lt"/>
                        </a:rPr>
                        <a:t> years</a:t>
                      </a:r>
                      <a:endParaRPr lang="en-US" sz="2000" dirty="0">
                        <a:latin typeface="+mj-lt"/>
                      </a:endParaRPr>
                    </a:p>
                  </a:txBody>
                  <a:tcPr/>
                </a:tc>
                <a:tc>
                  <a:txBody>
                    <a:bodyPr/>
                    <a:lstStyle/>
                    <a:p>
                      <a:r>
                        <a:rPr lang="en-US" sz="2000" dirty="0" smtClean="0">
                          <a:latin typeface="+mj-lt"/>
                        </a:rPr>
                        <a:t>-</a:t>
                      </a:r>
                      <a:endParaRPr lang="en-US" sz="2000" dirty="0">
                        <a:latin typeface="+mj-lt"/>
                      </a:endParaRPr>
                    </a:p>
                  </a:txBody>
                  <a:tcPr/>
                </a:tc>
                <a:tc>
                  <a:txBody>
                    <a:bodyPr/>
                    <a:lstStyle/>
                    <a:p>
                      <a:endParaRPr lang="en-US" sz="2000" dirty="0">
                        <a:latin typeface="+mj-lt"/>
                      </a:endParaRPr>
                    </a:p>
                  </a:txBody>
                  <a:tcPr/>
                </a:tc>
              </a:tr>
              <a:tr h="342129">
                <a:tc>
                  <a:txBody>
                    <a:bodyPr/>
                    <a:lstStyle/>
                    <a:p>
                      <a:r>
                        <a:rPr lang="en-US" sz="2000" dirty="0" smtClean="0">
                          <a:latin typeface="+mj-lt"/>
                        </a:rPr>
                        <a:t>Yellow Hall west end</a:t>
                      </a:r>
                      <a:endParaRPr lang="en-US" sz="2000" dirty="0">
                        <a:latin typeface="+mj-lt"/>
                      </a:endParaRPr>
                    </a:p>
                  </a:txBody>
                  <a:tcPr/>
                </a:tc>
                <a:tc>
                  <a:txBody>
                    <a:bodyPr/>
                    <a:lstStyle/>
                    <a:p>
                      <a:r>
                        <a:rPr lang="en-US" sz="2000" dirty="0" smtClean="0">
                          <a:latin typeface="+mj-lt"/>
                        </a:rPr>
                        <a:t>15,325</a:t>
                      </a:r>
                      <a:endParaRPr lang="en-US" sz="2000" dirty="0">
                        <a:latin typeface="+mj-lt"/>
                      </a:endParaRPr>
                    </a:p>
                  </a:txBody>
                  <a:tcPr/>
                </a:tc>
                <a:tc>
                  <a:txBody>
                    <a:bodyPr/>
                    <a:lstStyle/>
                    <a:p>
                      <a:r>
                        <a:rPr lang="en-US" sz="2000" dirty="0" smtClean="0">
                          <a:latin typeface="+mj-lt"/>
                        </a:rPr>
                        <a:t>Composition S</a:t>
                      </a:r>
                      <a:endParaRPr lang="en-US" sz="2000" dirty="0">
                        <a:latin typeface="+mj-lt"/>
                      </a:endParaRPr>
                    </a:p>
                  </a:txBody>
                  <a:tcPr/>
                </a:tc>
                <a:tc>
                  <a:txBody>
                    <a:bodyPr/>
                    <a:lstStyle/>
                    <a:p>
                      <a:r>
                        <a:rPr lang="en-US" sz="2000" dirty="0" smtClean="0">
                          <a:latin typeface="+mj-lt"/>
                        </a:rPr>
                        <a:t>A/C</a:t>
                      </a:r>
                      <a:endParaRPr lang="en-US" sz="2000" dirty="0">
                        <a:latin typeface="+mj-lt"/>
                      </a:endParaRPr>
                    </a:p>
                  </a:txBody>
                  <a:tcPr/>
                </a:tc>
                <a:tc>
                  <a:txBody>
                    <a:bodyPr/>
                    <a:lstStyle/>
                    <a:p>
                      <a:r>
                        <a:rPr lang="en-US" sz="2000" dirty="0" smtClean="0">
                          <a:latin typeface="+mj-lt"/>
                        </a:rPr>
                        <a:t>2021</a:t>
                      </a:r>
                      <a:endParaRPr lang="en-US" sz="2000" dirty="0">
                        <a:latin typeface="+mj-lt"/>
                      </a:endParaRPr>
                    </a:p>
                  </a:txBody>
                  <a:tcPr/>
                </a:tc>
                <a:tc>
                  <a:txBody>
                    <a:bodyPr/>
                    <a:lstStyle/>
                    <a:p>
                      <a:r>
                        <a:rPr lang="en-US" sz="2000" dirty="0" smtClean="0">
                          <a:latin typeface="+mj-lt"/>
                        </a:rPr>
                        <a:t>N/A -$34,481</a:t>
                      </a:r>
                      <a:endParaRPr lang="en-US" sz="2000" dirty="0">
                        <a:latin typeface="+mj-lt"/>
                      </a:endParaRPr>
                    </a:p>
                  </a:txBody>
                  <a:tcPr/>
                </a:tc>
                <a:tc>
                  <a:txBody>
                    <a:bodyPr/>
                    <a:lstStyle/>
                    <a:p>
                      <a:endParaRPr lang="en-US" sz="2000" dirty="0">
                        <a:latin typeface="+mj-lt"/>
                      </a:endParaRPr>
                    </a:p>
                  </a:txBody>
                  <a:tcPr/>
                </a:tc>
              </a:tr>
              <a:tr h="342129">
                <a:tc>
                  <a:txBody>
                    <a:bodyPr/>
                    <a:lstStyle/>
                    <a:p>
                      <a:r>
                        <a:rPr lang="en-US" sz="2000" dirty="0" smtClean="0">
                          <a:latin typeface="+mj-lt"/>
                        </a:rPr>
                        <a:t>Yellow Hall main</a:t>
                      </a:r>
                      <a:endParaRPr lang="en-US" sz="2000" dirty="0">
                        <a:latin typeface="+mj-lt"/>
                      </a:endParaRPr>
                    </a:p>
                  </a:txBody>
                  <a:tcPr/>
                </a:tc>
                <a:tc>
                  <a:txBody>
                    <a:bodyPr/>
                    <a:lstStyle/>
                    <a:p>
                      <a:r>
                        <a:rPr lang="en-US" sz="2000" dirty="0" smtClean="0">
                          <a:latin typeface="+mj-lt"/>
                        </a:rPr>
                        <a:t>37,571</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Composition S</a:t>
                      </a:r>
                      <a:endParaRPr lang="en-US" sz="2000" dirty="0">
                        <a:latin typeface="+mj-lt"/>
                      </a:endParaRPr>
                    </a:p>
                  </a:txBody>
                  <a:tcPr/>
                </a:tc>
                <a:tc>
                  <a:txBody>
                    <a:bodyPr/>
                    <a:lstStyle/>
                    <a:p>
                      <a:r>
                        <a:rPr lang="en-US" sz="2000" dirty="0" smtClean="0">
                          <a:latin typeface="+mj-lt"/>
                        </a:rPr>
                        <a:t>A/C</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2023</a:t>
                      </a:r>
                      <a:endParaRPr lang="en-US" sz="2000" dirty="0">
                        <a:latin typeface="+mj-lt"/>
                      </a:endParaRPr>
                    </a:p>
                  </a:txBody>
                  <a:tcPr/>
                </a:tc>
                <a:tc>
                  <a:txBody>
                    <a:bodyPr/>
                    <a:lstStyle/>
                    <a:p>
                      <a:r>
                        <a:rPr lang="en-US" sz="2000" dirty="0" smtClean="0">
                          <a:latin typeface="+mj-lt"/>
                        </a:rPr>
                        <a:t>N/A-</a:t>
                      </a:r>
                      <a:r>
                        <a:rPr lang="en-US" sz="2000" baseline="0" dirty="0" smtClean="0">
                          <a:latin typeface="+mj-lt"/>
                        </a:rPr>
                        <a:t> $84,535</a:t>
                      </a:r>
                      <a:endParaRPr lang="en-US" sz="2000" dirty="0">
                        <a:latin typeface="+mj-lt"/>
                      </a:endParaRPr>
                    </a:p>
                  </a:txBody>
                  <a:tcPr/>
                </a:tc>
                <a:tc>
                  <a:txBody>
                    <a:bodyPr/>
                    <a:lstStyle/>
                    <a:p>
                      <a:endParaRPr lang="en-US" sz="2000" dirty="0">
                        <a:latin typeface="+mj-lt"/>
                      </a:endParaRPr>
                    </a:p>
                  </a:txBody>
                  <a:tcPr/>
                </a:tc>
              </a:tr>
              <a:tr h="342129">
                <a:tc>
                  <a:txBody>
                    <a:bodyPr/>
                    <a:lstStyle/>
                    <a:p>
                      <a:r>
                        <a:rPr lang="en-US" sz="2000" dirty="0" smtClean="0">
                          <a:latin typeface="+mj-lt"/>
                        </a:rPr>
                        <a:t>Commons</a:t>
                      </a:r>
                      <a:endParaRPr lang="en-US" sz="2000" dirty="0">
                        <a:latin typeface="+mj-lt"/>
                      </a:endParaRPr>
                    </a:p>
                  </a:txBody>
                  <a:tcPr/>
                </a:tc>
                <a:tc>
                  <a:txBody>
                    <a:bodyPr/>
                    <a:lstStyle/>
                    <a:p>
                      <a:r>
                        <a:rPr lang="en-US" sz="2000" dirty="0" smtClean="0">
                          <a:latin typeface="+mj-lt"/>
                        </a:rPr>
                        <a:t>3,950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Comp B/U</a:t>
                      </a:r>
                      <a:endParaRPr lang="en-US" sz="2000" dirty="0">
                        <a:latin typeface="+mj-lt"/>
                      </a:endParaRPr>
                    </a:p>
                  </a:txBody>
                  <a:tcPr/>
                </a:tc>
                <a:tc>
                  <a:txBody>
                    <a:bodyPr/>
                    <a:lstStyle/>
                    <a:p>
                      <a:r>
                        <a:rPr lang="en-US" sz="2000" dirty="0" smtClean="0">
                          <a:latin typeface="+mj-lt"/>
                        </a:rPr>
                        <a:t>D-</a:t>
                      </a:r>
                      <a:endParaRPr lang="en-US" sz="2000" dirty="0">
                        <a:latin typeface="+mj-lt"/>
                      </a:endParaRPr>
                    </a:p>
                  </a:txBody>
                  <a:tcPr/>
                </a:tc>
                <a:tc>
                  <a:txBody>
                    <a:bodyPr/>
                    <a:lstStyle/>
                    <a:p>
                      <a:r>
                        <a:rPr lang="en-US" sz="2000" dirty="0" smtClean="0">
                          <a:latin typeface="+mj-lt"/>
                        </a:rPr>
                        <a:t>2020</a:t>
                      </a:r>
                      <a:endParaRPr lang="en-US" sz="2000" dirty="0">
                        <a:latin typeface="+mj-lt"/>
                      </a:endParaRPr>
                    </a:p>
                  </a:txBody>
                  <a:tcPr/>
                </a:tc>
                <a:tc>
                  <a:txBody>
                    <a:bodyPr/>
                    <a:lstStyle/>
                    <a:p>
                      <a:r>
                        <a:rPr lang="en-US" sz="2000" dirty="0" smtClean="0">
                          <a:latin typeface="+mj-lt"/>
                        </a:rPr>
                        <a:t>$25,675</a:t>
                      </a:r>
                      <a:endParaRPr lang="en-US" sz="2000" dirty="0">
                        <a:latin typeface="+mj-lt"/>
                      </a:endParaRPr>
                    </a:p>
                  </a:txBody>
                  <a:tcPr/>
                </a:tc>
                <a:tc>
                  <a:txBody>
                    <a:bodyPr/>
                    <a:lstStyle/>
                    <a:p>
                      <a:endParaRPr lang="en-US" sz="2000" dirty="0">
                        <a:latin typeface="+mj-lt"/>
                      </a:endParaRPr>
                    </a:p>
                  </a:txBody>
                  <a:tcPr/>
                </a:tc>
              </a:tr>
              <a:tr h="342129">
                <a:tc>
                  <a:txBody>
                    <a:bodyPr/>
                    <a:lstStyle/>
                    <a:p>
                      <a:r>
                        <a:rPr lang="en-US" sz="2000" dirty="0" smtClean="0">
                          <a:latin typeface="+mj-lt"/>
                        </a:rPr>
                        <a:t>Library</a:t>
                      </a:r>
                      <a:endParaRPr lang="en-US" sz="2000" dirty="0">
                        <a:latin typeface="+mj-lt"/>
                      </a:endParaRPr>
                    </a:p>
                  </a:txBody>
                  <a:tcPr/>
                </a:tc>
                <a:tc>
                  <a:txBody>
                    <a:bodyPr/>
                    <a:lstStyle/>
                    <a:p>
                      <a:r>
                        <a:rPr lang="en-US" sz="2000" dirty="0" smtClean="0">
                          <a:latin typeface="+mj-lt"/>
                        </a:rPr>
                        <a:t>8,950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Composition S</a:t>
                      </a:r>
                      <a:endParaRPr lang="en-US" sz="2000" dirty="0">
                        <a:latin typeface="+mj-lt"/>
                      </a:endParaRPr>
                    </a:p>
                  </a:txBody>
                  <a:tcPr/>
                </a:tc>
                <a:tc>
                  <a:txBody>
                    <a:bodyPr/>
                    <a:lstStyle/>
                    <a:p>
                      <a:r>
                        <a:rPr lang="en-US" sz="2000" dirty="0" smtClean="0">
                          <a:latin typeface="+mj-lt"/>
                        </a:rPr>
                        <a:t>A/C</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&gt;10/2026</a:t>
                      </a:r>
                      <a:endParaRPr lang="en-US" sz="2000" dirty="0">
                        <a:latin typeface="+mj-lt"/>
                      </a:endParaRPr>
                    </a:p>
                  </a:txBody>
                  <a:tcPr/>
                </a:tc>
                <a:tc>
                  <a:txBody>
                    <a:bodyPr/>
                    <a:lstStyle/>
                    <a:p>
                      <a:r>
                        <a:rPr lang="en-US" sz="2000" dirty="0" smtClean="0">
                          <a:latin typeface="+mj-lt"/>
                        </a:rPr>
                        <a:t>$20,137</a:t>
                      </a:r>
                      <a:endParaRPr lang="en-US" sz="2000" dirty="0">
                        <a:latin typeface="+mj-lt"/>
                      </a:endParaRPr>
                    </a:p>
                  </a:txBody>
                  <a:tcPr/>
                </a:tc>
                <a:tc>
                  <a:txBody>
                    <a:bodyPr/>
                    <a:lstStyle/>
                    <a:p>
                      <a:endParaRPr lang="en-US" sz="2000" dirty="0">
                        <a:latin typeface="+mj-lt"/>
                      </a:endParaRPr>
                    </a:p>
                  </a:txBody>
                  <a:tcPr/>
                </a:tc>
              </a:tr>
              <a:tr h="342129">
                <a:tc>
                  <a:txBody>
                    <a:bodyPr/>
                    <a:lstStyle/>
                    <a:p>
                      <a:r>
                        <a:rPr lang="en-US" sz="2000" dirty="0" smtClean="0">
                          <a:latin typeface="+mj-lt"/>
                        </a:rPr>
                        <a:t>Green Hall</a:t>
                      </a:r>
                      <a:endParaRPr lang="en-US" sz="2000" dirty="0">
                        <a:latin typeface="+mj-lt"/>
                      </a:endParaRPr>
                    </a:p>
                  </a:txBody>
                  <a:tcPr/>
                </a:tc>
                <a:tc>
                  <a:txBody>
                    <a:bodyPr/>
                    <a:lstStyle/>
                    <a:p>
                      <a:r>
                        <a:rPr lang="en-US" sz="2000" dirty="0" smtClean="0">
                          <a:latin typeface="+mj-lt"/>
                        </a:rPr>
                        <a:t>36,050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Composition S</a:t>
                      </a:r>
                      <a:endParaRPr lang="en-US" sz="2000" dirty="0">
                        <a:latin typeface="+mj-lt"/>
                      </a:endParaRPr>
                    </a:p>
                  </a:txBody>
                  <a:tcPr/>
                </a:tc>
                <a:tc>
                  <a:txBody>
                    <a:bodyPr/>
                    <a:lstStyle/>
                    <a:p>
                      <a:r>
                        <a:rPr lang="en-US" sz="2000" dirty="0" smtClean="0">
                          <a:latin typeface="+mj-lt"/>
                        </a:rPr>
                        <a:t>A/C</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&gt;10/2027</a:t>
                      </a:r>
                      <a:endParaRPr lang="en-US" sz="2000" dirty="0">
                        <a:latin typeface="+mj-lt"/>
                      </a:endParaRPr>
                    </a:p>
                  </a:txBody>
                  <a:tcPr/>
                </a:tc>
                <a:tc>
                  <a:txBody>
                    <a:bodyPr/>
                    <a:lstStyle/>
                    <a:p>
                      <a:r>
                        <a:rPr lang="en-US" sz="2000" dirty="0" smtClean="0">
                          <a:latin typeface="+mj-lt"/>
                        </a:rPr>
                        <a:t>N/A-$81,112</a:t>
                      </a:r>
                      <a:endParaRPr lang="en-US" sz="2000" dirty="0">
                        <a:latin typeface="+mj-lt"/>
                      </a:endParaRPr>
                    </a:p>
                  </a:txBody>
                  <a:tcPr/>
                </a:tc>
                <a:tc>
                  <a:txBody>
                    <a:bodyPr/>
                    <a:lstStyle/>
                    <a:p>
                      <a:endParaRPr lang="en-US" sz="2000" dirty="0">
                        <a:latin typeface="+mj-lt"/>
                      </a:endParaRPr>
                    </a:p>
                  </a:txBody>
                  <a:tcPr/>
                </a:tc>
              </a:tr>
              <a:tr h="342129">
                <a:tc>
                  <a:txBody>
                    <a:bodyPr/>
                    <a:lstStyle/>
                    <a:p>
                      <a:r>
                        <a:rPr lang="en-US" sz="2000" dirty="0" smtClean="0">
                          <a:latin typeface="+mj-lt"/>
                        </a:rPr>
                        <a:t>Metal Shop</a:t>
                      </a:r>
                      <a:endParaRPr lang="en-US" sz="2000" dirty="0">
                        <a:latin typeface="+mj-lt"/>
                      </a:endParaRPr>
                    </a:p>
                  </a:txBody>
                  <a:tcPr/>
                </a:tc>
                <a:tc>
                  <a:txBody>
                    <a:bodyPr/>
                    <a:lstStyle/>
                    <a:p>
                      <a:r>
                        <a:rPr lang="en-US" sz="2000" dirty="0" smtClean="0">
                          <a:latin typeface="+mj-lt"/>
                        </a:rPr>
                        <a:t>7,700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Comp B/U</a:t>
                      </a:r>
                      <a:endParaRPr lang="en-US" sz="2000" dirty="0">
                        <a:latin typeface="+mj-lt"/>
                      </a:endParaRPr>
                    </a:p>
                  </a:txBody>
                  <a:tcPr/>
                </a:tc>
                <a:tc>
                  <a:txBody>
                    <a:bodyPr/>
                    <a:lstStyle/>
                    <a:p>
                      <a:r>
                        <a:rPr lang="en-US" sz="2000" dirty="0" smtClean="0">
                          <a:latin typeface="+mj-lt"/>
                        </a:rPr>
                        <a:t>D</a:t>
                      </a:r>
                      <a:endParaRPr lang="en-US" sz="2000" dirty="0">
                        <a:latin typeface="+mj-lt"/>
                      </a:endParaRPr>
                    </a:p>
                  </a:txBody>
                  <a:tcPr/>
                </a:tc>
                <a:tc>
                  <a:txBody>
                    <a:bodyPr/>
                    <a:lstStyle/>
                    <a:p>
                      <a:r>
                        <a:rPr lang="en-US" sz="2000" dirty="0" smtClean="0">
                          <a:latin typeface="+mj-lt"/>
                        </a:rPr>
                        <a:t>2024</a:t>
                      </a:r>
                      <a:endParaRPr lang="en-US" sz="2000" dirty="0">
                        <a:latin typeface="+mj-lt"/>
                      </a:endParaRPr>
                    </a:p>
                  </a:txBody>
                  <a:tcPr/>
                </a:tc>
                <a:tc>
                  <a:txBody>
                    <a:bodyPr/>
                    <a:lstStyle/>
                    <a:p>
                      <a:r>
                        <a:rPr lang="en-US" sz="2000" dirty="0" smtClean="0">
                          <a:latin typeface="+mj-lt"/>
                        </a:rPr>
                        <a:t>$17,325</a:t>
                      </a:r>
                      <a:endParaRPr lang="en-US" sz="2000" dirty="0">
                        <a:latin typeface="+mj-lt"/>
                      </a:endParaRPr>
                    </a:p>
                  </a:txBody>
                  <a:tcPr/>
                </a:tc>
                <a:tc>
                  <a:txBody>
                    <a:bodyPr/>
                    <a:lstStyle/>
                    <a:p>
                      <a:r>
                        <a:rPr lang="en-US" sz="2000" dirty="0" smtClean="0">
                          <a:latin typeface="+mj-lt"/>
                        </a:rPr>
                        <a:t>Possible coating</a:t>
                      </a:r>
                      <a:endParaRPr lang="en-US" sz="2000" dirty="0">
                        <a:latin typeface="+mj-lt"/>
                      </a:endParaRPr>
                    </a:p>
                  </a:txBody>
                  <a:tcPr/>
                </a:tc>
              </a:tr>
              <a:tr h="342129">
                <a:tc>
                  <a:txBody>
                    <a:bodyPr/>
                    <a:lstStyle/>
                    <a:p>
                      <a:r>
                        <a:rPr lang="en-US" sz="2000" dirty="0" smtClean="0">
                          <a:latin typeface="+mj-lt"/>
                        </a:rPr>
                        <a:t>Green Gym</a:t>
                      </a:r>
                      <a:endParaRPr lang="en-US" sz="2000" dirty="0">
                        <a:latin typeface="+mj-lt"/>
                      </a:endParaRPr>
                    </a:p>
                  </a:txBody>
                  <a:tcPr/>
                </a:tc>
                <a:tc>
                  <a:txBody>
                    <a:bodyPr/>
                    <a:lstStyle/>
                    <a:p>
                      <a:r>
                        <a:rPr lang="en-US" sz="2000" dirty="0" smtClean="0">
                          <a:latin typeface="+mj-lt"/>
                        </a:rPr>
                        <a:t>10,150</a:t>
                      </a:r>
                      <a:endParaRPr lang="en-US" sz="2000" dirty="0">
                        <a:latin typeface="+mj-lt"/>
                      </a:endParaRPr>
                    </a:p>
                  </a:txBody>
                  <a:tcPr/>
                </a:tc>
                <a:tc>
                  <a:txBody>
                    <a:bodyPr/>
                    <a:lstStyle/>
                    <a:p>
                      <a:r>
                        <a:rPr lang="en-US" sz="2000" dirty="0" smtClean="0">
                          <a:latin typeface="+mj-lt"/>
                        </a:rPr>
                        <a:t>Comp B/U</a:t>
                      </a:r>
                      <a:endParaRPr lang="en-US" sz="2000" dirty="0">
                        <a:latin typeface="+mj-lt"/>
                      </a:endParaRPr>
                    </a:p>
                  </a:txBody>
                  <a:tcPr/>
                </a:tc>
                <a:tc>
                  <a:txBody>
                    <a:bodyPr/>
                    <a:lstStyle/>
                    <a:p>
                      <a:r>
                        <a:rPr lang="en-US" sz="2000" dirty="0" smtClean="0">
                          <a:latin typeface="+mj-lt"/>
                        </a:rPr>
                        <a:t>F</a:t>
                      </a:r>
                      <a:endParaRPr lang="en-US" sz="2000" dirty="0">
                        <a:latin typeface="+mj-lt"/>
                      </a:endParaRPr>
                    </a:p>
                  </a:txBody>
                  <a:tcPr/>
                </a:tc>
                <a:tc>
                  <a:txBody>
                    <a:bodyPr/>
                    <a:lstStyle/>
                    <a:p>
                      <a:r>
                        <a:rPr lang="en-US" sz="2000" dirty="0" smtClean="0">
                          <a:latin typeface="+mj-lt"/>
                        </a:rPr>
                        <a:t>2018</a:t>
                      </a:r>
                      <a:endParaRPr lang="en-US" sz="2000" dirty="0">
                        <a:latin typeface="+mj-lt"/>
                      </a:endParaRPr>
                    </a:p>
                  </a:txBody>
                  <a:tcPr/>
                </a:tc>
                <a:tc>
                  <a:txBody>
                    <a:bodyPr/>
                    <a:lstStyle/>
                    <a:p>
                      <a:r>
                        <a:rPr lang="en-US" sz="2000" dirty="0" smtClean="0">
                          <a:latin typeface="+mj-lt"/>
                        </a:rPr>
                        <a:t>$65,975</a:t>
                      </a:r>
                      <a:endParaRPr lang="en-US" sz="2000" dirty="0">
                        <a:latin typeface="+mj-lt"/>
                      </a:endParaRPr>
                    </a:p>
                  </a:txBody>
                  <a:tcPr/>
                </a:tc>
                <a:tc>
                  <a:txBody>
                    <a:bodyPr/>
                    <a:lstStyle/>
                    <a:p>
                      <a:r>
                        <a:rPr lang="en-US" sz="2000" dirty="0" smtClean="0">
                          <a:latin typeface="+mj-lt"/>
                        </a:rPr>
                        <a:t>Tear off</a:t>
                      </a:r>
                      <a:endParaRPr lang="en-US" sz="2000" dirty="0">
                        <a:latin typeface="+mj-lt"/>
                      </a:endParaRPr>
                    </a:p>
                  </a:txBody>
                  <a:tcPr/>
                </a:tc>
              </a:tr>
              <a:tr h="342129">
                <a:tc>
                  <a:txBody>
                    <a:bodyPr/>
                    <a:lstStyle/>
                    <a:p>
                      <a:r>
                        <a:rPr lang="en-US" sz="2000" dirty="0" smtClean="0">
                          <a:latin typeface="+mj-lt"/>
                        </a:rPr>
                        <a:t>Green Mezz</a:t>
                      </a:r>
                      <a:endParaRPr lang="en-US" sz="2000" dirty="0">
                        <a:latin typeface="+mj-lt"/>
                      </a:endParaRPr>
                    </a:p>
                  </a:txBody>
                  <a:tcPr/>
                </a:tc>
                <a:tc>
                  <a:txBody>
                    <a:bodyPr/>
                    <a:lstStyle/>
                    <a:p>
                      <a:r>
                        <a:rPr lang="en-US" sz="2000" dirty="0" smtClean="0">
                          <a:latin typeface="+mj-lt"/>
                        </a:rPr>
                        <a:t>5,000</a:t>
                      </a:r>
                      <a:endParaRPr lang="en-US" sz="2000" dirty="0">
                        <a:latin typeface="+mj-lt"/>
                      </a:endParaRPr>
                    </a:p>
                  </a:txBody>
                  <a:tcPr/>
                </a:tc>
                <a:tc>
                  <a:txBody>
                    <a:bodyPr/>
                    <a:lstStyle/>
                    <a:p>
                      <a:r>
                        <a:rPr lang="en-US" sz="2000" dirty="0" smtClean="0">
                          <a:latin typeface="+mj-lt"/>
                        </a:rPr>
                        <a:t>TPO</a:t>
                      </a:r>
                      <a:endParaRPr lang="en-US" sz="2000" dirty="0">
                        <a:latin typeface="+mj-lt"/>
                      </a:endParaRPr>
                    </a:p>
                  </a:txBody>
                  <a:tcPr/>
                </a:tc>
                <a:tc>
                  <a:txBody>
                    <a:bodyPr/>
                    <a:lstStyle/>
                    <a:p>
                      <a:r>
                        <a:rPr lang="en-US" sz="2000" dirty="0" smtClean="0">
                          <a:latin typeface="+mj-lt"/>
                        </a:rPr>
                        <a:t>A</a:t>
                      </a:r>
                      <a:endParaRPr lang="en-US" sz="2000" dirty="0">
                        <a:latin typeface="+mj-lt"/>
                      </a:endParaRPr>
                    </a:p>
                  </a:txBody>
                  <a:tcPr/>
                </a:tc>
                <a:tc>
                  <a:txBody>
                    <a:bodyPr/>
                    <a:lstStyle/>
                    <a:p>
                      <a:r>
                        <a:rPr lang="en-US" sz="2000" dirty="0" smtClean="0">
                          <a:latin typeface="+mj-lt"/>
                        </a:rPr>
                        <a:t>&gt;10 years </a:t>
                      </a:r>
                      <a:endParaRPr lang="en-US" sz="2000" dirty="0">
                        <a:latin typeface="+mj-lt"/>
                      </a:endParaRPr>
                    </a:p>
                  </a:txBody>
                  <a:tcPr/>
                </a:tc>
                <a:tc>
                  <a:txBody>
                    <a:bodyPr/>
                    <a:lstStyle/>
                    <a:p>
                      <a:r>
                        <a:rPr lang="en-US" sz="2000" dirty="0" smtClean="0">
                          <a:latin typeface="+mj-lt"/>
                        </a:rPr>
                        <a:t>-</a:t>
                      </a:r>
                      <a:endParaRPr lang="en-US" sz="2000" dirty="0">
                        <a:latin typeface="+mj-lt"/>
                      </a:endParaRPr>
                    </a:p>
                  </a:txBody>
                  <a:tcPr/>
                </a:tc>
                <a:tc>
                  <a:txBody>
                    <a:bodyPr/>
                    <a:lstStyle/>
                    <a:p>
                      <a:endParaRPr lang="en-US" sz="2000" dirty="0">
                        <a:latin typeface="+mj-lt"/>
                      </a:endParaRPr>
                    </a:p>
                  </a:txBody>
                  <a:tcPr/>
                </a:tc>
              </a:tr>
              <a:tr h="342129">
                <a:tc>
                  <a:txBody>
                    <a:bodyPr/>
                    <a:lstStyle/>
                    <a:p>
                      <a:r>
                        <a:rPr lang="en-US" sz="2000" dirty="0" smtClean="0">
                          <a:latin typeface="+mj-lt"/>
                        </a:rPr>
                        <a:t>Performing Arts</a:t>
                      </a:r>
                      <a:r>
                        <a:rPr lang="en-US" sz="2000" baseline="0" dirty="0" smtClean="0">
                          <a:latin typeface="+mj-lt"/>
                        </a:rPr>
                        <a:t> </a:t>
                      </a:r>
                      <a:endParaRPr lang="en-US" sz="2000" dirty="0">
                        <a:latin typeface="+mj-lt"/>
                      </a:endParaRPr>
                    </a:p>
                  </a:txBody>
                  <a:tcPr/>
                </a:tc>
                <a:tc>
                  <a:txBody>
                    <a:bodyPr/>
                    <a:lstStyle/>
                    <a:p>
                      <a:r>
                        <a:rPr lang="en-US" sz="2000" dirty="0" smtClean="0">
                          <a:latin typeface="+mj-lt"/>
                        </a:rPr>
                        <a:t>6,720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Comp B/U</a:t>
                      </a:r>
                      <a:endParaRPr lang="en-US" sz="2000" dirty="0">
                        <a:latin typeface="+mj-lt"/>
                      </a:endParaRPr>
                    </a:p>
                  </a:txBody>
                  <a:tcPr/>
                </a:tc>
                <a:tc>
                  <a:txBody>
                    <a:bodyPr/>
                    <a:lstStyle/>
                    <a:p>
                      <a:r>
                        <a:rPr lang="en-US" sz="2000" dirty="0" smtClean="0">
                          <a:latin typeface="+mj-lt"/>
                        </a:rPr>
                        <a:t>D</a:t>
                      </a:r>
                      <a:endParaRPr lang="en-US" sz="2000" dirty="0">
                        <a:latin typeface="+mj-lt"/>
                      </a:endParaRPr>
                    </a:p>
                  </a:txBody>
                  <a:tcPr/>
                </a:tc>
                <a:tc>
                  <a:txBody>
                    <a:bodyPr/>
                    <a:lstStyle/>
                    <a:p>
                      <a:r>
                        <a:rPr lang="en-US" sz="2000" dirty="0" smtClean="0">
                          <a:latin typeface="+mj-lt"/>
                        </a:rPr>
                        <a:t>2019</a:t>
                      </a:r>
                      <a:endParaRPr lang="en-US" sz="2000" dirty="0">
                        <a:latin typeface="+mj-lt"/>
                      </a:endParaRPr>
                    </a:p>
                  </a:txBody>
                  <a:tcPr/>
                </a:tc>
                <a:tc>
                  <a:txBody>
                    <a:bodyPr/>
                    <a:lstStyle/>
                    <a:p>
                      <a:r>
                        <a:rPr lang="en-US" sz="2000" dirty="0" smtClean="0">
                          <a:latin typeface="+mj-lt"/>
                        </a:rPr>
                        <a:t>$15,120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Possible coating</a:t>
                      </a:r>
                      <a:endParaRPr lang="en-US" sz="2000" dirty="0">
                        <a:latin typeface="+mj-lt"/>
                      </a:endParaRPr>
                    </a:p>
                  </a:txBody>
                  <a:tcPr/>
                </a:tc>
              </a:tr>
            </a:tbl>
          </a:graphicData>
        </a:graphic>
      </p:graphicFrame>
    </p:spTree>
    <p:extLst>
      <p:ext uri="{BB962C8B-B14F-4D97-AF65-F5344CB8AC3E}">
        <p14:creationId xmlns:p14="http://schemas.microsoft.com/office/powerpoint/2010/main" val="977277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7650" y="0"/>
            <a:ext cx="10515600" cy="1325563"/>
          </a:xfrm>
        </p:spPr>
        <p:txBody>
          <a:bodyPr/>
          <a:lstStyle/>
          <a:p>
            <a:r>
              <a:rPr lang="en-US" dirty="0" smtClean="0"/>
              <a:t>WMS</a:t>
            </a:r>
            <a:br>
              <a:rPr lang="en-US" dirty="0" smtClean="0"/>
            </a:br>
            <a:r>
              <a:rPr lang="en-US" sz="2800" i="1" dirty="0" smtClean="0"/>
              <a:t>Blacktop Analysis</a:t>
            </a:r>
            <a:endParaRPr lang="en-US" sz="2800" i="1" dirty="0"/>
          </a:p>
        </p:txBody>
      </p:sp>
      <p:graphicFrame>
        <p:nvGraphicFramePr>
          <p:cNvPr id="4" name="Table 3"/>
          <p:cNvGraphicFramePr>
            <a:graphicFrameLocks noGrp="1"/>
          </p:cNvGraphicFramePr>
          <p:nvPr>
            <p:extLst>
              <p:ext uri="{D42A27DB-BD31-4B8C-83A1-F6EECF244321}">
                <p14:modId xmlns:p14="http://schemas.microsoft.com/office/powerpoint/2010/main" val="4100107471"/>
              </p:ext>
            </p:extLst>
          </p:nvPr>
        </p:nvGraphicFramePr>
        <p:xfrm>
          <a:off x="712872" y="1558787"/>
          <a:ext cx="10725148" cy="3475907"/>
        </p:xfrm>
        <a:graphic>
          <a:graphicData uri="http://schemas.openxmlformats.org/drawingml/2006/table">
            <a:tbl>
              <a:tblPr firstRow="1" bandRow="1">
                <a:tableStyleId>{7DF18680-E054-41AD-8BC1-D1AEF772440D}</a:tableStyleId>
              </a:tblPr>
              <a:tblGrid>
                <a:gridCol w="2070546"/>
                <a:gridCol w="965916"/>
                <a:gridCol w="1285027"/>
                <a:gridCol w="838107"/>
                <a:gridCol w="1089806"/>
                <a:gridCol w="1503088"/>
                <a:gridCol w="2972658"/>
              </a:tblGrid>
              <a:tr h="763187">
                <a:tc>
                  <a:txBody>
                    <a:bodyPr/>
                    <a:lstStyle/>
                    <a:p>
                      <a:r>
                        <a:rPr lang="en-US" sz="2000" dirty="0" smtClean="0">
                          <a:latin typeface="+mj-lt"/>
                        </a:rPr>
                        <a:t>Name /Area</a:t>
                      </a:r>
                      <a:endParaRPr lang="en-US" sz="2000" dirty="0">
                        <a:latin typeface="+mj-lt"/>
                      </a:endParaRPr>
                    </a:p>
                  </a:txBody>
                  <a:tcPr/>
                </a:tc>
                <a:tc>
                  <a:txBody>
                    <a:bodyPr/>
                    <a:lstStyle/>
                    <a:p>
                      <a:r>
                        <a:rPr lang="en-US" sz="2000" dirty="0" smtClean="0">
                          <a:latin typeface="+mj-lt"/>
                        </a:rPr>
                        <a:t> Sqft.</a:t>
                      </a:r>
                      <a:endParaRPr lang="en-US" sz="2000" dirty="0">
                        <a:latin typeface="+mj-lt"/>
                      </a:endParaRPr>
                    </a:p>
                  </a:txBody>
                  <a:tcPr/>
                </a:tc>
                <a:tc>
                  <a:txBody>
                    <a:bodyPr/>
                    <a:lstStyle/>
                    <a:p>
                      <a:r>
                        <a:rPr lang="en-US" sz="2000" dirty="0" smtClean="0">
                          <a:latin typeface="+mj-lt"/>
                        </a:rPr>
                        <a:t>Current</a:t>
                      </a:r>
                    </a:p>
                    <a:p>
                      <a:r>
                        <a:rPr lang="en-US" sz="2000" dirty="0" smtClean="0">
                          <a:latin typeface="+mj-lt"/>
                        </a:rPr>
                        <a:t>Type</a:t>
                      </a:r>
                      <a:endParaRPr lang="en-US" sz="2000" dirty="0">
                        <a:latin typeface="+mj-lt"/>
                      </a:endParaRPr>
                    </a:p>
                  </a:txBody>
                  <a:tcPr/>
                </a:tc>
                <a:tc>
                  <a:txBody>
                    <a:bodyPr/>
                    <a:lstStyle/>
                    <a:p>
                      <a:r>
                        <a:rPr lang="en-US" sz="2000" dirty="0" smtClean="0">
                          <a:latin typeface="+mj-lt"/>
                        </a:rPr>
                        <a:t>Grade</a:t>
                      </a:r>
                      <a:endParaRPr lang="en-US" sz="2000" dirty="0">
                        <a:latin typeface="+mj-lt"/>
                      </a:endParaRPr>
                    </a:p>
                  </a:txBody>
                  <a:tcPr/>
                </a:tc>
                <a:tc>
                  <a:txBody>
                    <a:bodyPr/>
                    <a:lstStyle/>
                    <a:p>
                      <a:r>
                        <a:rPr lang="en-US" sz="2000" dirty="0" smtClean="0">
                          <a:latin typeface="+mj-lt"/>
                        </a:rPr>
                        <a:t>Cost  Sqft.</a:t>
                      </a:r>
                      <a:endParaRPr lang="en-US" sz="2000" dirty="0">
                        <a:latin typeface="+mj-lt"/>
                      </a:endParaRPr>
                    </a:p>
                  </a:txBody>
                  <a:tcPr/>
                </a:tc>
                <a:tc>
                  <a:txBody>
                    <a:bodyPr/>
                    <a:lstStyle/>
                    <a:p>
                      <a:r>
                        <a:rPr lang="en-US" sz="2000" dirty="0" smtClean="0">
                          <a:latin typeface="+mj-lt"/>
                        </a:rPr>
                        <a:t>Extended </a:t>
                      </a:r>
                    </a:p>
                    <a:p>
                      <a:r>
                        <a:rPr lang="en-US" sz="2000" dirty="0" smtClean="0">
                          <a:latin typeface="+mj-lt"/>
                        </a:rPr>
                        <a:t>cost</a:t>
                      </a:r>
                      <a:endParaRPr lang="en-US" sz="2000" dirty="0">
                        <a:latin typeface="+mj-lt"/>
                      </a:endParaRPr>
                    </a:p>
                  </a:txBody>
                  <a:tcPr/>
                </a:tc>
                <a:tc>
                  <a:txBody>
                    <a:bodyPr/>
                    <a:lstStyle/>
                    <a:p>
                      <a:r>
                        <a:rPr lang="en-US" sz="2000" dirty="0" smtClean="0">
                          <a:latin typeface="+mj-lt"/>
                        </a:rPr>
                        <a:t>Note</a:t>
                      </a:r>
                      <a:endParaRPr lang="en-US" sz="2000" dirty="0">
                        <a:latin typeface="+mj-lt"/>
                      </a:endParaRPr>
                    </a:p>
                  </a:txBody>
                  <a:tcPr/>
                </a:tc>
              </a:tr>
              <a:tr h="436107">
                <a:tc>
                  <a:txBody>
                    <a:bodyPr/>
                    <a:lstStyle/>
                    <a:p>
                      <a:r>
                        <a:rPr lang="en-US" sz="2000" dirty="0" smtClean="0">
                          <a:latin typeface="+mj-lt"/>
                        </a:rPr>
                        <a:t>North parking  lot</a:t>
                      </a:r>
                      <a:endParaRPr lang="en-US" sz="2000" dirty="0">
                        <a:latin typeface="+mj-lt"/>
                      </a:endParaRPr>
                    </a:p>
                  </a:txBody>
                  <a:tcPr/>
                </a:tc>
                <a:tc>
                  <a:txBody>
                    <a:bodyPr/>
                    <a:lstStyle/>
                    <a:p>
                      <a:r>
                        <a:rPr lang="en-US" sz="2000" dirty="0" smtClean="0">
                          <a:latin typeface="+mj-lt"/>
                        </a:rPr>
                        <a:t>51,500</a:t>
                      </a:r>
                      <a:endParaRPr lang="en-US" sz="2000" dirty="0">
                        <a:latin typeface="+mj-lt"/>
                      </a:endParaRPr>
                    </a:p>
                  </a:txBody>
                  <a:tcPr/>
                </a:tc>
                <a:tc>
                  <a:txBody>
                    <a:bodyPr/>
                    <a:lstStyle/>
                    <a:p>
                      <a:r>
                        <a:rPr lang="en-US" sz="2000" dirty="0" smtClean="0">
                          <a:latin typeface="+mj-lt"/>
                        </a:rPr>
                        <a:t>Blacktop</a:t>
                      </a:r>
                      <a:endParaRPr lang="en-US" sz="2000" dirty="0">
                        <a:latin typeface="+mj-lt"/>
                      </a:endParaRPr>
                    </a:p>
                  </a:txBody>
                  <a:tcPr/>
                </a:tc>
                <a:tc>
                  <a:txBody>
                    <a:bodyPr/>
                    <a:lstStyle/>
                    <a:p>
                      <a:r>
                        <a:rPr lang="en-US" sz="2000" dirty="0" smtClean="0">
                          <a:latin typeface="+mj-lt"/>
                        </a:rPr>
                        <a:t>D</a:t>
                      </a:r>
                      <a:endParaRPr lang="en-US" sz="2000" dirty="0">
                        <a:latin typeface="+mj-lt"/>
                      </a:endParaRPr>
                    </a:p>
                  </a:txBody>
                  <a:tcPr/>
                </a:tc>
                <a:tc>
                  <a:txBody>
                    <a:bodyPr/>
                    <a:lstStyle/>
                    <a:p>
                      <a:r>
                        <a:rPr lang="en-US" sz="2000" dirty="0" smtClean="0">
                          <a:latin typeface="+mj-lt"/>
                        </a:rPr>
                        <a:t>.36</a:t>
                      </a:r>
                      <a:endParaRPr lang="en-US" sz="2000" dirty="0">
                        <a:latin typeface="+mj-lt"/>
                      </a:endParaRPr>
                    </a:p>
                  </a:txBody>
                  <a:tcPr/>
                </a:tc>
                <a:tc>
                  <a:txBody>
                    <a:bodyPr/>
                    <a:lstStyle/>
                    <a:p>
                      <a:r>
                        <a:rPr lang="en-US" sz="2000" dirty="0" smtClean="0">
                          <a:latin typeface="+mj-lt"/>
                        </a:rPr>
                        <a:t>$18,540</a:t>
                      </a:r>
                      <a:endParaRPr lang="en-US" sz="2000" dirty="0">
                        <a:latin typeface="+mj-lt"/>
                      </a:endParaRPr>
                    </a:p>
                  </a:txBody>
                  <a:tcPr/>
                </a:tc>
                <a:tc>
                  <a:txBody>
                    <a:bodyPr/>
                    <a:lstStyle/>
                    <a:p>
                      <a:r>
                        <a:rPr lang="en-US" sz="2000" dirty="0" smtClean="0">
                          <a:latin typeface="+mj-lt"/>
                        </a:rPr>
                        <a:t>Sealcoat/stripe/repaired 2019/2025</a:t>
                      </a:r>
                      <a:endParaRPr lang="en-US" sz="2000" dirty="0">
                        <a:latin typeface="+mj-lt"/>
                      </a:endParaRPr>
                    </a:p>
                  </a:txBody>
                  <a:tcPr/>
                </a:tc>
              </a:tr>
              <a:tr h="436107">
                <a:tc>
                  <a:txBody>
                    <a:bodyPr/>
                    <a:lstStyle/>
                    <a:p>
                      <a:r>
                        <a:rPr lang="en-US" sz="2000" dirty="0" smtClean="0">
                          <a:latin typeface="+mj-lt"/>
                        </a:rPr>
                        <a:t>Playground, west parking, service rd.</a:t>
                      </a:r>
                      <a:endParaRPr lang="en-US" sz="2000" dirty="0">
                        <a:latin typeface="+mj-lt"/>
                      </a:endParaRPr>
                    </a:p>
                  </a:txBody>
                  <a:tcPr/>
                </a:tc>
                <a:tc>
                  <a:txBody>
                    <a:bodyPr/>
                    <a:lstStyle/>
                    <a:p>
                      <a:r>
                        <a:rPr lang="en-US" sz="2000" dirty="0" smtClean="0">
                          <a:latin typeface="+mj-lt"/>
                        </a:rPr>
                        <a:t>33,000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Blacktop</a:t>
                      </a:r>
                      <a:endParaRPr lang="en-US" sz="2000" dirty="0">
                        <a:latin typeface="+mj-lt"/>
                      </a:endParaRPr>
                    </a:p>
                  </a:txBody>
                  <a:tcPr/>
                </a:tc>
                <a:tc>
                  <a:txBody>
                    <a:bodyPr/>
                    <a:lstStyle/>
                    <a:p>
                      <a:r>
                        <a:rPr lang="en-US" sz="2000" dirty="0" smtClean="0">
                          <a:latin typeface="+mj-lt"/>
                        </a:rPr>
                        <a:t>C</a:t>
                      </a:r>
                      <a:endParaRPr lang="en-US" sz="2000" dirty="0">
                        <a:latin typeface="+mj-lt"/>
                      </a:endParaRPr>
                    </a:p>
                  </a:txBody>
                  <a:tcPr/>
                </a:tc>
                <a:tc>
                  <a:txBody>
                    <a:bodyPr/>
                    <a:lstStyle/>
                    <a:p>
                      <a:r>
                        <a:rPr lang="en-US" sz="2000" dirty="0" smtClean="0">
                          <a:latin typeface="+mj-lt"/>
                        </a:rPr>
                        <a:t>.36</a:t>
                      </a:r>
                      <a:endParaRPr lang="en-US" sz="2000" dirty="0">
                        <a:latin typeface="+mj-lt"/>
                      </a:endParaRPr>
                    </a:p>
                  </a:txBody>
                  <a:tcPr/>
                </a:tc>
                <a:tc>
                  <a:txBody>
                    <a:bodyPr/>
                    <a:lstStyle/>
                    <a:p>
                      <a:r>
                        <a:rPr lang="en-US" sz="2000" dirty="0" smtClean="0">
                          <a:latin typeface="+mj-lt"/>
                        </a:rPr>
                        <a:t>$11,880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Sealcoat/stripe/repaired 2020/2026</a:t>
                      </a:r>
                    </a:p>
                    <a:p>
                      <a:endParaRPr lang="en-US" sz="2000" dirty="0">
                        <a:latin typeface="+mj-lt"/>
                      </a:endParaRPr>
                    </a:p>
                  </a:txBody>
                  <a:tcPr/>
                </a:tc>
              </a:tr>
              <a:tr h="436107">
                <a:tc>
                  <a:txBody>
                    <a:bodyPr/>
                    <a:lstStyle/>
                    <a:p>
                      <a:r>
                        <a:rPr lang="en-US" sz="2000" dirty="0" smtClean="0">
                          <a:latin typeface="+mj-lt"/>
                        </a:rPr>
                        <a:t>Commons and DO</a:t>
                      </a:r>
                    </a:p>
                    <a:p>
                      <a:r>
                        <a:rPr lang="en-US" sz="2000" dirty="0" smtClean="0">
                          <a:latin typeface="+mj-lt"/>
                        </a:rPr>
                        <a:t>parking</a:t>
                      </a:r>
                      <a:endParaRPr lang="en-US" sz="2000" dirty="0">
                        <a:latin typeface="+mj-lt"/>
                      </a:endParaRPr>
                    </a:p>
                  </a:txBody>
                  <a:tcPr/>
                </a:tc>
                <a:tc>
                  <a:txBody>
                    <a:bodyPr/>
                    <a:lstStyle/>
                    <a:p>
                      <a:r>
                        <a:rPr lang="en-US" sz="2000" dirty="0" smtClean="0">
                          <a:latin typeface="+mj-lt"/>
                        </a:rPr>
                        <a:t>36,530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Blacktop</a:t>
                      </a:r>
                      <a:r>
                        <a:rPr lang="en-US" sz="2000" baseline="0" dirty="0" smtClean="0">
                          <a:latin typeface="+mj-lt"/>
                        </a:rPr>
                        <a:t> </a:t>
                      </a:r>
                      <a:endParaRPr lang="en-US" sz="2000" dirty="0">
                        <a:latin typeface="+mj-lt"/>
                      </a:endParaRPr>
                    </a:p>
                  </a:txBody>
                  <a:tcPr/>
                </a:tc>
                <a:tc>
                  <a:txBody>
                    <a:bodyPr/>
                    <a:lstStyle/>
                    <a:p>
                      <a:r>
                        <a:rPr lang="en-US" sz="2000" dirty="0" smtClean="0">
                          <a:latin typeface="+mj-lt"/>
                        </a:rPr>
                        <a:t>C</a:t>
                      </a:r>
                      <a:endParaRPr lang="en-US" sz="2000" dirty="0">
                        <a:latin typeface="+mj-lt"/>
                      </a:endParaRPr>
                    </a:p>
                  </a:txBody>
                  <a:tcPr/>
                </a:tc>
                <a:tc>
                  <a:txBody>
                    <a:bodyPr/>
                    <a:lstStyle/>
                    <a:p>
                      <a:r>
                        <a:rPr lang="en-US" sz="2000" dirty="0" smtClean="0">
                          <a:latin typeface="+mj-lt"/>
                        </a:rPr>
                        <a:t>.36</a:t>
                      </a:r>
                      <a:endParaRPr lang="en-US" sz="2000" dirty="0">
                        <a:latin typeface="+mj-lt"/>
                      </a:endParaRPr>
                    </a:p>
                  </a:txBody>
                  <a:tcPr/>
                </a:tc>
                <a:tc>
                  <a:txBody>
                    <a:bodyPr/>
                    <a:lstStyle/>
                    <a:p>
                      <a:r>
                        <a:rPr lang="en-US" sz="2000" dirty="0" smtClean="0">
                          <a:latin typeface="+mj-lt"/>
                        </a:rPr>
                        <a:t>$13,150</a:t>
                      </a:r>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Sealcoat/stripe/repaired 2021/2027</a:t>
                      </a:r>
                    </a:p>
                    <a:p>
                      <a:endParaRPr lang="en-US" sz="2000" dirty="0">
                        <a:latin typeface="+mj-lt"/>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15928375"/>
              </p:ext>
            </p:extLst>
          </p:nvPr>
        </p:nvGraphicFramePr>
        <p:xfrm>
          <a:off x="712873" y="5530086"/>
          <a:ext cx="10725147" cy="640080"/>
        </p:xfrm>
        <a:graphic>
          <a:graphicData uri="http://schemas.openxmlformats.org/drawingml/2006/table">
            <a:tbl>
              <a:tblPr firstRow="1" bandRow="1">
                <a:tableStyleId>{5C22544A-7EE6-4342-B048-85BDC9FD1C3A}</a:tableStyleId>
              </a:tblPr>
              <a:tblGrid>
                <a:gridCol w="256634"/>
                <a:gridCol w="1108519"/>
                <a:gridCol w="349581"/>
                <a:gridCol w="2055537"/>
                <a:gridCol w="363564"/>
                <a:gridCol w="1202559"/>
                <a:gridCol w="363564"/>
                <a:gridCol w="2489026"/>
                <a:gridCol w="236040"/>
                <a:gridCol w="2300123"/>
              </a:tblGrid>
              <a:tr h="638296">
                <a:tc>
                  <a:txBody>
                    <a:bodyPr/>
                    <a:lstStyle/>
                    <a:p>
                      <a:r>
                        <a:rPr lang="en-US" sz="1800" b="0" dirty="0" smtClean="0">
                          <a:latin typeface="+mj-lt"/>
                        </a:rPr>
                        <a:t>A</a:t>
                      </a:r>
                      <a:endParaRPr lang="en-US" sz="1800" b="0" dirty="0">
                        <a:latin typeface="+mj-lt"/>
                      </a:endParaRPr>
                    </a:p>
                  </a:txBody>
                  <a:tcPr/>
                </a:tc>
                <a:tc>
                  <a:txBody>
                    <a:bodyPr/>
                    <a:lstStyle/>
                    <a:p>
                      <a:r>
                        <a:rPr lang="en-US" sz="1800" b="0" dirty="0" smtClean="0">
                          <a:latin typeface="+mj-lt"/>
                        </a:rPr>
                        <a:t>New condition</a:t>
                      </a:r>
                      <a:endParaRPr lang="en-US" sz="1800" b="0" dirty="0">
                        <a:latin typeface="+mj-lt"/>
                      </a:endParaRPr>
                    </a:p>
                  </a:txBody>
                  <a:tcPr/>
                </a:tc>
                <a:tc>
                  <a:txBody>
                    <a:bodyPr/>
                    <a:lstStyle/>
                    <a:p>
                      <a:r>
                        <a:rPr lang="en-US" sz="1800" b="0" dirty="0" smtClean="0">
                          <a:latin typeface="+mj-lt"/>
                        </a:rPr>
                        <a:t>B</a:t>
                      </a:r>
                      <a:endParaRPr lang="en-US" sz="1800" b="0" dirty="0">
                        <a:latin typeface="+mj-lt"/>
                      </a:endParaRPr>
                    </a:p>
                  </a:txBody>
                  <a:tcPr/>
                </a:tc>
                <a:tc>
                  <a:txBody>
                    <a:bodyPr/>
                    <a:lstStyle/>
                    <a:p>
                      <a:r>
                        <a:rPr lang="en-US" sz="1800" b="0" dirty="0" smtClean="0">
                          <a:latin typeface="+mj-lt"/>
                        </a:rPr>
                        <a:t>Near new condition slight but even wear</a:t>
                      </a:r>
                      <a:endParaRPr lang="en-US" sz="1800" b="0" dirty="0">
                        <a:latin typeface="+mj-lt"/>
                      </a:endParaRPr>
                    </a:p>
                  </a:txBody>
                  <a:tcPr/>
                </a:tc>
                <a:tc>
                  <a:txBody>
                    <a:bodyPr/>
                    <a:lstStyle/>
                    <a:p>
                      <a:r>
                        <a:rPr lang="en-US" sz="1800" b="0" dirty="0" smtClean="0">
                          <a:latin typeface="+mj-lt"/>
                        </a:rPr>
                        <a:t>C</a:t>
                      </a:r>
                      <a:endParaRPr lang="en-US" sz="1800" b="0" dirty="0">
                        <a:latin typeface="+mj-lt"/>
                      </a:endParaRPr>
                    </a:p>
                  </a:txBody>
                  <a:tcPr/>
                </a:tc>
                <a:tc>
                  <a:txBody>
                    <a:bodyPr/>
                    <a:lstStyle/>
                    <a:p>
                      <a:r>
                        <a:rPr lang="en-US" sz="1800" b="0" dirty="0" smtClean="0">
                          <a:latin typeface="+mj-lt"/>
                        </a:rPr>
                        <a:t>Worn light cracking </a:t>
                      </a:r>
                      <a:endParaRPr lang="en-US" sz="1800" b="0" dirty="0">
                        <a:latin typeface="+mj-lt"/>
                      </a:endParaRPr>
                    </a:p>
                  </a:txBody>
                  <a:tcPr/>
                </a:tc>
                <a:tc>
                  <a:txBody>
                    <a:bodyPr/>
                    <a:lstStyle/>
                    <a:p>
                      <a:r>
                        <a:rPr lang="en-US" sz="1800" b="0" dirty="0" smtClean="0">
                          <a:latin typeface="+mj-lt"/>
                        </a:rPr>
                        <a:t>D</a:t>
                      </a:r>
                      <a:endParaRPr lang="en-US" sz="1800" b="0" dirty="0">
                        <a:latin typeface="+mj-lt"/>
                      </a:endParaRPr>
                    </a:p>
                  </a:txBody>
                  <a:tcPr/>
                </a:tc>
                <a:tc>
                  <a:txBody>
                    <a:bodyPr/>
                    <a:lstStyle/>
                    <a:p>
                      <a:r>
                        <a:rPr lang="en-US" sz="1800" b="0" baseline="0" dirty="0" smtClean="0">
                          <a:latin typeface="+mj-lt"/>
                        </a:rPr>
                        <a:t>Course W/multiple cracks water damage</a:t>
                      </a:r>
                      <a:endParaRPr lang="en-US" sz="1800" b="0" dirty="0">
                        <a:latin typeface="+mj-lt"/>
                      </a:endParaRPr>
                    </a:p>
                  </a:txBody>
                  <a:tcPr/>
                </a:tc>
                <a:tc>
                  <a:txBody>
                    <a:bodyPr/>
                    <a:lstStyle/>
                    <a:p>
                      <a:r>
                        <a:rPr lang="en-US" sz="1800" b="0" dirty="0" smtClean="0">
                          <a:latin typeface="+mj-lt"/>
                        </a:rPr>
                        <a:t>F</a:t>
                      </a:r>
                      <a:endParaRPr lang="en-US" sz="1800" b="0" dirty="0">
                        <a:latin typeface="+mj-lt"/>
                      </a:endParaRPr>
                    </a:p>
                  </a:txBody>
                  <a:tcPr/>
                </a:tc>
                <a:tc>
                  <a:txBody>
                    <a:bodyPr/>
                    <a:lstStyle/>
                    <a:p>
                      <a:r>
                        <a:rPr lang="en-US" sz="1800" b="0" dirty="0" smtClean="0">
                          <a:latin typeface="+mj-lt"/>
                        </a:rPr>
                        <a:t>Imminent Failure, replace</a:t>
                      </a:r>
                      <a:r>
                        <a:rPr lang="en-US" sz="1800" b="0" baseline="0" dirty="0" smtClean="0">
                          <a:latin typeface="+mj-lt"/>
                        </a:rPr>
                        <a:t> </a:t>
                      </a:r>
                      <a:endParaRPr lang="en-US" sz="1800" b="0" dirty="0">
                        <a:latin typeface="+mj-lt"/>
                      </a:endParaRPr>
                    </a:p>
                  </a:txBody>
                  <a:tcPr/>
                </a:tc>
              </a:tr>
            </a:tbl>
          </a:graphicData>
        </a:graphic>
      </p:graphicFrame>
    </p:spTree>
    <p:extLst>
      <p:ext uri="{BB962C8B-B14F-4D97-AF65-F5344CB8AC3E}">
        <p14:creationId xmlns:p14="http://schemas.microsoft.com/office/powerpoint/2010/main" val="2932964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95" y="0"/>
            <a:ext cx="9404723" cy="1400530"/>
          </a:xfrm>
        </p:spPr>
        <p:txBody>
          <a:bodyPr/>
          <a:lstStyle/>
          <a:p>
            <a:r>
              <a:rPr lang="en-US" b="1" dirty="0" smtClean="0"/>
              <a:t>WMS</a:t>
            </a:r>
            <a:br>
              <a:rPr lang="en-US" b="1" dirty="0" smtClean="0"/>
            </a:br>
            <a:r>
              <a:rPr lang="en-US" sz="2800" i="1" dirty="0" smtClean="0"/>
              <a:t>Flooring </a:t>
            </a:r>
            <a:endParaRPr lang="en-US" sz="2800" i="1" dirty="0"/>
          </a:p>
        </p:txBody>
      </p:sp>
      <p:graphicFrame>
        <p:nvGraphicFramePr>
          <p:cNvPr id="3" name="Table 2"/>
          <p:cNvGraphicFramePr>
            <a:graphicFrameLocks noGrp="1"/>
          </p:cNvGraphicFramePr>
          <p:nvPr>
            <p:extLst>
              <p:ext uri="{D42A27DB-BD31-4B8C-83A1-F6EECF244321}">
                <p14:modId xmlns:p14="http://schemas.microsoft.com/office/powerpoint/2010/main" val="2088800039"/>
              </p:ext>
            </p:extLst>
          </p:nvPr>
        </p:nvGraphicFramePr>
        <p:xfrm>
          <a:off x="278295" y="1250177"/>
          <a:ext cx="11127348" cy="5607823"/>
        </p:xfrm>
        <a:graphic>
          <a:graphicData uri="http://schemas.openxmlformats.org/drawingml/2006/table">
            <a:tbl>
              <a:tblPr firstRow="1" bandRow="1">
                <a:tableStyleId>{5C22544A-7EE6-4342-B048-85BDC9FD1C3A}</a:tableStyleId>
              </a:tblPr>
              <a:tblGrid>
                <a:gridCol w="1171980"/>
                <a:gridCol w="927278"/>
                <a:gridCol w="708339"/>
                <a:gridCol w="695459"/>
                <a:gridCol w="1030310"/>
                <a:gridCol w="1133340"/>
                <a:gridCol w="540913"/>
                <a:gridCol w="978794"/>
                <a:gridCol w="1081826"/>
                <a:gridCol w="1184856"/>
                <a:gridCol w="798490"/>
                <a:gridCol w="875763"/>
              </a:tblGrid>
              <a:tr h="286257">
                <a:tc>
                  <a:txBody>
                    <a:bodyPr/>
                    <a:lstStyle/>
                    <a:p>
                      <a:r>
                        <a:rPr lang="en-US" sz="1100" dirty="0" smtClean="0"/>
                        <a:t>Yellow West</a:t>
                      </a:r>
                      <a:endParaRPr lang="en-US" sz="11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Yellow East</a:t>
                      </a:r>
                      <a:endParaRPr lang="en-US" sz="11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Green</a:t>
                      </a:r>
                      <a:r>
                        <a:rPr lang="en-US" sz="1100" baseline="0" dirty="0" smtClean="0"/>
                        <a:t> Hall</a:t>
                      </a:r>
                      <a:endParaRPr lang="en-US" sz="11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r>
              <a:tr h="287811">
                <a:tc>
                  <a:txBody>
                    <a:bodyPr/>
                    <a:lstStyle/>
                    <a:p>
                      <a:r>
                        <a:rPr lang="en-US" sz="1100" dirty="0" smtClean="0"/>
                        <a:t>Room/Area</a:t>
                      </a:r>
                      <a:endParaRPr lang="en-US" sz="1100" dirty="0"/>
                    </a:p>
                  </a:txBody>
                  <a:tcP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Material </a:t>
                      </a:r>
                      <a:endParaRPr lang="en-US" sz="11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Cond.</a:t>
                      </a:r>
                      <a:endParaRPr lang="en-US" sz="11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REPL</a:t>
                      </a:r>
                      <a:endParaRPr lang="en-US" sz="1100" dirty="0"/>
                    </a:p>
                  </a:txBody>
                  <a:tcP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Rm/Area</a:t>
                      </a:r>
                      <a:endParaRPr lang="en-US" sz="1100" dirty="0"/>
                    </a:p>
                  </a:txBody>
                  <a:tcP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Material </a:t>
                      </a:r>
                      <a:endParaRPr lang="en-US" sz="11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Cond</a:t>
                      </a:r>
                      <a:endParaRPr lang="en-US" sz="1100" dirty="0"/>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Room/Area</a:t>
                      </a:r>
                      <a:endParaRPr lang="en-US" sz="1100" dirty="0"/>
                    </a:p>
                  </a:txBody>
                  <a:tcP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Material </a:t>
                      </a:r>
                      <a:endParaRPr lang="en-US" sz="11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Cond</a:t>
                      </a:r>
                      <a:endParaRPr lang="en-US" sz="1100"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smtClean="0"/>
                        <a:t>Condition</a:t>
                      </a:r>
                      <a:endParaRPr lang="en-US" sz="1100" dirty="0"/>
                    </a:p>
                  </a:txBody>
                  <a:tcP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276950">
                <a:tc>
                  <a:txBody>
                    <a:bodyPr/>
                    <a:lstStyle/>
                    <a:p>
                      <a:r>
                        <a:rPr lang="en-US" sz="1100" dirty="0" smtClean="0"/>
                        <a:t>313</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smtClean="0"/>
                        <a:t>Carpet new</a:t>
                      </a:r>
                      <a:endParaRPr lang="en-US" sz="1100" dirty="0"/>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smtClean="0"/>
                        <a:t>A</a:t>
                      </a:r>
                      <a:endParaRPr lang="en-US" sz="1100" dirty="0"/>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smtClean="0"/>
                        <a:t>&gt;10 yr</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smtClean="0"/>
                        <a:t>449</a:t>
                      </a:r>
                      <a:endParaRPr lang="en-US" sz="11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Carpet new</a:t>
                      </a:r>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A</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413</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smtClean="0"/>
                        <a:t>Carpet new</a:t>
                      </a:r>
                      <a:endParaRPr lang="en-US" sz="1100" dirty="0"/>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smtClean="0"/>
                        <a:t>A</a:t>
                      </a:r>
                      <a:endParaRPr lang="en-US" sz="1100" dirty="0"/>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r>
              <a:tr h="276950">
                <a:tc>
                  <a:txBody>
                    <a:bodyPr/>
                    <a:lstStyle/>
                    <a:p>
                      <a:r>
                        <a:rPr lang="en-US" sz="1100" dirty="0" smtClean="0"/>
                        <a:t>325</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Carpet new</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smtClean="0"/>
                        <a:t>450</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Carpet new</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A</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415</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Carpet new</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276950">
                <a:tc>
                  <a:txBody>
                    <a:bodyPr/>
                    <a:lstStyle/>
                    <a:p>
                      <a:r>
                        <a:rPr lang="en-US" sz="1100" dirty="0" smtClean="0"/>
                        <a:t>LRA</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smtClean="0"/>
                        <a:t>Carpet tiles</a:t>
                      </a:r>
                      <a:endParaRPr lang="en-US" sz="1100" dirty="0"/>
                    </a:p>
                  </a:txBody>
                  <a:tcPr>
                    <a:solidFill>
                      <a:schemeClr val="accent6">
                        <a:lumMod val="40000"/>
                        <a:lumOff val="60000"/>
                      </a:schemeClr>
                    </a:solidFill>
                  </a:tcPr>
                </a:tc>
                <a:tc>
                  <a:txBody>
                    <a:bodyPr/>
                    <a:lstStyle/>
                    <a:p>
                      <a:r>
                        <a:rPr lang="en-US" sz="1100" dirty="0" smtClean="0"/>
                        <a:t>B</a:t>
                      </a:r>
                      <a:endParaRPr lang="en-US" sz="1100" dirty="0"/>
                    </a:p>
                  </a:txBody>
                  <a:tcPr>
                    <a:solidFill>
                      <a:schemeClr val="accent6">
                        <a:lumMod val="40000"/>
                        <a:lumOff val="60000"/>
                      </a:schemeClr>
                    </a:solidFill>
                  </a:tcPr>
                </a:tc>
                <a:tc>
                  <a:txBody>
                    <a:bodyPr/>
                    <a:lstStyle/>
                    <a:p>
                      <a:r>
                        <a:rPr lang="en-US" sz="1100" dirty="0" smtClean="0"/>
                        <a:t>26-27</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smtClean="0"/>
                        <a:t>317</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Carpet new</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A</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WMS Office</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smtClean="0"/>
                        <a:t>Carpet tiles</a:t>
                      </a:r>
                      <a:endParaRPr lang="en-US" sz="1100" dirty="0"/>
                    </a:p>
                  </a:txBody>
                  <a:tcPr>
                    <a:solidFill>
                      <a:schemeClr val="accent6">
                        <a:lumMod val="40000"/>
                        <a:lumOff val="60000"/>
                      </a:schemeClr>
                    </a:solidFill>
                  </a:tcPr>
                </a:tc>
                <a:tc>
                  <a:txBody>
                    <a:bodyPr/>
                    <a:lstStyle/>
                    <a:p>
                      <a:r>
                        <a:rPr lang="en-US" sz="1100" dirty="0" smtClean="0"/>
                        <a:t>B</a:t>
                      </a:r>
                      <a:endParaRPr lang="en-US" sz="11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26-27</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r>
              <a:tr h="276950">
                <a:tc>
                  <a:txBody>
                    <a:bodyPr/>
                    <a:lstStyle/>
                    <a:p>
                      <a:r>
                        <a:rPr lang="en-US" sz="1100" dirty="0" smtClean="0"/>
                        <a:t>Lkr</a:t>
                      </a:r>
                      <a:r>
                        <a:rPr lang="en-US" sz="1100" baseline="0" dirty="0" smtClean="0"/>
                        <a:t> Room</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smtClean="0"/>
                        <a:t>Epoxy</a:t>
                      </a:r>
                      <a:endParaRPr lang="en-US" sz="1100" dirty="0"/>
                    </a:p>
                  </a:txBody>
                  <a:tcPr>
                    <a:solidFill>
                      <a:schemeClr val="accent6">
                        <a:lumMod val="40000"/>
                        <a:lumOff val="60000"/>
                      </a:schemeClr>
                    </a:solidFill>
                  </a:tcPr>
                </a:tc>
                <a:tc>
                  <a:txBody>
                    <a:bodyPr/>
                    <a:lstStyle/>
                    <a:p>
                      <a:r>
                        <a:rPr lang="en-US" sz="1100" dirty="0" smtClean="0"/>
                        <a:t>B</a:t>
                      </a:r>
                      <a:endParaRPr lang="en-US" sz="11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26-27</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smtClean="0"/>
                        <a:t>314</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Carpet new</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A</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421</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Carpet new</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276950">
                <a:tc>
                  <a:txBody>
                    <a:bodyPr/>
                    <a:lstStyle/>
                    <a:p>
                      <a:r>
                        <a:rPr lang="en-US" sz="1100" dirty="0" smtClean="0"/>
                        <a:t>307</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Carpet new</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smtClean="0"/>
                        <a:t>323</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Carpet old</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B</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26-27</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423</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Carpet new</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276950">
                <a:tc>
                  <a:txBody>
                    <a:bodyPr/>
                    <a:lstStyle/>
                    <a:p>
                      <a:r>
                        <a:rPr lang="en-US" sz="1100" dirty="0" smtClean="0"/>
                        <a:t>308</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Carpet new</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smtClean="0"/>
                        <a:t>326</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Carpet old</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D</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18-21</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427</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Carpet new</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276950">
                <a:tc>
                  <a:txBody>
                    <a:bodyPr/>
                    <a:lstStyle/>
                    <a:p>
                      <a:r>
                        <a:rPr lang="en-US" sz="1100" dirty="0" smtClean="0"/>
                        <a:t>305</a:t>
                      </a:r>
                      <a:endParaRPr lang="en-US" sz="11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100" dirty="0" smtClean="0"/>
                        <a:t>Carpet old</a:t>
                      </a:r>
                      <a:endParaRPr lang="en-US" sz="1100" dirty="0"/>
                    </a:p>
                  </a:txBody>
                  <a:tcPr>
                    <a:solidFill>
                      <a:schemeClr val="accent4">
                        <a:lumMod val="40000"/>
                        <a:lumOff val="60000"/>
                      </a:schemeClr>
                    </a:solidFill>
                  </a:tcPr>
                </a:tc>
                <a:tc>
                  <a:txBody>
                    <a:bodyPr/>
                    <a:lstStyle/>
                    <a:p>
                      <a:r>
                        <a:rPr lang="en-US" sz="1100" dirty="0" smtClean="0"/>
                        <a:t>D </a:t>
                      </a:r>
                      <a:endParaRPr lang="en-US" sz="1100" dirty="0"/>
                    </a:p>
                  </a:txBody>
                  <a:tcPr>
                    <a:solidFill>
                      <a:schemeClr val="accent4">
                        <a:lumMod val="40000"/>
                        <a:lumOff val="60000"/>
                      </a:schemeClr>
                    </a:solidFill>
                  </a:tcPr>
                </a:tc>
                <a:tc>
                  <a:txBody>
                    <a:bodyPr/>
                    <a:lstStyle/>
                    <a:p>
                      <a:r>
                        <a:rPr lang="en-US" sz="1100" dirty="0" smtClean="0"/>
                        <a:t>18-21</a:t>
                      </a:r>
                      <a:endParaRPr lang="en-US" sz="11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100" dirty="0" smtClean="0"/>
                        <a:t>447</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Carpet old</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D</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22-25</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429</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Carpet new</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316527">
                <a:tc>
                  <a:txBody>
                    <a:bodyPr/>
                    <a:lstStyle/>
                    <a:p>
                      <a:r>
                        <a:rPr lang="en-US" sz="1100" dirty="0" smtClean="0"/>
                        <a:t>306</a:t>
                      </a:r>
                      <a:endParaRPr lang="en-US" sz="11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100" dirty="0" smtClean="0"/>
                        <a:t>Carpet old</a:t>
                      </a:r>
                      <a:endParaRPr lang="en-US" sz="1100" dirty="0"/>
                    </a:p>
                  </a:txBody>
                  <a:tcPr>
                    <a:solidFill>
                      <a:schemeClr val="accent4">
                        <a:lumMod val="40000"/>
                        <a:lumOff val="60000"/>
                      </a:schemeClr>
                    </a:solidFill>
                  </a:tcPr>
                </a:tc>
                <a:tc>
                  <a:txBody>
                    <a:bodyPr/>
                    <a:lstStyle/>
                    <a:p>
                      <a:r>
                        <a:rPr lang="en-US" sz="1100" dirty="0" smtClean="0"/>
                        <a:t>D </a:t>
                      </a:r>
                      <a:endParaRPr lang="en-US" sz="1100" dirty="0"/>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18-21</a:t>
                      </a:r>
                      <a:endParaRPr lang="en-US" sz="11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100" dirty="0" smtClean="0"/>
                        <a:t>448</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Carpet old</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D</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18-21</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412</a:t>
                      </a:r>
                      <a:endParaRPr lang="en-US" sz="11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100" dirty="0" smtClean="0"/>
                        <a:t>Carpet old</a:t>
                      </a:r>
                      <a:endParaRPr lang="en-US" sz="1100" dirty="0"/>
                    </a:p>
                  </a:txBody>
                  <a:tcPr>
                    <a:solidFill>
                      <a:schemeClr val="accent4">
                        <a:lumMod val="40000"/>
                        <a:lumOff val="60000"/>
                      </a:schemeClr>
                    </a:solidFill>
                  </a:tcPr>
                </a:tc>
                <a:tc>
                  <a:txBody>
                    <a:bodyPr/>
                    <a:lstStyle/>
                    <a:p>
                      <a:r>
                        <a:rPr lang="en-US" sz="1100" dirty="0" smtClean="0"/>
                        <a:t>D</a:t>
                      </a:r>
                      <a:endParaRPr lang="en-US" sz="1100" dirty="0"/>
                    </a:p>
                  </a:txBody>
                  <a:tcPr>
                    <a:solidFill>
                      <a:schemeClr val="accent4">
                        <a:lumMod val="40000"/>
                        <a:lumOff val="60000"/>
                      </a:schemeClr>
                    </a:solidFill>
                  </a:tcPr>
                </a:tc>
                <a:tc>
                  <a:txBody>
                    <a:bodyPr/>
                    <a:lstStyle/>
                    <a:p>
                      <a:r>
                        <a:rPr lang="en-US" sz="1100" dirty="0" smtClean="0"/>
                        <a:t>18-21</a:t>
                      </a:r>
                      <a:endParaRPr lang="en-US" sz="11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r>
              <a:tr h="276950">
                <a:tc>
                  <a:txBody>
                    <a:bodyPr/>
                    <a:lstStyle/>
                    <a:p>
                      <a:r>
                        <a:rPr lang="en-US" sz="1100" dirty="0" smtClean="0"/>
                        <a:t>311</a:t>
                      </a:r>
                      <a:endParaRPr lang="en-US" sz="11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100" dirty="0" smtClean="0"/>
                        <a:t>Carpet old</a:t>
                      </a:r>
                      <a:endParaRPr lang="en-US" sz="1100" dirty="0"/>
                    </a:p>
                  </a:txBody>
                  <a:tcPr>
                    <a:solidFill>
                      <a:schemeClr val="accent4">
                        <a:lumMod val="20000"/>
                        <a:lumOff val="80000"/>
                      </a:schemeClr>
                    </a:solidFill>
                  </a:tcPr>
                </a:tc>
                <a:tc>
                  <a:txBody>
                    <a:bodyPr/>
                    <a:lstStyle/>
                    <a:p>
                      <a:r>
                        <a:rPr lang="en-US" sz="1100" dirty="0" smtClean="0"/>
                        <a:t>C </a:t>
                      </a:r>
                      <a:endParaRPr lang="en-US" sz="1100" dirty="0"/>
                    </a:p>
                  </a:txBody>
                  <a:tcPr>
                    <a:solidFill>
                      <a:schemeClr val="accent4">
                        <a:lumMod val="20000"/>
                        <a:lumOff val="80000"/>
                      </a:schemeClr>
                    </a:solidFill>
                  </a:tcPr>
                </a:tc>
                <a:tc>
                  <a:txBody>
                    <a:bodyPr/>
                    <a:lstStyle/>
                    <a:p>
                      <a:r>
                        <a:rPr lang="en-US" sz="1100" dirty="0" smtClean="0"/>
                        <a:t>22-25</a:t>
                      </a:r>
                      <a:endParaRPr lang="en-US" sz="11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100" dirty="0" smtClean="0"/>
                        <a:t>319</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Carpet old</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D</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18-21</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smtClean="0"/>
                        <a:t>417</a:t>
                      </a:r>
                      <a:endParaRPr lang="en-US" sz="11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100" dirty="0" smtClean="0"/>
                        <a:t>Carpet old</a:t>
                      </a:r>
                      <a:endParaRPr lang="en-US" sz="1100" dirty="0"/>
                    </a:p>
                  </a:txBody>
                  <a:tcPr>
                    <a:solidFill>
                      <a:schemeClr val="accent4">
                        <a:lumMod val="20000"/>
                        <a:lumOff val="80000"/>
                      </a:schemeClr>
                    </a:solidFill>
                  </a:tcPr>
                </a:tc>
                <a:tc>
                  <a:txBody>
                    <a:bodyPr/>
                    <a:lstStyle/>
                    <a:p>
                      <a:r>
                        <a:rPr lang="en-US" sz="1100" dirty="0" smtClean="0"/>
                        <a:t>C</a:t>
                      </a:r>
                      <a:endParaRPr lang="en-US" sz="1100" dirty="0"/>
                    </a:p>
                  </a:txBody>
                  <a:tcPr>
                    <a:solidFill>
                      <a:schemeClr val="accent4">
                        <a:lumMod val="20000"/>
                        <a:lumOff val="80000"/>
                      </a:schemeClr>
                    </a:solidFill>
                  </a:tcPr>
                </a:tc>
                <a:tc>
                  <a:txBody>
                    <a:bodyPr/>
                    <a:lstStyle/>
                    <a:p>
                      <a:r>
                        <a:rPr lang="en-US" sz="1100" dirty="0" smtClean="0"/>
                        <a:t>22-25</a:t>
                      </a:r>
                      <a:endParaRPr lang="en-US" sz="11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301623">
                <a:tc>
                  <a:txBody>
                    <a:bodyPr/>
                    <a:lstStyle/>
                    <a:p>
                      <a:r>
                        <a:rPr lang="en-US" sz="1100" dirty="0" smtClean="0"/>
                        <a:t>312</a:t>
                      </a:r>
                      <a:endParaRPr lang="en-US" sz="11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100" dirty="0" smtClean="0"/>
                        <a:t>Carpet old</a:t>
                      </a:r>
                      <a:endParaRPr lang="en-US" sz="1100" dirty="0"/>
                    </a:p>
                  </a:txBody>
                  <a:tcPr>
                    <a:solidFill>
                      <a:schemeClr val="accent4">
                        <a:lumMod val="20000"/>
                        <a:lumOff val="80000"/>
                      </a:schemeClr>
                    </a:solidFill>
                  </a:tcPr>
                </a:tc>
                <a:tc>
                  <a:txBody>
                    <a:bodyPr/>
                    <a:lstStyle/>
                    <a:p>
                      <a:r>
                        <a:rPr lang="en-US" sz="1100" dirty="0" smtClean="0"/>
                        <a:t>C </a:t>
                      </a:r>
                      <a:endParaRPr lang="en-US" sz="1100" dirty="0"/>
                    </a:p>
                  </a:txBody>
                  <a:tcPr>
                    <a:solidFill>
                      <a:schemeClr val="accent4">
                        <a:lumMod val="20000"/>
                        <a:lumOff val="80000"/>
                      </a:schemeClr>
                    </a:solidFill>
                  </a:tcPr>
                </a:tc>
                <a:tc>
                  <a:txBody>
                    <a:bodyPr/>
                    <a:lstStyle/>
                    <a:p>
                      <a:r>
                        <a:rPr lang="en-US" sz="1100" dirty="0" smtClean="0"/>
                        <a:t>22-25</a:t>
                      </a:r>
                      <a:endParaRPr lang="en-US" sz="11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100" dirty="0" smtClean="0"/>
                        <a:t>320</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Carpet old</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B</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26-27</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424</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smtClean="0"/>
                        <a:t>Carpet old</a:t>
                      </a:r>
                      <a:endParaRPr lang="en-US" sz="1100" dirty="0"/>
                    </a:p>
                  </a:txBody>
                  <a:tcPr>
                    <a:solidFill>
                      <a:schemeClr val="accent6">
                        <a:lumMod val="40000"/>
                        <a:lumOff val="60000"/>
                      </a:schemeClr>
                    </a:solidFill>
                  </a:tcPr>
                </a:tc>
                <a:tc>
                  <a:txBody>
                    <a:bodyPr/>
                    <a:lstStyle/>
                    <a:p>
                      <a:r>
                        <a:rPr lang="en-US" sz="1100" dirty="0" smtClean="0"/>
                        <a:t>B</a:t>
                      </a:r>
                      <a:endParaRPr lang="en-US" sz="1100" dirty="0"/>
                    </a:p>
                  </a:txBody>
                  <a:tcPr>
                    <a:solidFill>
                      <a:schemeClr val="accent6">
                        <a:lumMod val="40000"/>
                        <a:lumOff val="60000"/>
                      </a:schemeClr>
                    </a:solidFill>
                  </a:tcPr>
                </a:tc>
                <a:tc>
                  <a:txBody>
                    <a:bodyPr/>
                    <a:lstStyle/>
                    <a:p>
                      <a:r>
                        <a:rPr lang="en-US" sz="1100" dirty="0" smtClean="0"/>
                        <a:t>26-27</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r>
              <a:tr h="276950">
                <a:tc>
                  <a:txBody>
                    <a:bodyPr/>
                    <a:lstStyle/>
                    <a:p>
                      <a:r>
                        <a:rPr lang="en-US" sz="1100" dirty="0" smtClean="0"/>
                        <a:t>DO</a:t>
                      </a:r>
                      <a:endParaRPr lang="en-US" sz="11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100" dirty="0" smtClean="0"/>
                        <a:t>Carpet old</a:t>
                      </a:r>
                      <a:endParaRPr lang="en-US" sz="1100" dirty="0"/>
                    </a:p>
                  </a:txBody>
                  <a:tcPr>
                    <a:solidFill>
                      <a:schemeClr val="accent4">
                        <a:lumMod val="40000"/>
                        <a:lumOff val="60000"/>
                      </a:schemeClr>
                    </a:solidFill>
                  </a:tcPr>
                </a:tc>
                <a:tc>
                  <a:txBody>
                    <a:bodyPr/>
                    <a:lstStyle/>
                    <a:p>
                      <a:r>
                        <a:rPr lang="en-US" sz="1100" dirty="0" smtClean="0"/>
                        <a:t>D</a:t>
                      </a:r>
                      <a:r>
                        <a:rPr lang="en-US" sz="1100" baseline="0" dirty="0" smtClean="0"/>
                        <a:t> </a:t>
                      </a:r>
                      <a:endParaRPr lang="en-US" sz="1100" dirty="0"/>
                    </a:p>
                  </a:txBody>
                  <a:tcPr>
                    <a:solidFill>
                      <a:schemeClr val="accent4">
                        <a:lumMod val="40000"/>
                        <a:lumOff val="60000"/>
                      </a:schemeClr>
                    </a:solidFill>
                  </a:tcPr>
                </a:tc>
                <a:tc>
                  <a:txBody>
                    <a:bodyPr/>
                    <a:lstStyle/>
                    <a:p>
                      <a:r>
                        <a:rPr lang="en-US" sz="1100" dirty="0" smtClean="0"/>
                        <a:t>18-21</a:t>
                      </a:r>
                      <a:endParaRPr lang="en-US" sz="11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100" dirty="0" smtClean="0"/>
                        <a:t>Kitchen</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Epoxy</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B</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26-27</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425</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smtClean="0"/>
                        <a:t>Carpet old</a:t>
                      </a:r>
                      <a:endParaRPr lang="en-US" sz="1100" dirty="0"/>
                    </a:p>
                  </a:txBody>
                  <a:tcPr>
                    <a:solidFill>
                      <a:schemeClr val="accent6">
                        <a:lumMod val="40000"/>
                        <a:lumOff val="60000"/>
                      </a:schemeClr>
                    </a:solidFill>
                  </a:tcPr>
                </a:tc>
                <a:tc>
                  <a:txBody>
                    <a:bodyPr/>
                    <a:lstStyle/>
                    <a:p>
                      <a:r>
                        <a:rPr lang="en-US" sz="1100" dirty="0" smtClean="0"/>
                        <a:t>B</a:t>
                      </a:r>
                      <a:endParaRPr lang="en-US" sz="1100" dirty="0"/>
                    </a:p>
                  </a:txBody>
                  <a:tcPr>
                    <a:solidFill>
                      <a:schemeClr val="accent6">
                        <a:lumMod val="40000"/>
                        <a:lumOff val="60000"/>
                      </a:schemeClr>
                    </a:solidFill>
                  </a:tcPr>
                </a:tc>
                <a:tc>
                  <a:txBody>
                    <a:bodyPr/>
                    <a:lstStyle/>
                    <a:p>
                      <a:r>
                        <a:rPr lang="en-US" sz="1100" dirty="0" smtClean="0"/>
                        <a:t>26-27</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r>
              <a:tr h="279206">
                <a:tc>
                  <a:txBody>
                    <a:bodyPr/>
                    <a:lstStyle/>
                    <a:p>
                      <a:r>
                        <a:rPr lang="en-US" sz="1100" dirty="0" smtClean="0"/>
                        <a:t>Main hall</a:t>
                      </a:r>
                      <a:endParaRPr lang="en-US" sz="11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100" dirty="0" smtClean="0"/>
                        <a:t>Carpet old</a:t>
                      </a:r>
                      <a:endParaRPr lang="en-US" sz="1100" dirty="0"/>
                    </a:p>
                  </a:txBody>
                  <a:tcPr>
                    <a:solidFill>
                      <a:schemeClr val="accent4">
                        <a:lumMod val="20000"/>
                        <a:lumOff val="80000"/>
                      </a:schemeClr>
                    </a:solidFill>
                  </a:tcPr>
                </a:tc>
                <a:tc>
                  <a:txBody>
                    <a:bodyPr/>
                    <a:lstStyle/>
                    <a:p>
                      <a:r>
                        <a:rPr lang="en-US" sz="1100" dirty="0" smtClean="0"/>
                        <a:t>C</a:t>
                      </a:r>
                      <a:endParaRPr lang="en-US" sz="1100" dirty="0"/>
                    </a:p>
                  </a:txBody>
                  <a:tcPr>
                    <a:solidFill>
                      <a:schemeClr val="accent4">
                        <a:lumMod val="20000"/>
                        <a:lumOff val="80000"/>
                      </a:schemeClr>
                    </a:solidFill>
                  </a:tcPr>
                </a:tc>
                <a:tc>
                  <a:txBody>
                    <a:bodyPr/>
                    <a:lstStyle/>
                    <a:p>
                      <a:r>
                        <a:rPr lang="en-US" sz="1100" dirty="0" smtClean="0"/>
                        <a:t>22-25</a:t>
                      </a:r>
                      <a:endParaRPr lang="en-US" sz="11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100" dirty="0" smtClean="0"/>
                        <a:t>318</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VCT tile</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B</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26-27</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419</a:t>
                      </a:r>
                      <a:endParaRPr lang="en-US" sz="11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100" dirty="0" smtClean="0"/>
                        <a:t>Epoxy</a:t>
                      </a:r>
                      <a:endParaRPr lang="en-US" sz="1100" dirty="0"/>
                    </a:p>
                  </a:txBody>
                  <a:tcPr>
                    <a:solidFill>
                      <a:schemeClr val="accent4">
                        <a:lumMod val="20000"/>
                        <a:lumOff val="80000"/>
                      </a:schemeClr>
                    </a:solidFill>
                  </a:tcPr>
                </a:tc>
                <a:tc>
                  <a:txBody>
                    <a:bodyPr/>
                    <a:lstStyle/>
                    <a:p>
                      <a:r>
                        <a:rPr lang="en-US" sz="1100" dirty="0" smtClean="0"/>
                        <a:t>C</a:t>
                      </a:r>
                      <a:endParaRPr lang="en-US" sz="1100" dirty="0"/>
                    </a:p>
                  </a:txBody>
                  <a:tcPr>
                    <a:solidFill>
                      <a:schemeClr val="accent4">
                        <a:lumMod val="20000"/>
                        <a:lumOff val="80000"/>
                      </a:schemeClr>
                    </a:solidFill>
                  </a:tcPr>
                </a:tc>
                <a:tc>
                  <a:txBody>
                    <a:bodyPr/>
                    <a:lstStyle/>
                    <a:p>
                      <a:r>
                        <a:rPr lang="en-US" sz="1100" dirty="0" smtClean="0"/>
                        <a:t>22-25</a:t>
                      </a:r>
                      <a:endParaRPr lang="en-US" sz="11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r>
              <a:tr h="276950">
                <a:tc>
                  <a:txBody>
                    <a:bodyPr/>
                    <a:lstStyle/>
                    <a:p>
                      <a:r>
                        <a:rPr lang="en-US" sz="1100" dirty="0" smtClean="0"/>
                        <a:t>324</a:t>
                      </a:r>
                      <a:endParaRPr lang="en-US" sz="1100" dirty="0"/>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100" dirty="0" smtClean="0"/>
                        <a:t>Carpet old</a:t>
                      </a:r>
                      <a:endParaRPr lang="en-US" sz="1100" dirty="0"/>
                    </a:p>
                  </a:txBody>
                  <a:tcPr>
                    <a:solidFill>
                      <a:schemeClr val="accent4">
                        <a:lumMod val="40000"/>
                        <a:lumOff val="60000"/>
                      </a:schemeClr>
                    </a:solidFill>
                  </a:tcPr>
                </a:tc>
                <a:tc>
                  <a:txBody>
                    <a:bodyPr/>
                    <a:lstStyle/>
                    <a:p>
                      <a:r>
                        <a:rPr lang="en-US" sz="1100" dirty="0" smtClean="0"/>
                        <a:t>D </a:t>
                      </a:r>
                      <a:endParaRPr lang="en-US" sz="1100" dirty="0"/>
                    </a:p>
                  </a:txBody>
                  <a:tcPr>
                    <a:solidFill>
                      <a:schemeClr val="accent4">
                        <a:lumMod val="40000"/>
                        <a:lumOff val="60000"/>
                      </a:schemeClr>
                    </a:solidFill>
                  </a:tcPr>
                </a:tc>
                <a:tc>
                  <a:txBody>
                    <a:bodyPr/>
                    <a:lstStyle/>
                    <a:p>
                      <a:r>
                        <a:rPr lang="en-US" sz="1100" dirty="0" smtClean="0"/>
                        <a:t>18-21</a:t>
                      </a:r>
                      <a:endParaRPr lang="en-US" sz="11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100" dirty="0" smtClean="0"/>
                        <a:t>Commons</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VCT tile</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B</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26-27</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428</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VCT tile</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276950">
                <a:tc>
                  <a:txBody>
                    <a:bodyPr/>
                    <a:lstStyle/>
                    <a:p>
                      <a:r>
                        <a:rPr lang="en-US" sz="1100" dirty="0" smtClean="0"/>
                        <a:t>Gym</a:t>
                      </a:r>
                      <a:r>
                        <a:rPr lang="en-US" sz="1100" baseline="0" dirty="0" smtClean="0"/>
                        <a:t> hall</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VCT tile</a:t>
                      </a:r>
                      <a:endParaRPr lang="en-US" sz="1100" dirty="0"/>
                    </a:p>
                  </a:txBody>
                  <a:tcPr>
                    <a:solidFill>
                      <a:schemeClr val="accent6">
                        <a:lumMod val="40000"/>
                        <a:lumOff val="60000"/>
                      </a:schemeClr>
                    </a:solidFill>
                  </a:tcPr>
                </a:tc>
                <a:tc>
                  <a:txBody>
                    <a:bodyPr/>
                    <a:lstStyle/>
                    <a:p>
                      <a:r>
                        <a:rPr lang="en-US" sz="1100" dirty="0" smtClean="0"/>
                        <a:t>B</a:t>
                      </a:r>
                      <a:endParaRPr lang="en-US" sz="1100" dirty="0"/>
                    </a:p>
                  </a:txBody>
                  <a:tcPr>
                    <a:solidFill>
                      <a:schemeClr val="accent6">
                        <a:lumMod val="40000"/>
                        <a:lumOff val="60000"/>
                      </a:schemeClr>
                    </a:solidFill>
                  </a:tcPr>
                </a:tc>
                <a:tc>
                  <a:txBody>
                    <a:bodyPr/>
                    <a:lstStyle/>
                    <a:p>
                      <a:r>
                        <a:rPr lang="en-US" sz="1100" dirty="0" smtClean="0"/>
                        <a:t>26-27</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smtClean="0"/>
                        <a:t>S. Commons</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VCT tile</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B</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26-27</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426</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VCT tile</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294839">
                <a:tc>
                  <a:txBody>
                    <a:bodyPr/>
                    <a:lstStyle/>
                    <a:p>
                      <a:r>
                        <a:rPr lang="en-US" sz="1100" dirty="0" smtClean="0"/>
                        <a:t>Bathrooms</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Tile</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r>
                        <a:rPr lang="en-US" sz="1100" dirty="0" smtClean="0"/>
                        <a:t>&gt;10</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smtClean="0"/>
                        <a:t>Comm hallway</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VCT tile</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B</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26-27</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430</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smtClean="0"/>
                        <a:t>VCT tile</a:t>
                      </a:r>
                      <a:endParaRPr lang="en-US" sz="1100" dirty="0"/>
                    </a:p>
                  </a:txBody>
                  <a:tcPr>
                    <a:solidFill>
                      <a:schemeClr val="accent6">
                        <a:lumMod val="40000"/>
                        <a:lumOff val="60000"/>
                      </a:schemeClr>
                    </a:solidFill>
                  </a:tcPr>
                </a:tc>
                <a:tc>
                  <a:txBody>
                    <a:bodyPr/>
                    <a:lstStyle/>
                    <a:p>
                      <a:r>
                        <a:rPr lang="en-US" sz="1100" dirty="0" smtClean="0"/>
                        <a:t>B</a:t>
                      </a:r>
                      <a:endParaRPr lang="en-US" sz="1100" dirty="0"/>
                    </a:p>
                  </a:txBody>
                  <a:tcPr>
                    <a:solidFill>
                      <a:schemeClr val="accent6">
                        <a:lumMod val="40000"/>
                        <a:lumOff val="60000"/>
                      </a:schemeClr>
                    </a:solidFill>
                  </a:tcPr>
                </a:tc>
                <a:tc>
                  <a:txBody>
                    <a:bodyPr/>
                    <a:lstStyle/>
                    <a:p>
                      <a:r>
                        <a:rPr lang="en-US" sz="1100" dirty="0" smtClean="0"/>
                        <a:t>26-27</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r>
              <a:tr h="276950">
                <a:tc>
                  <a:txBody>
                    <a:bodyPr/>
                    <a:lstStyle/>
                    <a:p>
                      <a:r>
                        <a:rPr lang="en-US" sz="1100" dirty="0" smtClean="0"/>
                        <a:t>315</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smtClean="0"/>
                        <a:t>VCT tile</a:t>
                      </a:r>
                      <a:endParaRPr lang="en-US" sz="1100" dirty="0"/>
                    </a:p>
                  </a:txBody>
                  <a:tcPr>
                    <a:solidFill>
                      <a:schemeClr val="accent6">
                        <a:lumMod val="40000"/>
                        <a:lumOff val="60000"/>
                      </a:schemeClr>
                    </a:solidFill>
                  </a:tcPr>
                </a:tc>
                <a:tc>
                  <a:txBody>
                    <a:bodyPr/>
                    <a:lstStyle/>
                    <a:p>
                      <a:r>
                        <a:rPr lang="en-US" sz="1100" dirty="0" smtClean="0"/>
                        <a:t>B</a:t>
                      </a:r>
                      <a:endParaRPr lang="en-US" sz="1100" dirty="0"/>
                    </a:p>
                  </a:txBody>
                  <a:tcPr>
                    <a:solidFill>
                      <a:schemeClr val="accent6">
                        <a:lumMod val="40000"/>
                        <a:lumOff val="60000"/>
                      </a:schemeClr>
                    </a:solidFill>
                  </a:tcPr>
                </a:tc>
                <a:tc>
                  <a:txBody>
                    <a:bodyPr/>
                    <a:lstStyle/>
                    <a:p>
                      <a:r>
                        <a:rPr lang="en-US" sz="1100" dirty="0" smtClean="0"/>
                        <a:t>26-27</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smtClean="0"/>
                        <a:t>Gym</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Wood</a:t>
                      </a:r>
                      <a:endParaRPr lang="en-US"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B</a:t>
                      </a:r>
                      <a:endParaRPr lang="en-US" sz="110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&gt;10yr.</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smtClean="0"/>
                        <a:t>431</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smtClean="0"/>
                        <a:t>VCT tile</a:t>
                      </a:r>
                      <a:endParaRPr lang="en-US" sz="1100" dirty="0"/>
                    </a:p>
                  </a:txBody>
                  <a:tcPr>
                    <a:solidFill>
                      <a:schemeClr val="accent6">
                        <a:lumMod val="40000"/>
                        <a:lumOff val="60000"/>
                      </a:schemeClr>
                    </a:solidFill>
                  </a:tcPr>
                </a:tc>
                <a:tc>
                  <a:txBody>
                    <a:bodyPr/>
                    <a:lstStyle/>
                    <a:p>
                      <a:r>
                        <a:rPr lang="en-US" sz="1100" dirty="0" smtClean="0"/>
                        <a:t>B</a:t>
                      </a:r>
                      <a:endParaRPr lang="en-US" sz="1100" dirty="0"/>
                    </a:p>
                  </a:txBody>
                  <a:tcPr>
                    <a:solidFill>
                      <a:schemeClr val="accent6">
                        <a:lumMod val="40000"/>
                        <a:lumOff val="60000"/>
                      </a:schemeClr>
                    </a:solidFill>
                  </a:tcPr>
                </a:tc>
                <a:tc>
                  <a:txBody>
                    <a:bodyPr/>
                    <a:lstStyle/>
                    <a:p>
                      <a:r>
                        <a:rPr lang="en-US" sz="1100" dirty="0" smtClean="0"/>
                        <a:t>26-27</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r>
              <a:tr h="186876">
                <a:tc>
                  <a:txBody>
                    <a:bodyPr/>
                    <a:lstStyle/>
                    <a:p>
                      <a:r>
                        <a:rPr lang="en-US" sz="1100" dirty="0" smtClean="0"/>
                        <a:t>316</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smtClean="0"/>
                        <a:t>VCT tile</a:t>
                      </a:r>
                      <a:endParaRPr lang="en-US" sz="1100" dirty="0"/>
                    </a:p>
                  </a:txBody>
                  <a:tcPr>
                    <a:solidFill>
                      <a:schemeClr val="accent6">
                        <a:lumMod val="40000"/>
                        <a:lumOff val="60000"/>
                      </a:schemeClr>
                    </a:solidFill>
                  </a:tcPr>
                </a:tc>
                <a:tc>
                  <a:txBody>
                    <a:bodyPr/>
                    <a:lstStyle/>
                    <a:p>
                      <a:r>
                        <a:rPr lang="en-US" sz="1100" dirty="0" smtClean="0"/>
                        <a:t>B</a:t>
                      </a:r>
                      <a:endParaRPr lang="en-US" sz="1100" dirty="0"/>
                    </a:p>
                  </a:txBody>
                  <a:tcPr>
                    <a:solidFill>
                      <a:schemeClr val="accent6">
                        <a:lumMod val="40000"/>
                        <a:lumOff val="60000"/>
                      </a:schemeClr>
                    </a:solidFill>
                  </a:tcPr>
                </a:tc>
                <a:tc>
                  <a:txBody>
                    <a:bodyPr/>
                    <a:lstStyle/>
                    <a:p>
                      <a:r>
                        <a:rPr lang="en-US" sz="1100" dirty="0" smtClean="0"/>
                        <a:t>26-27</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smtClean="0"/>
                        <a:t>Library</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Carpet new</a:t>
                      </a:r>
                      <a:endParaRPr lang="en-US" sz="11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A</a:t>
                      </a:r>
                      <a:endParaRPr lang="en-US" sz="11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smtClean="0"/>
                        <a:t>432</a:t>
                      </a:r>
                      <a:endParaRPr lang="en-US" sz="1100" dirty="0"/>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smtClean="0"/>
                        <a:t>VCT tile</a:t>
                      </a:r>
                      <a:endParaRPr lang="en-US" sz="1100" dirty="0"/>
                    </a:p>
                  </a:txBody>
                  <a:tcPr>
                    <a:solidFill>
                      <a:schemeClr val="accent6">
                        <a:lumMod val="20000"/>
                        <a:lumOff val="80000"/>
                      </a:schemeClr>
                    </a:solidFill>
                  </a:tcPr>
                </a:tc>
                <a:tc>
                  <a:txBody>
                    <a:bodyPr/>
                    <a:lstStyle/>
                    <a:p>
                      <a:r>
                        <a:rPr lang="en-US" sz="1100" dirty="0" smtClean="0"/>
                        <a:t>A</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&gt;10 yr.</a:t>
                      </a:r>
                      <a:endParaRPr lang="en-US" sz="11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r>
              <a:tr h="126338">
                <a:tc>
                  <a:txBody>
                    <a:bodyPr/>
                    <a:lstStyle/>
                    <a:p>
                      <a:r>
                        <a:rPr lang="en-US" sz="1100" dirty="0" smtClean="0"/>
                        <a:t>Yellow Gym</a:t>
                      </a:r>
                      <a:endParaRPr lang="en-US" sz="11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100" dirty="0" smtClean="0"/>
                        <a:t>Wood</a:t>
                      </a:r>
                      <a:endParaRPr lang="en-US" sz="1100" dirty="0"/>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100" dirty="0" smtClean="0"/>
                        <a:t>B</a:t>
                      </a:r>
                      <a:endParaRPr lang="en-US" sz="1100" dirty="0"/>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100" dirty="0" smtClean="0"/>
                        <a:t>&gt;10 yr</a:t>
                      </a:r>
                      <a:endParaRPr lang="en-US"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100" dirty="0" smtClean="0"/>
                        <a:t>Yellow hall</a:t>
                      </a:r>
                      <a:endParaRPr lang="en-US" sz="11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100" dirty="0" smtClean="0"/>
                        <a:t>Carpet</a:t>
                      </a:r>
                      <a:endParaRPr lang="en-US" sz="11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100" dirty="0" smtClean="0"/>
                        <a:t>C</a:t>
                      </a:r>
                      <a:endParaRPr lang="en-US" sz="1100" dirty="0"/>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22.25</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100" dirty="0" smtClean="0"/>
                        <a:t>Green hall</a:t>
                      </a:r>
                      <a:endParaRPr lang="en-US" sz="11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100" dirty="0" smtClean="0"/>
                        <a:t>VCT tile</a:t>
                      </a:r>
                      <a:endParaRPr lang="en-US" sz="1100" dirty="0"/>
                    </a:p>
                  </a:txBody>
                  <a:tcP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100" dirty="0" smtClean="0"/>
                        <a:t>F/A/B</a:t>
                      </a:r>
                      <a:endParaRPr lang="en-US" sz="1100" dirty="0"/>
                    </a:p>
                  </a:txBody>
                  <a:tcP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2018</a:t>
                      </a:r>
                      <a:endParaRPr lang="en-US"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71394049"/>
              </p:ext>
            </p:extLst>
          </p:nvPr>
        </p:nvGraphicFramePr>
        <p:xfrm>
          <a:off x="2474341" y="285776"/>
          <a:ext cx="8931302" cy="811368"/>
        </p:xfrm>
        <a:graphic>
          <a:graphicData uri="http://schemas.openxmlformats.org/drawingml/2006/table">
            <a:tbl>
              <a:tblPr firstRow="1" bandRow="1">
                <a:tableStyleId>{5C22544A-7EE6-4342-B048-85BDC9FD1C3A}</a:tableStyleId>
              </a:tblPr>
              <a:tblGrid>
                <a:gridCol w="342786"/>
                <a:gridCol w="1335146"/>
                <a:gridCol w="234149"/>
                <a:gridCol w="1235650"/>
                <a:gridCol w="306359"/>
                <a:gridCol w="1501887"/>
                <a:gridCol w="255300"/>
                <a:gridCol w="1990608"/>
                <a:gridCol w="273363"/>
                <a:gridCol w="1456054"/>
              </a:tblGrid>
              <a:tr h="811368">
                <a:tc>
                  <a:txBody>
                    <a:bodyPr/>
                    <a:lstStyle/>
                    <a:p>
                      <a:r>
                        <a:rPr lang="en-US" sz="1200" dirty="0" smtClean="0">
                          <a:solidFill>
                            <a:schemeClr val="tx1"/>
                          </a:solidFill>
                        </a:rPr>
                        <a:t>A</a:t>
                      </a:r>
                      <a:endParaRPr lang="en-US" sz="1200" dirty="0">
                        <a:solidFill>
                          <a:schemeClr val="tx1"/>
                        </a:solidFill>
                      </a:endParaRPr>
                    </a:p>
                  </a:txBody>
                  <a:tcPr>
                    <a:solidFill>
                      <a:schemeClr val="accent6">
                        <a:lumMod val="20000"/>
                        <a:lumOff val="80000"/>
                      </a:schemeClr>
                    </a:solidFill>
                  </a:tcPr>
                </a:tc>
                <a:tc>
                  <a:txBody>
                    <a:bodyPr/>
                    <a:lstStyle/>
                    <a:p>
                      <a:r>
                        <a:rPr lang="en-US" sz="1200" dirty="0" smtClean="0">
                          <a:solidFill>
                            <a:schemeClr val="tx1"/>
                          </a:solidFill>
                        </a:rPr>
                        <a:t>New or  like </a:t>
                      </a:r>
                    </a:p>
                    <a:p>
                      <a:r>
                        <a:rPr lang="en-US" sz="1200" dirty="0" smtClean="0">
                          <a:solidFill>
                            <a:schemeClr val="tx1"/>
                          </a:solidFill>
                        </a:rPr>
                        <a:t>new &gt; 10 years</a:t>
                      </a:r>
                    </a:p>
                    <a:p>
                      <a:r>
                        <a:rPr lang="en-US" sz="1200" dirty="0" smtClean="0">
                          <a:solidFill>
                            <a:schemeClr val="tx1"/>
                          </a:solidFill>
                        </a:rPr>
                        <a:t>Life</a:t>
                      </a:r>
                      <a:endParaRPr lang="en-US" sz="1200" dirty="0">
                        <a:solidFill>
                          <a:schemeClr val="tx1"/>
                        </a:solidFill>
                      </a:endParaRPr>
                    </a:p>
                  </a:txBody>
                  <a:tcPr>
                    <a:solidFill>
                      <a:schemeClr val="accent6">
                        <a:lumMod val="20000"/>
                        <a:lumOff val="80000"/>
                      </a:schemeClr>
                    </a:solidFill>
                  </a:tcPr>
                </a:tc>
                <a:tc>
                  <a:txBody>
                    <a:bodyPr/>
                    <a:lstStyle/>
                    <a:p>
                      <a:r>
                        <a:rPr lang="en-US" sz="1200" dirty="0" smtClean="0">
                          <a:solidFill>
                            <a:schemeClr val="tx1"/>
                          </a:solidFill>
                        </a:rPr>
                        <a:t>B</a:t>
                      </a:r>
                      <a:endParaRPr lang="en-US" sz="1200" dirty="0">
                        <a:solidFill>
                          <a:schemeClr val="tx1"/>
                        </a:solidFill>
                      </a:endParaRPr>
                    </a:p>
                  </a:txBody>
                  <a:tcPr>
                    <a:solidFill>
                      <a:schemeClr val="accent6">
                        <a:lumMod val="40000"/>
                        <a:lumOff val="60000"/>
                      </a:schemeClr>
                    </a:solidFill>
                  </a:tcPr>
                </a:tc>
                <a:tc>
                  <a:txBody>
                    <a:bodyPr/>
                    <a:lstStyle/>
                    <a:p>
                      <a:r>
                        <a:rPr lang="en-US" sz="1200" dirty="0" smtClean="0">
                          <a:solidFill>
                            <a:schemeClr val="tx1"/>
                          </a:solidFill>
                        </a:rPr>
                        <a:t>Slight even wear</a:t>
                      </a:r>
                      <a:r>
                        <a:rPr lang="en-US" sz="1200" baseline="0" dirty="0" smtClean="0">
                          <a:solidFill>
                            <a:schemeClr val="tx1"/>
                          </a:solidFill>
                        </a:rPr>
                        <a:t> replace estimated 26-27</a:t>
                      </a:r>
                      <a:endParaRPr lang="en-US" sz="1200" dirty="0">
                        <a:solidFill>
                          <a:schemeClr val="tx1"/>
                        </a:solidFill>
                      </a:endParaRPr>
                    </a:p>
                  </a:txBody>
                  <a:tcPr>
                    <a:solidFill>
                      <a:schemeClr val="accent6">
                        <a:lumMod val="40000"/>
                        <a:lumOff val="60000"/>
                      </a:schemeClr>
                    </a:solidFill>
                  </a:tcPr>
                </a:tc>
                <a:tc>
                  <a:txBody>
                    <a:bodyPr/>
                    <a:lstStyle/>
                    <a:p>
                      <a:r>
                        <a:rPr lang="en-US" sz="1200" dirty="0" smtClean="0">
                          <a:solidFill>
                            <a:schemeClr val="tx1"/>
                          </a:solidFill>
                        </a:rPr>
                        <a:t>C</a:t>
                      </a:r>
                      <a:endParaRPr lang="en-US" sz="1200" dirty="0">
                        <a:solidFill>
                          <a:schemeClr val="tx1"/>
                        </a:solidFill>
                      </a:endParaRPr>
                    </a:p>
                  </a:txBody>
                  <a:tcPr>
                    <a:solidFill>
                      <a:schemeClr val="accent4">
                        <a:lumMod val="20000"/>
                        <a:lumOff val="80000"/>
                      </a:schemeClr>
                    </a:solidFill>
                  </a:tcPr>
                </a:tc>
                <a:tc>
                  <a:txBody>
                    <a:bodyPr/>
                    <a:lstStyle/>
                    <a:p>
                      <a:r>
                        <a:rPr lang="en-US" sz="1200" dirty="0" smtClean="0">
                          <a:solidFill>
                            <a:schemeClr val="tx1"/>
                          </a:solidFill>
                        </a:rPr>
                        <a:t>Worn evenly no damage replace </a:t>
                      </a:r>
                    </a:p>
                    <a:p>
                      <a:r>
                        <a:rPr lang="en-US" sz="1200" dirty="0" smtClean="0">
                          <a:solidFill>
                            <a:schemeClr val="tx1"/>
                          </a:solidFill>
                        </a:rPr>
                        <a:t>Estimated 22-25</a:t>
                      </a:r>
                      <a:endParaRPr lang="en-US" sz="1200" dirty="0">
                        <a:solidFill>
                          <a:schemeClr val="tx1"/>
                        </a:solidFill>
                      </a:endParaRPr>
                    </a:p>
                  </a:txBody>
                  <a:tcPr>
                    <a:solidFill>
                      <a:schemeClr val="accent4">
                        <a:lumMod val="20000"/>
                        <a:lumOff val="80000"/>
                      </a:schemeClr>
                    </a:solidFill>
                  </a:tcPr>
                </a:tc>
                <a:tc>
                  <a:txBody>
                    <a:bodyPr/>
                    <a:lstStyle/>
                    <a:p>
                      <a:r>
                        <a:rPr lang="en-US" sz="1200" dirty="0" smtClean="0">
                          <a:solidFill>
                            <a:schemeClr val="tx1"/>
                          </a:solidFill>
                        </a:rPr>
                        <a:t>D</a:t>
                      </a:r>
                      <a:endParaRPr lang="en-US" sz="1200" dirty="0">
                        <a:solidFill>
                          <a:schemeClr val="tx1"/>
                        </a:solidFill>
                      </a:endParaRPr>
                    </a:p>
                  </a:txBody>
                  <a:tcPr>
                    <a:solidFill>
                      <a:schemeClr val="accent4">
                        <a:lumMod val="40000"/>
                        <a:lumOff val="60000"/>
                      </a:schemeClr>
                    </a:solidFill>
                  </a:tcPr>
                </a:tc>
                <a:tc>
                  <a:txBody>
                    <a:bodyPr/>
                    <a:lstStyle/>
                    <a:p>
                      <a:r>
                        <a:rPr lang="en-US" sz="1200" dirty="0" smtClean="0">
                          <a:solidFill>
                            <a:schemeClr val="tx1"/>
                          </a:solidFill>
                        </a:rPr>
                        <a:t>Perm. stain, minor delamination seam damage</a:t>
                      </a:r>
                      <a:r>
                        <a:rPr lang="en-US" sz="1200" baseline="0" dirty="0" smtClean="0">
                          <a:solidFill>
                            <a:schemeClr val="tx1"/>
                          </a:solidFill>
                        </a:rPr>
                        <a:t> replace 18-21</a:t>
                      </a:r>
                      <a:endParaRPr lang="en-US" sz="1200" dirty="0">
                        <a:solidFill>
                          <a:schemeClr val="tx1"/>
                        </a:solidFill>
                      </a:endParaRPr>
                    </a:p>
                  </a:txBody>
                  <a:tcPr>
                    <a:solidFill>
                      <a:schemeClr val="accent4">
                        <a:lumMod val="40000"/>
                        <a:lumOff val="60000"/>
                      </a:schemeClr>
                    </a:solidFill>
                  </a:tcPr>
                </a:tc>
                <a:tc>
                  <a:txBody>
                    <a:bodyPr/>
                    <a:lstStyle/>
                    <a:p>
                      <a:r>
                        <a:rPr lang="en-US" sz="1200" dirty="0" smtClean="0">
                          <a:solidFill>
                            <a:schemeClr val="tx1"/>
                          </a:solidFill>
                        </a:rPr>
                        <a:t>F</a:t>
                      </a:r>
                      <a:endParaRPr lang="en-US" sz="1200" dirty="0">
                        <a:solidFill>
                          <a:schemeClr val="tx1"/>
                        </a:solidFill>
                      </a:endParaRPr>
                    </a:p>
                  </a:txBody>
                  <a:tcPr>
                    <a:solidFill>
                      <a:schemeClr val="accent2">
                        <a:lumMod val="60000"/>
                        <a:lumOff val="40000"/>
                      </a:schemeClr>
                    </a:solidFill>
                  </a:tcPr>
                </a:tc>
                <a:tc>
                  <a:txBody>
                    <a:bodyPr/>
                    <a:lstStyle/>
                    <a:p>
                      <a:r>
                        <a:rPr lang="en-US" sz="1200" dirty="0" smtClean="0">
                          <a:solidFill>
                            <a:schemeClr val="tx1"/>
                          </a:solidFill>
                        </a:rPr>
                        <a:t>Extensive</a:t>
                      </a:r>
                      <a:r>
                        <a:rPr lang="en-US" sz="1200" baseline="0" dirty="0" smtClean="0">
                          <a:solidFill>
                            <a:schemeClr val="tx1"/>
                          </a:solidFill>
                        </a:rPr>
                        <a:t> damage</a:t>
                      </a:r>
                      <a:r>
                        <a:rPr lang="en-US" sz="1200" dirty="0" smtClean="0">
                          <a:solidFill>
                            <a:schemeClr val="tx1"/>
                          </a:solidFill>
                        </a:rPr>
                        <a:t> replace immediately</a:t>
                      </a:r>
                      <a:endParaRPr lang="en-US" sz="1200" dirty="0">
                        <a:solidFill>
                          <a:schemeClr val="tx1"/>
                        </a:solidFill>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2395002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3081" y="163773"/>
            <a:ext cx="9404723" cy="1644235"/>
          </a:xfrm>
        </p:spPr>
        <p:txBody>
          <a:bodyPr>
            <a:normAutofit/>
          </a:bodyPr>
          <a:lstStyle/>
          <a:p>
            <a:r>
              <a:rPr lang="en-US" b="1" dirty="0" smtClean="0"/>
              <a:t>WMS </a:t>
            </a:r>
            <a:r>
              <a:rPr lang="en-US" b="1" dirty="0"/>
              <a:t/>
            </a:r>
            <a:br>
              <a:rPr lang="en-US" b="1" dirty="0"/>
            </a:br>
            <a:r>
              <a:rPr lang="en-US" sz="3100" i="1" dirty="0"/>
              <a:t>HVAC</a:t>
            </a:r>
            <a:br>
              <a:rPr lang="en-US" sz="3100" i="1" dirty="0"/>
            </a:br>
            <a:endParaRPr lang="en-US" sz="3100" dirty="0"/>
          </a:p>
        </p:txBody>
      </p:sp>
      <p:sp>
        <p:nvSpPr>
          <p:cNvPr id="3" name="Content Placeholder 2"/>
          <p:cNvSpPr>
            <a:spLocks noGrp="1"/>
          </p:cNvSpPr>
          <p:nvPr>
            <p:ph sz="half" idx="1"/>
          </p:nvPr>
        </p:nvSpPr>
        <p:spPr>
          <a:xfrm>
            <a:off x="295664" y="1407814"/>
            <a:ext cx="10725934" cy="4195763"/>
          </a:xfrm>
        </p:spPr>
        <p:txBody>
          <a:bodyPr>
            <a:noAutofit/>
          </a:bodyPr>
          <a:lstStyle/>
          <a:p>
            <a:pPr lvl="0"/>
            <a:r>
              <a:rPr lang="en-US" sz="2200" dirty="0">
                <a:latin typeface="+mj-lt"/>
              </a:rPr>
              <a:t>Computer server room A/C unit. The current A/C system is 23+ years old and is too small for the amount of heat generated by the number of installed computer equipment. Needs new larger system. Recommend adding a ductless A/C split system. </a:t>
            </a:r>
            <a:r>
              <a:rPr lang="en-US" sz="2200" dirty="0" smtClean="0">
                <a:latin typeface="+mj-lt"/>
              </a:rPr>
              <a:t>10K</a:t>
            </a:r>
          </a:p>
          <a:p>
            <a:pPr lvl="0"/>
            <a:r>
              <a:rPr lang="en-US" sz="2200" dirty="0" smtClean="0">
                <a:latin typeface="+mj-lt"/>
              </a:rPr>
              <a:t>LRA</a:t>
            </a:r>
            <a:r>
              <a:rPr lang="en-US" sz="2200" dirty="0">
                <a:latin typeface="+mj-lt"/>
              </a:rPr>
              <a:t>, District </a:t>
            </a:r>
            <a:r>
              <a:rPr lang="en-US" sz="2200" dirty="0" smtClean="0">
                <a:latin typeface="+mj-lt"/>
              </a:rPr>
              <a:t>Office</a:t>
            </a:r>
            <a:r>
              <a:rPr lang="en-US" sz="2200" dirty="0">
                <a:latin typeface="+mj-lt"/>
              </a:rPr>
              <a:t>, Middle School </a:t>
            </a:r>
            <a:r>
              <a:rPr lang="en-US" sz="2200" dirty="0" smtClean="0">
                <a:latin typeface="+mj-lt"/>
              </a:rPr>
              <a:t>Office</a:t>
            </a:r>
            <a:r>
              <a:rPr lang="en-US" sz="2200" dirty="0">
                <a:latin typeface="+mj-lt"/>
              </a:rPr>
              <a:t>, </a:t>
            </a:r>
            <a:r>
              <a:rPr lang="en-US" sz="2200" dirty="0" smtClean="0">
                <a:latin typeface="+mj-lt"/>
              </a:rPr>
              <a:t>computer </a:t>
            </a:r>
            <a:r>
              <a:rPr lang="en-US" sz="2200" dirty="0">
                <a:latin typeface="+mj-lt"/>
              </a:rPr>
              <a:t>lab and </a:t>
            </a:r>
            <a:r>
              <a:rPr lang="en-US" sz="2200" dirty="0" smtClean="0">
                <a:latin typeface="+mj-lt"/>
              </a:rPr>
              <a:t>science </a:t>
            </a:r>
            <a:r>
              <a:rPr lang="en-US" sz="2200" dirty="0">
                <a:latin typeface="+mj-lt"/>
              </a:rPr>
              <a:t>classrooms all have split </a:t>
            </a:r>
            <a:r>
              <a:rPr lang="en-US" sz="2200" dirty="0" smtClean="0">
                <a:latin typeface="+mj-lt"/>
              </a:rPr>
              <a:t>heat pump </a:t>
            </a:r>
            <a:r>
              <a:rPr lang="en-US" sz="2200" dirty="0">
                <a:latin typeface="+mj-lt"/>
              </a:rPr>
              <a:t>units with air handlers that are beyond their normal service life 23+ years old, these will need to be replaced over the next 10 years as parts become unavailable. Estimated cost of project </a:t>
            </a:r>
            <a:r>
              <a:rPr lang="en-US" sz="2200" dirty="0" smtClean="0">
                <a:latin typeface="+mj-lt"/>
              </a:rPr>
              <a:t>175k.</a:t>
            </a:r>
          </a:p>
          <a:p>
            <a:pPr lvl="0"/>
            <a:r>
              <a:rPr lang="en-US" sz="2200" dirty="0" smtClean="0">
                <a:latin typeface="+mj-lt"/>
              </a:rPr>
              <a:t>Classroom </a:t>
            </a:r>
            <a:r>
              <a:rPr lang="en-US" sz="2200" dirty="0">
                <a:latin typeface="+mj-lt"/>
              </a:rPr>
              <a:t>furnaces. Each classroom and common hallway areas are heated by a residential style gas furnace. These gas furnaces are 23+ years old and many of the parts are no longer available. </a:t>
            </a:r>
            <a:r>
              <a:rPr lang="en-US" sz="2200" dirty="0" smtClean="0">
                <a:latin typeface="+mj-lt"/>
              </a:rPr>
              <a:t>  Furnaces will need to be replaced </a:t>
            </a:r>
            <a:r>
              <a:rPr lang="en-US" sz="2200" dirty="0">
                <a:latin typeface="+mj-lt"/>
              </a:rPr>
              <a:t>when parts </a:t>
            </a:r>
            <a:r>
              <a:rPr lang="en-US" sz="2200" dirty="0" smtClean="0">
                <a:latin typeface="+mj-lt"/>
              </a:rPr>
              <a:t>fail. </a:t>
            </a:r>
            <a:r>
              <a:rPr lang="en-US" sz="2200" dirty="0">
                <a:latin typeface="+mj-lt"/>
              </a:rPr>
              <a:t>Estimated cost per furnace to replace </a:t>
            </a:r>
            <a:r>
              <a:rPr lang="en-US" sz="2200" dirty="0" smtClean="0">
                <a:latin typeface="+mj-lt"/>
              </a:rPr>
              <a:t>5K.</a:t>
            </a:r>
          </a:p>
          <a:p>
            <a:pPr lvl="0"/>
            <a:r>
              <a:rPr lang="en-US" sz="2200" dirty="0" smtClean="0">
                <a:latin typeface="+mj-lt"/>
              </a:rPr>
              <a:t>Gym </a:t>
            </a:r>
            <a:r>
              <a:rPr lang="en-US" sz="2200" dirty="0">
                <a:latin typeface="+mj-lt"/>
              </a:rPr>
              <a:t>and auditorium had new boilers installed this year. These boilers are connected to old air handling units that should continue to be serviced and repaired with no replacements needed anytime soon.</a:t>
            </a:r>
          </a:p>
          <a:p>
            <a:pPr lvl="0"/>
            <a:r>
              <a:rPr lang="en-US" sz="2200" dirty="0">
                <a:latin typeface="+mj-lt"/>
              </a:rPr>
              <a:t>Entire </a:t>
            </a:r>
            <a:r>
              <a:rPr lang="en-US" sz="2200" dirty="0" smtClean="0">
                <a:latin typeface="+mj-lt"/>
              </a:rPr>
              <a:t>school </a:t>
            </a:r>
            <a:r>
              <a:rPr lang="en-US" sz="2200" dirty="0">
                <a:latin typeface="+mj-lt"/>
              </a:rPr>
              <a:t>had a HVAC control system upgrade 5 years ago.</a:t>
            </a:r>
          </a:p>
          <a:p>
            <a:pPr marL="0" indent="0">
              <a:buNone/>
            </a:pPr>
            <a:endParaRPr lang="en-US" sz="2200" dirty="0" smtClean="0">
              <a:latin typeface="+mj-lt"/>
            </a:endParaRPr>
          </a:p>
        </p:txBody>
      </p:sp>
    </p:spTree>
    <p:extLst>
      <p:ext uri="{BB962C8B-B14F-4D97-AF65-F5344CB8AC3E}">
        <p14:creationId xmlns:p14="http://schemas.microsoft.com/office/powerpoint/2010/main" val="2957125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US" b="1" dirty="0" smtClean="0"/>
              <a:t>WMS</a:t>
            </a:r>
            <a:r>
              <a:rPr lang="en-US" dirty="0" smtClean="0"/>
              <a:t/>
            </a:r>
            <a:br>
              <a:rPr lang="en-US" dirty="0" smtClean="0"/>
            </a:br>
            <a:r>
              <a:rPr lang="en-US" sz="2800" i="1" dirty="0" smtClean="0"/>
              <a:t>Structural Interior and Exterior Finishes</a:t>
            </a:r>
            <a:endParaRPr lang="en-US" sz="2800" i="1" dirty="0"/>
          </a:p>
        </p:txBody>
      </p:sp>
      <p:sp>
        <p:nvSpPr>
          <p:cNvPr id="3" name="Content Placeholder 2"/>
          <p:cNvSpPr>
            <a:spLocks noGrp="1"/>
          </p:cNvSpPr>
          <p:nvPr>
            <p:ph sz="half" idx="1"/>
          </p:nvPr>
        </p:nvSpPr>
        <p:spPr>
          <a:xfrm>
            <a:off x="415694" y="1791930"/>
            <a:ext cx="10725934" cy="4195763"/>
          </a:xfrm>
        </p:spPr>
        <p:txBody>
          <a:bodyPr>
            <a:noAutofit/>
          </a:bodyPr>
          <a:lstStyle/>
          <a:p>
            <a:pPr marL="0" indent="0">
              <a:buNone/>
            </a:pPr>
            <a:r>
              <a:rPr lang="en-US" sz="2400" dirty="0" smtClean="0">
                <a:latin typeface="+mj-lt"/>
              </a:rPr>
              <a:t>Mortar repair and seal brick $25,000 - 2019</a:t>
            </a:r>
          </a:p>
          <a:p>
            <a:pPr marL="0" indent="0">
              <a:buNone/>
            </a:pPr>
            <a:r>
              <a:rPr lang="en-US" sz="2400" dirty="0" smtClean="0">
                <a:latin typeface="+mj-lt"/>
              </a:rPr>
              <a:t>Exterior painting and sealing – $25,000 – 2018-2021 (in house cost)</a:t>
            </a:r>
          </a:p>
          <a:p>
            <a:pPr marL="0" indent="0">
              <a:buNone/>
            </a:pPr>
            <a:r>
              <a:rPr lang="en-US" sz="2400" dirty="0" smtClean="0">
                <a:latin typeface="+mj-lt"/>
              </a:rPr>
              <a:t>Ceiling tiles Green Gym (safety concern) $8500-2018 </a:t>
            </a:r>
          </a:p>
          <a:p>
            <a:pPr marL="0" indent="0">
              <a:buNone/>
            </a:pPr>
            <a:r>
              <a:rPr lang="en-US" sz="2400" dirty="0" smtClean="0">
                <a:latin typeface="+mj-lt"/>
              </a:rPr>
              <a:t>Floor leveling and coating covered lunch area, $8500-2019   </a:t>
            </a:r>
          </a:p>
          <a:p>
            <a:pPr marL="0" indent="0">
              <a:buNone/>
            </a:pPr>
            <a:r>
              <a:rPr lang="en-US" sz="2400" dirty="0" smtClean="0">
                <a:latin typeface="+mj-lt"/>
              </a:rPr>
              <a:t>Pass through hallway green/yellow halls $25,000-2021</a:t>
            </a:r>
          </a:p>
          <a:p>
            <a:pPr marL="0" indent="0">
              <a:buNone/>
            </a:pPr>
            <a:r>
              <a:rPr lang="en-US" sz="2400" dirty="0" smtClean="0">
                <a:latin typeface="+mj-lt"/>
              </a:rPr>
              <a:t>Sidewalk to Green Gym from Green Hall west $14,000-2018</a:t>
            </a:r>
          </a:p>
          <a:p>
            <a:pPr marL="0" indent="0">
              <a:buNone/>
            </a:pPr>
            <a:endParaRPr lang="en-US" sz="2400" dirty="0" smtClean="0">
              <a:latin typeface="+mj-lt"/>
            </a:endParaRPr>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3277763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5000" b="-6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050" y="296886"/>
            <a:ext cx="10515600" cy="1325563"/>
          </a:xfrm>
        </p:spPr>
        <p:txBody>
          <a:bodyPr>
            <a:normAutofit fontScale="90000"/>
          </a:bodyPr>
          <a:lstStyle/>
          <a:p>
            <a:r>
              <a:rPr lang="en-US" dirty="0" smtClean="0"/>
              <a:t>School Safety </a:t>
            </a:r>
            <a:br>
              <a:rPr lang="en-US" dirty="0" smtClean="0"/>
            </a:br>
            <a:r>
              <a:rPr lang="en-US" sz="3100" i="1" dirty="0" smtClean="0"/>
              <a:t>Probability Modeling </a:t>
            </a:r>
            <a:r>
              <a:rPr lang="en-US" sz="3100" i="1" dirty="0" smtClean="0"/>
              <a:t>Exercise </a:t>
            </a:r>
            <a:r>
              <a:rPr lang="en-US" dirty="0" smtClean="0"/>
              <a:t/>
            </a:r>
            <a:br>
              <a:rPr lang="en-US" dirty="0" smtClean="0"/>
            </a:br>
            <a:endParaRPr lang="en-US" dirty="0"/>
          </a:p>
        </p:txBody>
      </p:sp>
      <p:sp>
        <p:nvSpPr>
          <p:cNvPr id="3" name="Content Placeholder 2"/>
          <p:cNvSpPr>
            <a:spLocks noGrp="1"/>
          </p:cNvSpPr>
          <p:nvPr>
            <p:ph idx="1"/>
          </p:nvPr>
        </p:nvSpPr>
        <p:spPr>
          <a:xfrm>
            <a:off x="544099" y="1513265"/>
            <a:ext cx="10933667" cy="4996715"/>
          </a:xfrm>
        </p:spPr>
        <p:txBody>
          <a:bodyPr>
            <a:noAutofit/>
          </a:bodyPr>
          <a:lstStyle/>
          <a:p>
            <a:r>
              <a:rPr lang="en-US" sz="2400" dirty="0" smtClean="0">
                <a:latin typeface="+mj-lt"/>
              </a:rPr>
              <a:t>Establishes emergency procedures based on the uniqueness of each campus</a:t>
            </a:r>
          </a:p>
          <a:p>
            <a:r>
              <a:rPr lang="en-US" sz="2400" dirty="0" smtClean="0">
                <a:latin typeface="+mj-lt"/>
              </a:rPr>
              <a:t>A team of 5-6 at each campus created model for that school </a:t>
            </a:r>
          </a:p>
          <a:p>
            <a:r>
              <a:rPr lang="en-US" sz="2400" dirty="0" smtClean="0">
                <a:latin typeface="+mj-lt"/>
              </a:rPr>
              <a:t>31 emergencies evaluated in four categories </a:t>
            </a:r>
          </a:p>
          <a:p>
            <a:pPr lvl="1"/>
            <a:r>
              <a:rPr lang="en-US" sz="1800" dirty="0" smtClean="0">
                <a:latin typeface="+mj-lt"/>
              </a:rPr>
              <a:t>Natural – Earthquake, flood, tsunami's, volcanic activity </a:t>
            </a:r>
          </a:p>
          <a:p>
            <a:pPr lvl="1"/>
            <a:r>
              <a:rPr lang="en-US" sz="1800" dirty="0" smtClean="0">
                <a:latin typeface="+mj-lt"/>
              </a:rPr>
              <a:t>Man-made – Train derailment, toxic gas, dam failure  </a:t>
            </a:r>
          </a:p>
          <a:p>
            <a:pPr lvl="1"/>
            <a:r>
              <a:rPr lang="en-US" sz="1800" dirty="0" smtClean="0">
                <a:latin typeface="+mj-lt"/>
              </a:rPr>
              <a:t>Infectious diseases – Pandemic, </a:t>
            </a:r>
            <a:r>
              <a:rPr lang="en-US" sz="1800" dirty="0">
                <a:latin typeface="+mj-lt"/>
              </a:rPr>
              <a:t>influenza, tuberculosis, </a:t>
            </a:r>
            <a:r>
              <a:rPr lang="en-US" sz="1800" dirty="0" smtClean="0">
                <a:latin typeface="+mj-lt"/>
              </a:rPr>
              <a:t>meningitis </a:t>
            </a:r>
          </a:p>
          <a:p>
            <a:pPr lvl="1"/>
            <a:r>
              <a:rPr lang="en-US" sz="1800" dirty="0" smtClean="0">
                <a:latin typeface="+mj-lt"/>
              </a:rPr>
              <a:t>Adversarial- Gang activity, gun violence, kidnapping, riots   </a:t>
            </a:r>
            <a:endParaRPr lang="en-US" sz="1800" dirty="0">
              <a:latin typeface="+mj-lt"/>
            </a:endParaRPr>
          </a:p>
          <a:p>
            <a:r>
              <a:rPr lang="en-US" sz="2400" dirty="0" smtClean="0">
                <a:latin typeface="+mj-lt"/>
              </a:rPr>
              <a:t>Each emergency is graded by: </a:t>
            </a:r>
          </a:p>
          <a:p>
            <a:pPr lvl="1"/>
            <a:r>
              <a:rPr lang="en-US" sz="1800" dirty="0" smtClean="0">
                <a:latin typeface="+mj-lt"/>
              </a:rPr>
              <a:t>Probability – How likely is this event?</a:t>
            </a:r>
          </a:p>
          <a:p>
            <a:pPr lvl="1"/>
            <a:r>
              <a:rPr lang="en-US" sz="1800" dirty="0" smtClean="0">
                <a:latin typeface="+mj-lt"/>
              </a:rPr>
              <a:t>Magnitude – If it happened, what is the level of impact?</a:t>
            </a:r>
          </a:p>
          <a:p>
            <a:pPr lvl="1"/>
            <a:r>
              <a:rPr lang="en-US" sz="1800" dirty="0" smtClean="0">
                <a:latin typeface="+mj-lt"/>
              </a:rPr>
              <a:t>Warning – Would there be advanced warning? </a:t>
            </a:r>
          </a:p>
          <a:p>
            <a:pPr lvl="1"/>
            <a:r>
              <a:rPr lang="en-US" sz="1800" dirty="0" smtClean="0">
                <a:latin typeface="+mj-lt"/>
              </a:rPr>
              <a:t>Duration – How long would the event last?</a:t>
            </a:r>
          </a:p>
          <a:p>
            <a:r>
              <a:rPr lang="en-US" sz="2400" dirty="0" smtClean="0">
                <a:latin typeface="+mj-lt"/>
              </a:rPr>
              <a:t>Highest graded emergencies are part of the schools ERP </a:t>
            </a:r>
            <a:endParaRPr lang="en-US" sz="2400" dirty="0">
              <a:latin typeface="+mj-lt"/>
            </a:endParaRPr>
          </a:p>
        </p:txBody>
      </p:sp>
    </p:spTree>
    <p:extLst>
      <p:ext uri="{BB962C8B-B14F-4D97-AF65-F5344CB8AC3E}">
        <p14:creationId xmlns:p14="http://schemas.microsoft.com/office/powerpoint/2010/main" val="176827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771" y="123494"/>
            <a:ext cx="9404723" cy="1400530"/>
          </a:xfrm>
        </p:spPr>
        <p:txBody>
          <a:bodyPr/>
          <a:lstStyle/>
          <a:p>
            <a:r>
              <a:rPr lang="en-US" b="1" dirty="0" smtClean="0"/>
              <a:t>WMS</a:t>
            </a:r>
            <a:r>
              <a:rPr lang="en-US" b="1" dirty="0"/>
              <a:t/>
            </a:r>
            <a:br>
              <a:rPr lang="en-US" b="1" dirty="0"/>
            </a:br>
            <a:r>
              <a:rPr lang="en-US" sz="2800" i="1" dirty="0"/>
              <a:t>Utility Overview</a:t>
            </a:r>
            <a:endParaRPr lang="en-US" sz="2800" dirty="0"/>
          </a:p>
        </p:txBody>
      </p:sp>
      <p:sp>
        <p:nvSpPr>
          <p:cNvPr id="3" name="Content Placeholder 2"/>
          <p:cNvSpPr>
            <a:spLocks noGrp="1"/>
          </p:cNvSpPr>
          <p:nvPr>
            <p:ph sz="half" idx="1"/>
          </p:nvPr>
        </p:nvSpPr>
        <p:spPr>
          <a:xfrm>
            <a:off x="371771" y="1524024"/>
            <a:ext cx="5191902" cy="4195763"/>
          </a:xfrm>
        </p:spPr>
        <p:txBody>
          <a:bodyPr>
            <a:noAutofit/>
          </a:bodyPr>
          <a:lstStyle/>
          <a:p>
            <a:r>
              <a:rPr lang="en-US" sz="2200" dirty="0" smtClean="0">
                <a:latin typeface="+mj-lt"/>
              </a:rPr>
              <a:t>Water </a:t>
            </a:r>
          </a:p>
          <a:p>
            <a:pPr lvl="1"/>
            <a:r>
              <a:rPr lang="en-US" sz="2200" dirty="0" smtClean="0">
                <a:latin typeface="+mj-lt"/>
              </a:rPr>
              <a:t>Replace galvanized lines to gym and shop complex (service life expired) 2019 (25k)</a:t>
            </a:r>
          </a:p>
          <a:p>
            <a:pPr lvl="1"/>
            <a:r>
              <a:rPr lang="en-US" sz="2200" dirty="0" smtClean="0">
                <a:latin typeface="+mj-lt"/>
              </a:rPr>
              <a:t>Install dedicated fountain service line 2018 (25k)</a:t>
            </a:r>
          </a:p>
          <a:p>
            <a:r>
              <a:rPr lang="en-US" sz="2200" dirty="0" smtClean="0">
                <a:latin typeface="+mj-lt"/>
              </a:rPr>
              <a:t>Electrical</a:t>
            </a:r>
          </a:p>
          <a:p>
            <a:pPr lvl="1"/>
            <a:r>
              <a:rPr lang="en-US" sz="2200" dirty="0" smtClean="0">
                <a:latin typeface="+mj-lt"/>
              </a:rPr>
              <a:t>Install exterior LED lighting in covered play area 7.5k -2022</a:t>
            </a:r>
          </a:p>
          <a:p>
            <a:pPr lvl="1"/>
            <a:r>
              <a:rPr lang="en-US" sz="2200" dirty="0" smtClean="0">
                <a:latin typeface="+mj-lt"/>
              </a:rPr>
              <a:t>Complete main switchboard maint. $4500 2018</a:t>
            </a:r>
          </a:p>
          <a:p>
            <a:pPr lvl="1"/>
            <a:r>
              <a:rPr lang="en-US" sz="2200" dirty="0" smtClean="0">
                <a:latin typeface="+mj-lt"/>
              </a:rPr>
              <a:t>Repair broken panels and add exterior switching $4,500 - 2019</a:t>
            </a:r>
          </a:p>
          <a:p>
            <a:endParaRPr lang="en-US" sz="2200" dirty="0" smtClean="0">
              <a:latin typeface="+mj-lt"/>
            </a:endParaRPr>
          </a:p>
          <a:p>
            <a:pPr marL="0" indent="0">
              <a:buNone/>
            </a:pPr>
            <a:endParaRPr lang="en-US" sz="2200" dirty="0" smtClean="0">
              <a:latin typeface="+mj-lt"/>
            </a:endParaRPr>
          </a:p>
          <a:p>
            <a:pPr marL="0" indent="0">
              <a:buNone/>
            </a:pPr>
            <a:endParaRPr lang="en-US" sz="2200" dirty="0" smtClean="0">
              <a:latin typeface="+mj-lt"/>
            </a:endParaRPr>
          </a:p>
        </p:txBody>
      </p:sp>
      <p:sp>
        <p:nvSpPr>
          <p:cNvPr id="4" name="Content Placeholder 2"/>
          <p:cNvSpPr>
            <a:spLocks noGrp="1"/>
          </p:cNvSpPr>
          <p:nvPr>
            <p:ph sz="half" idx="1"/>
          </p:nvPr>
        </p:nvSpPr>
        <p:spPr>
          <a:xfrm>
            <a:off x="6435574" y="1524024"/>
            <a:ext cx="5412990" cy="4195763"/>
          </a:xfrm>
        </p:spPr>
        <p:txBody>
          <a:bodyPr>
            <a:noAutofit/>
          </a:bodyPr>
          <a:lstStyle/>
          <a:p>
            <a:endParaRPr lang="en-US" sz="2200" dirty="0" smtClean="0">
              <a:latin typeface="+mj-lt"/>
            </a:endParaRPr>
          </a:p>
          <a:p>
            <a:endParaRPr lang="en-US" sz="2200" dirty="0">
              <a:latin typeface="+mj-lt"/>
            </a:endParaRPr>
          </a:p>
          <a:p>
            <a:endParaRPr lang="en-US" sz="2200" dirty="0" smtClean="0">
              <a:latin typeface="+mj-lt"/>
            </a:endParaRPr>
          </a:p>
          <a:p>
            <a:endParaRPr lang="en-US" sz="2200" dirty="0">
              <a:latin typeface="+mj-lt"/>
            </a:endParaRPr>
          </a:p>
          <a:p>
            <a:endParaRPr lang="en-US" sz="2200" dirty="0" smtClean="0">
              <a:latin typeface="+mj-lt"/>
            </a:endParaRPr>
          </a:p>
          <a:p>
            <a:endParaRPr lang="en-US" sz="2200" dirty="0" smtClean="0">
              <a:latin typeface="+mj-lt"/>
            </a:endParaRPr>
          </a:p>
          <a:p>
            <a:r>
              <a:rPr lang="en-US" sz="2200" dirty="0" smtClean="0">
                <a:latin typeface="+mj-lt"/>
              </a:rPr>
              <a:t>GAS </a:t>
            </a:r>
          </a:p>
          <a:p>
            <a:pPr lvl="1"/>
            <a:r>
              <a:rPr lang="en-US" sz="2200" dirty="0" smtClean="0">
                <a:latin typeface="+mj-lt"/>
              </a:rPr>
              <a:t>Install gas leak detection and isolation system 2019 $25,000</a:t>
            </a:r>
          </a:p>
          <a:p>
            <a:r>
              <a:rPr lang="en-US" sz="2200" dirty="0" smtClean="0">
                <a:latin typeface="+mj-lt"/>
              </a:rPr>
              <a:t>Fire safety</a:t>
            </a:r>
          </a:p>
          <a:p>
            <a:pPr lvl="1"/>
            <a:r>
              <a:rPr lang="en-US" sz="2200" dirty="0" smtClean="0">
                <a:latin typeface="+mj-lt"/>
              </a:rPr>
              <a:t>Clean up/map Simplex wiring 2018 $5000 </a:t>
            </a:r>
          </a:p>
          <a:p>
            <a:pPr marL="457200" lvl="1" indent="0">
              <a:buNone/>
            </a:pPr>
            <a:r>
              <a:rPr lang="en-US" sz="2200" dirty="0" smtClean="0">
                <a:latin typeface="+mj-lt"/>
              </a:rPr>
              <a:t> </a:t>
            </a:r>
          </a:p>
          <a:p>
            <a:endParaRPr lang="en-US" sz="2200" dirty="0" smtClean="0">
              <a:latin typeface="+mj-lt"/>
            </a:endParaRPr>
          </a:p>
          <a:p>
            <a:pPr marL="0" indent="0">
              <a:buNone/>
            </a:pPr>
            <a:endParaRPr lang="en-US" sz="2200" dirty="0" smtClean="0">
              <a:latin typeface="+mj-lt"/>
            </a:endParaRPr>
          </a:p>
          <a:p>
            <a:pPr marL="0" indent="0">
              <a:buNone/>
            </a:pPr>
            <a:r>
              <a:rPr lang="en-US" sz="2200" dirty="0" smtClean="0">
                <a:latin typeface="+mj-lt"/>
              </a:rPr>
              <a:t>22</a:t>
            </a:r>
          </a:p>
          <a:p>
            <a:pPr marL="0" indent="0">
              <a:buNone/>
            </a:pPr>
            <a:endParaRPr lang="en-US" sz="2200" dirty="0" smtClean="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147" y="423497"/>
            <a:ext cx="3965274" cy="3292407"/>
          </a:xfrm>
          <a:prstGeom prst="rect">
            <a:avLst/>
          </a:prstGeom>
        </p:spPr>
      </p:pic>
    </p:spTree>
    <p:extLst>
      <p:ext uri="{BB962C8B-B14F-4D97-AF65-F5344CB8AC3E}">
        <p14:creationId xmlns:p14="http://schemas.microsoft.com/office/powerpoint/2010/main" val="330659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273" y="0"/>
            <a:ext cx="9404723" cy="1400530"/>
          </a:xfrm>
        </p:spPr>
        <p:txBody>
          <a:bodyPr/>
          <a:lstStyle/>
          <a:p>
            <a:r>
              <a:rPr lang="en-US" b="1" dirty="0" smtClean="0"/>
              <a:t>WMS</a:t>
            </a:r>
            <a:r>
              <a:rPr lang="en-US" b="1" dirty="0"/>
              <a:t/>
            </a:r>
            <a:br>
              <a:rPr lang="en-US" b="1" dirty="0"/>
            </a:br>
            <a:r>
              <a:rPr lang="en-US" sz="2800" i="1" dirty="0" smtClean="0"/>
              <a:t>Grounds</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668391379"/>
              </p:ext>
            </p:extLst>
          </p:nvPr>
        </p:nvGraphicFramePr>
        <p:xfrm>
          <a:off x="1531745" y="1705893"/>
          <a:ext cx="8596994" cy="4315081"/>
        </p:xfrm>
        <a:graphic>
          <a:graphicData uri="http://schemas.openxmlformats.org/drawingml/2006/table">
            <a:tbl>
              <a:tblPr firstRow="1" bandRow="1">
                <a:tableStyleId>{5C22544A-7EE6-4342-B048-85BDC9FD1C3A}</a:tableStyleId>
              </a:tblPr>
              <a:tblGrid>
                <a:gridCol w="5972236"/>
                <a:gridCol w="1368758"/>
                <a:gridCol w="1256000"/>
              </a:tblGrid>
              <a:tr h="534760">
                <a:tc>
                  <a:txBody>
                    <a:bodyPr/>
                    <a:lstStyle/>
                    <a:p>
                      <a:r>
                        <a:rPr lang="en-US" sz="2000" dirty="0" smtClean="0">
                          <a:latin typeface="+mj-lt"/>
                        </a:rPr>
                        <a:t>Item </a:t>
                      </a:r>
                      <a:endParaRPr lang="en-US" sz="2000" dirty="0">
                        <a:latin typeface="+mj-lt"/>
                      </a:endParaRPr>
                    </a:p>
                  </a:txBody>
                  <a:tcPr/>
                </a:tc>
                <a:tc>
                  <a:txBody>
                    <a:bodyPr/>
                    <a:lstStyle/>
                    <a:p>
                      <a:r>
                        <a:rPr lang="en-US" sz="2000" dirty="0" smtClean="0">
                          <a:latin typeface="+mj-lt"/>
                        </a:rPr>
                        <a:t>Cost</a:t>
                      </a:r>
                      <a:endParaRPr lang="en-US" sz="2000" dirty="0">
                        <a:latin typeface="+mj-lt"/>
                      </a:endParaRPr>
                    </a:p>
                  </a:txBody>
                  <a:tcPr/>
                </a:tc>
                <a:tc>
                  <a:txBody>
                    <a:bodyPr/>
                    <a:lstStyle/>
                    <a:p>
                      <a:r>
                        <a:rPr lang="en-US" sz="2000" dirty="0" smtClean="0">
                          <a:latin typeface="+mj-lt"/>
                        </a:rPr>
                        <a:t>When</a:t>
                      </a:r>
                      <a:endParaRPr lang="en-US" sz="2000" dirty="0">
                        <a:latin typeface="+mj-lt"/>
                      </a:endParaRPr>
                    </a:p>
                  </a:txBody>
                  <a:tcPr/>
                </a:tc>
              </a:tr>
              <a:tr h="923009">
                <a:tc>
                  <a:txBody>
                    <a:bodyPr/>
                    <a:lstStyle/>
                    <a:p>
                      <a:r>
                        <a:rPr lang="en-US" sz="2000" kern="1200" dirty="0" smtClean="0">
                          <a:solidFill>
                            <a:schemeClr val="dk1"/>
                          </a:solidFill>
                          <a:latin typeface="+mj-lt"/>
                          <a:ea typeface="+mn-ea"/>
                          <a:cs typeface="+mn-cs"/>
                        </a:rPr>
                        <a:t>Remove balance of pin oaks install new trees Buckeye St – undermining</a:t>
                      </a:r>
                      <a:r>
                        <a:rPr lang="en-US" sz="2000" kern="1200" baseline="0" dirty="0" smtClean="0">
                          <a:solidFill>
                            <a:schemeClr val="dk1"/>
                          </a:solidFill>
                          <a:latin typeface="+mj-lt"/>
                          <a:ea typeface="+mn-ea"/>
                          <a:cs typeface="+mn-cs"/>
                        </a:rPr>
                        <a:t> sidewalk and blacktop </a:t>
                      </a:r>
                      <a:r>
                        <a:rPr lang="en-US" sz="2000" kern="1200" dirty="0" smtClean="0">
                          <a:solidFill>
                            <a:schemeClr val="dk1"/>
                          </a:solidFill>
                          <a:latin typeface="+mj-lt"/>
                          <a:ea typeface="+mn-ea"/>
                          <a:cs typeface="+mn-cs"/>
                        </a:rPr>
                        <a:t> </a:t>
                      </a:r>
                      <a:endParaRPr lang="en-US" sz="2000" dirty="0">
                        <a:latin typeface="+mj-lt"/>
                      </a:endParaRPr>
                    </a:p>
                  </a:txBody>
                  <a:tcPr/>
                </a:tc>
                <a:tc>
                  <a:txBody>
                    <a:bodyPr/>
                    <a:lstStyle/>
                    <a:p>
                      <a:r>
                        <a:rPr lang="en-US" sz="2000" dirty="0" smtClean="0">
                          <a:latin typeface="+mj-lt"/>
                        </a:rPr>
                        <a:t>$7,500</a:t>
                      </a:r>
                      <a:endParaRPr lang="en-US" sz="2000" dirty="0">
                        <a:latin typeface="+mj-lt"/>
                      </a:endParaRPr>
                    </a:p>
                  </a:txBody>
                  <a:tcPr/>
                </a:tc>
                <a:tc>
                  <a:txBody>
                    <a:bodyPr/>
                    <a:lstStyle/>
                    <a:p>
                      <a:r>
                        <a:rPr lang="en-US" sz="2000" dirty="0" smtClean="0">
                          <a:latin typeface="+mj-lt"/>
                        </a:rPr>
                        <a:t>2018</a:t>
                      </a:r>
                      <a:endParaRPr lang="en-US" sz="2000" dirty="0">
                        <a:latin typeface="+mj-lt"/>
                      </a:endParaRPr>
                    </a:p>
                  </a:txBody>
                  <a:tcPr/>
                </a:tc>
              </a:tr>
              <a:tr h="534760">
                <a:tc>
                  <a:txBody>
                    <a:bodyPr/>
                    <a:lstStyle/>
                    <a:p>
                      <a:r>
                        <a:rPr lang="en-US" sz="2000" kern="1200" dirty="0" smtClean="0">
                          <a:solidFill>
                            <a:schemeClr val="dk1"/>
                          </a:solidFill>
                          <a:latin typeface="+mj-lt"/>
                          <a:ea typeface="+mn-ea"/>
                          <a:cs typeface="+mn-cs"/>
                        </a:rPr>
                        <a:t>Landscaping improvement entire campus </a:t>
                      </a:r>
                      <a:endParaRPr lang="en-US" sz="2000" dirty="0">
                        <a:latin typeface="+mj-lt"/>
                      </a:endParaRPr>
                    </a:p>
                  </a:txBody>
                  <a:tcPr/>
                </a:tc>
                <a:tc>
                  <a:txBody>
                    <a:bodyPr/>
                    <a:lstStyle/>
                    <a:p>
                      <a:r>
                        <a:rPr lang="en-US" sz="2000" dirty="0" smtClean="0">
                          <a:latin typeface="+mj-lt"/>
                        </a:rPr>
                        <a:t>$7,500</a:t>
                      </a:r>
                      <a:endParaRPr lang="en-US" sz="2000" dirty="0">
                        <a:latin typeface="+mj-lt"/>
                      </a:endParaRPr>
                    </a:p>
                  </a:txBody>
                  <a:tcPr/>
                </a:tc>
                <a:tc>
                  <a:txBody>
                    <a:bodyPr/>
                    <a:lstStyle/>
                    <a:p>
                      <a:r>
                        <a:rPr lang="en-US" sz="2000" dirty="0" smtClean="0">
                          <a:latin typeface="+mj-lt"/>
                        </a:rPr>
                        <a:t>2018</a:t>
                      </a:r>
                      <a:endParaRPr lang="en-US" sz="2000" dirty="0">
                        <a:latin typeface="+mj-lt"/>
                      </a:endParaRPr>
                    </a:p>
                  </a:txBody>
                  <a:tcPr/>
                </a:tc>
              </a:tr>
              <a:tr h="718272">
                <a:tc>
                  <a:txBody>
                    <a:bodyPr/>
                    <a:lstStyle/>
                    <a:p>
                      <a:r>
                        <a:rPr lang="en-US" sz="2000" kern="1200" dirty="0" smtClean="0">
                          <a:solidFill>
                            <a:schemeClr val="dk1"/>
                          </a:solidFill>
                          <a:latin typeface="+mj-lt"/>
                          <a:ea typeface="+mn-ea"/>
                          <a:cs typeface="+mn-cs"/>
                        </a:rPr>
                        <a:t>Well distribution storage tanks and </a:t>
                      </a:r>
                      <a:r>
                        <a:rPr lang="en-US" sz="2000" kern="1200" dirty="0" smtClean="0">
                          <a:solidFill>
                            <a:schemeClr val="dk1"/>
                          </a:solidFill>
                          <a:latin typeface="+mj-lt"/>
                          <a:ea typeface="+mn-ea"/>
                          <a:cs typeface="+mn-cs"/>
                        </a:rPr>
                        <a:t>distribution </a:t>
                      </a:r>
                      <a:endParaRPr lang="en-US" sz="2000" dirty="0">
                        <a:latin typeface="+mj-lt"/>
                      </a:endParaRPr>
                    </a:p>
                  </a:txBody>
                  <a:tcPr/>
                </a:tc>
                <a:tc>
                  <a:txBody>
                    <a:bodyPr/>
                    <a:lstStyle/>
                    <a:p>
                      <a:r>
                        <a:rPr lang="en-US" sz="2000" dirty="0" smtClean="0">
                          <a:latin typeface="+mj-lt"/>
                        </a:rPr>
                        <a:t>$7,500</a:t>
                      </a:r>
                      <a:endParaRPr lang="en-US" sz="2000" dirty="0">
                        <a:latin typeface="+mj-lt"/>
                      </a:endParaRPr>
                    </a:p>
                  </a:txBody>
                  <a:tcPr/>
                </a:tc>
                <a:tc>
                  <a:txBody>
                    <a:bodyPr/>
                    <a:lstStyle/>
                    <a:p>
                      <a:r>
                        <a:rPr lang="en-US" sz="2000" dirty="0" smtClean="0">
                          <a:latin typeface="+mj-lt"/>
                        </a:rPr>
                        <a:t>2019</a:t>
                      </a:r>
                      <a:endParaRPr lang="en-US" sz="2000" dirty="0">
                        <a:latin typeface="+mj-lt"/>
                      </a:endParaRPr>
                    </a:p>
                  </a:txBody>
                  <a:tcPr/>
                </a:tc>
              </a:tr>
              <a:tr h="534760">
                <a:tc>
                  <a:txBody>
                    <a:bodyPr/>
                    <a:lstStyle/>
                    <a:p>
                      <a:r>
                        <a:rPr lang="en-US" sz="2000" kern="1200" dirty="0" smtClean="0">
                          <a:solidFill>
                            <a:schemeClr val="dk1"/>
                          </a:solidFill>
                          <a:latin typeface="+mj-lt"/>
                          <a:ea typeface="+mn-ea"/>
                          <a:cs typeface="+mn-cs"/>
                        </a:rPr>
                        <a:t>Building gutter replacement </a:t>
                      </a:r>
                      <a:endParaRPr lang="en-US" sz="2000" dirty="0">
                        <a:latin typeface="+mj-lt"/>
                      </a:endParaRPr>
                    </a:p>
                  </a:txBody>
                  <a:tcPr/>
                </a:tc>
                <a:tc>
                  <a:txBody>
                    <a:bodyPr/>
                    <a:lstStyle/>
                    <a:p>
                      <a:r>
                        <a:rPr lang="en-US" sz="2000" dirty="0" smtClean="0">
                          <a:latin typeface="+mj-lt"/>
                        </a:rPr>
                        <a:t>$17,325</a:t>
                      </a:r>
                      <a:endParaRPr lang="en-US" sz="2000" dirty="0">
                        <a:latin typeface="+mj-lt"/>
                      </a:endParaRPr>
                    </a:p>
                  </a:txBody>
                  <a:tcPr/>
                </a:tc>
                <a:tc>
                  <a:txBody>
                    <a:bodyPr/>
                    <a:lstStyle/>
                    <a:p>
                      <a:r>
                        <a:rPr lang="en-US" sz="2000" dirty="0" smtClean="0">
                          <a:latin typeface="+mj-lt"/>
                        </a:rPr>
                        <a:t>2019</a:t>
                      </a:r>
                      <a:endParaRPr lang="en-US" sz="2000" dirty="0">
                        <a:latin typeface="+mj-lt"/>
                      </a:endParaRPr>
                    </a:p>
                  </a:txBody>
                  <a:tcPr/>
                </a:tc>
              </a:tr>
              <a:tr h="534760">
                <a:tc>
                  <a:txBody>
                    <a:bodyPr/>
                    <a:lstStyle/>
                    <a:p>
                      <a:r>
                        <a:rPr lang="en-US" sz="2000" kern="1200" dirty="0" smtClean="0">
                          <a:solidFill>
                            <a:schemeClr val="dk1"/>
                          </a:solidFill>
                          <a:latin typeface="+mj-lt"/>
                          <a:ea typeface="+mn-ea"/>
                          <a:cs typeface="+mn-cs"/>
                        </a:rPr>
                        <a:t>Covered walkway gutter replacement </a:t>
                      </a:r>
                      <a:endParaRPr lang="en-US" sz="2000" dirty="0">
                        <a:latin typeface="+mj-lt"/>
                      </a:endParaRPr>
                    </a:p>
                  </a:txBody>
                  <a:tcPr/>
                </a:tc>
                <a:tc>
                  <a:txBody>
                    <a:bodyPr/>
                    <a:lstStyle/>
                    <a:p>
                      <a:r>
                        <a:rPr lang="en-US" sz="2000" dirty="0" smtClean="0">
                          <a:latin typeface="+mj-lt"/>
                        </a:rPr>
                        <a:t>$17,100</a:t>
                      </a:r>
                      <a:endParaRPr lang="en-US" sz="2000" dirty="0">
                        <a:latin typeface="+mj-lt"/>
                      </a:endParaRPr>
                    </a:p>
                  </a:txBody>
                  <a:tcPr/>
                </a:tc>
                <a:tc>
                  <a:txBody>
                    <a:bodyPr/>
                    <a:lstStyle/>
                    <a:p>
                      <a:r>
                        <a:rPr lang="en-US" sz="2000" dirty="0" smtClean="0">
                          <a:latin typeface="+mj-lt"/>
                        </a:rPr>
                        <a:t>2019</a:t>
                      </a:r>
                      <a:endParaRPr lang="en-US" sz="2000" dirty="0">
                        <a:latin typeface="+mj-lt"/>
                      </a:endParaRPr>
                    </a:p>
                  </a:txBody>
                  <a:tcPr/>
                </a:tc>
              </a:tr>
              <a:tr h="534760">
                <a:tc>
                  <a:txBody>
                    <a:bodyPr/>
                    <a:lstStyle/>
                    <a:p>
                      <a:r>
                        <a:rPr lang="en-US" sz="2000" kern="1200" dirty="0" smtClean="0">
                          <a:solidFill>
                            <a:schemeClr val="dk1"/>
                          </a:solidFill>
                          <a:latin typeface="+mj-lt"/>
                          <a:ea typeface="+mn-ea"/>
                          <a:cs typeface="+mn-cs"/>
                        </a:rPr>
                        <a:t>Drywell drain line clearing</a:t>
                      </a:r>
                      <a:endParaRPr lang="en-US" sz="2000" dirty="0">
                        <a:latin typeface="+mj-lt"/>
                      </a:endParaRPr>
                    </a:p>
                  </a:txBody>
                  <a:tcPr/>
                </a:tc>
                <a:tc>
                  <a:txBody>
                    <a:bodyPr/>
                    <a:lstStyle/>
                    <a:p>
                      <a:r>
                        <a:rPr lang="en-US" sz="2000" dirty="0" smtClean="0">
                          <a:latin typeface="+mj-lt"/>
                        </a:rPr>
                        <a:t>$4,500</a:t>
                      </a:r>
                      <a:endParaRPr lang="en-US" sz="2000" dirty="0">
                        <a:latin typeface="+mj-lt"/>
                      </a:endParaRPr>
                    </a:p>
                  </a:txBody>
                  <a:tcPr/>
                </a:tc>
                <a:tc>
                  <a:txBody>
                    <a:bodyPr/>
                    <a:lstStyle/>
                    <a:p>
                      <a:r>
                        <a:rPr lang="en-US" sz="2000" dirty="0" smtClean="0">
                          <a:latin typeface="+mj-lt"/>
                        </a:rPr>
                        <a:t>2020</a:t>
                      </a:r>
                      <a:endParaRPr lang="en-US" sz="2000" dirty="0">
                        <a:latin typeface="+mj-lt"/>
                      </a:endParaRPr>
                    </a:p>
                  </a:txBody>
                  <a:tcPr/>
                </a:tc>
              </a:tr>
            </a:tbl>
          </a:graphicData>
        </a:graphic>
      </p:graphicFrame>
    </p:spTree>
    <p:extLst>
      <p:ext uri="{BB962C8B-B14F-4D97-AF65-F5344CB8AC3E}">
        <p14:creationId xmlns:p14="http://schemas.microsoft.com/office/powerpoint/2010/main" val="330104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US" b="1" dirty="0" smtClean="0"/>
              <a:t>WMS</a:t>
            </a:r>
            <a:r>
              <a:rPr lang="en-US" dirty="0"/>
              <a:t/>
            </a:r>
            <a:br>
              <a:rPr lang="en-US" dirty="0"/>
            </a:br>
            <a:r>
              <a:rPr lang="en-US" sz="2800" i="1" dirty="0"/>
              <a:t>Portable Buildings</a:t>
            </a:r>
            <a:endParaRPr lang="en-US" sz="2800" dirty="0"/>
          </a:p>
        </p:txBody>
      </p:sp>
      <p:sp>
        <p:nvSpPr>
          <p:cNvPr id="3" name="Content Placeholder 2"/>
          <p:cNvSpPr>
            <a:spLocks noGrp="1"/>
          </p:cNvSpPr>
          <p:nvPr>
            <p:ph sz="half" idx="1"/>
          </p:nvPr>
        </p:nvSpPr>
        <p:spPr>
          <a:xfrm>
            <a:off x="433764" y="2283441"/>
            <a:ext cx="10725934" cy="4195763"/>
          </a:xfrm>
        </p:spPr>
        <p:txBody>
          <a:bodyPr>
            <a:noAutofit/>
          </a:bodyPr>
          <a:lstStyle/>
          <a:p>
            <a:pPr marL="0" indent="0">
              <a:buNone/>
            </a:pPr>
            <a:r>
              <a:rPr lang="en-US" sz="2400" dirty="0" smtClean="0"/>
              <a:t>462</a:t>
            </a:r>
          </a:p>
        </p:txBody>
      </p:sp>
      <p:graphicFrame>
        <p:nvGraphicFramePr>
          <p:cNvPr id="4" name="Table 3"/>
          <p:cNvGraphicFramePr>
            <a:graphicFrameLocks noGrp="1"/>
          </p:cNvGraphicFramePr>
          <p:nvPr>
            <p:extLst>
              <p:ext uri="{D42A27DB-BD31-4B8C-83A1-F6EECF244321}">
                <p14:modId xmlns:p14="http://schemas.microsoft.com/office/powerpoint/2010/main" val="1833742573"/>
              </p:ext>
            </p:extLst>
          </p:nvPr>
        </p:nvGraphicFramePr>
        <p:xfrm>
          <a:off x="322927" y="1524000"/>
          <a:ext cx="11057427" cy="5062813"/>
        </p:xfrm>
        <a:graphic>
          <a:graphicData uri="http://schemas.openxmlformats.org/drawingml/2006/table">
            <a:tbl>
              <a:tblPr firstRow="1" bandRow="1">
                <a:tableStyleId>{5C22544A-7EE6-4342-B048-85BDC9FD1C3A}</a:tableStyleId>
              </a:tblPr>
              <a:tblGrid>
                <a:gridCol w="914928"/>
                <a:gridCol w="1076741"/>
                <a:gridCol w="733403"/>
                <a:gridCol w="858982"/>
                <a:gridCol w="775855"/>
                <a:gridCol w="1219200"/>
                <a:gridCol w="1122219"/>
                <a:gridCol w="1086592"/>
                <a:gridCol w="3269507"/>
              </a:tblGrid>
              <a:tr h="590214">
                <a:tc>
                  <a:txBody>
                    <a:bodyPr/>
                    <a:lstStyle/>
                    <a:p>
                      <a:r>
                        <a:rPr lang="en-US" sz="1800" dirty="0" smtClean="0">
                          <a:latin typeface="+mj-lt"/>
                        </a:rPr>
                        <a:t>Port.</a:t>
                      </a:r>
                    </a:p>
                    <a:p>
                      <a:r>
                        <a:rPr lang="en-US" sz="1800" dirty="0" smtClean="0">
                          <a:latin typeface="+mj-lt"/>
                        </a:rPr>
                        <a:t>Bldg. </a:t>
                      </a:r>
                      <a:endParaRPr lang="en-US" sz="1800" dirty="0">
                        <a:latin typeface="+mj-lt"/>
                      </a:endParaRPr>
                    </a:p>
                  </a:txBody>
                  <a:tcPr/>
                </a:tc>
                <a:tc>
                  <a:txBody>
                    <a:bodyPr/>
                    <a:lstStyle/>
                    <a:p>
                      <a:r>
                        <a:rPr lang="en-US" sz="1800" baseline="0" dirty="0" smtClean="0">
                          <a:latin typeface="+mj-lt"/>
                        </a:rPr>
                        <a:t>Use</a:t>
                      </a:r>
                      <a:endParaRPr lang="en-US" sz="1800" dirty="0">
                        <a:latin typeface="+mj-lt"/>
                      </a:endParaRPr>
                    </a:p>
                  </a:txBody>
                  <a:tcPr/>
                </a:tc>
                <a:tc>
                  <a:txBody>
                    <a:bodyPr/>
                    <a:lstStyle/>
                    <a:p>
                      <a:r>
                        <a:rPr lang="en-US" sz="1800" dirty="0" smtClean="0">
                          <a:latin typeface="+mj-lt"/>
                        </a:rPr>
                        <a:t>Roof </a:t>
                      </a:r>
                      <a:endParaRPr lang="en-US" sz="1800" dirty="0">
                        <a:latin typeface="+mj-lt"/>
                      </a:endParaRPr>
                    </a:p>
                  </a:txBody>
                  <a:tcPr/>
                </a:tc>
                <a:tc>
                  <a:txBody>
                    <a:bodyPr/>
                    <a:lstStyle/>
                    <a:p>
                      <a:r>
                        <a:rPr lang="en-US" sz="1800" dirty="0" smtClean="0">
                          <a:latin typeface="+mj-lt"/>
                        </a:rPr>
                        <a:t>Side </a:t>
                      </a:r>
                      <a:endParaRPr lang="en-US" sz="1800" dirty="0">
                        <a:latin typeface="+mj-lt"/>
                      </a:endParaRPr>
                    </a:p>
                  </a:txBody>
                  <a:tcPr/>
                </a:tc>
                <a:tc>
                  <a:txBody>
                    <a:bodyPr/>
                    <a:lstStyle/>
                    <a:p>
                      <a:r>
                        <a:rPr lang="en-US" sz="1800" dirty="0" smtClean="0">
                          <a:latin typeface="+mj-lt"/>
                        </a:rPr>
                        <a:t>Ramp</a:t>
                      </a:r>
                      <a:endParaRPr lang="en-US" sz="1800" dirty="0">
                        <a:latin typeface="+mj-lt"/>
                      </a:endParaRPr>
                    </a:p>
                  </a:txBody>
                  <a:tcPr/>
                </a:tc>
                <a:tc>
                  <a:txBody>
                    <a:bodyPr/>
                    <a:lstStyle/>
                    <a:p>
                      <a:r>
                        <a:rPr lang="en-US" sz="1800" dirty="0" smtClean="0">
                          <a:latin typeface="+mj-lt"/>
                        </a:rPr>
                        <a:t>Flooring</a:t>
                      </a:r>
                      <a:endParaRPr lang="en-US" sz="1800" dirty="0">
                        <a:latin typeface="+mj-lt"/>
                      </a:endParaRPr>
                    </a:p>
                  </a:txBody>
                  <a:tcPr/>
                </a:tc>
                <a:tc>
                  <a:txBody>
                    <a:bodyPr/>
                    <a:lstStyle/>
                    <a:p>
                      <a:r>
                        <a:rPr lang="en-US" sz="1800" dirty="0" smtClean="0">
                          <a:latin typeface="+mj-lt"/>
                        </a:rPr>
                        <a:t>Interior</a:t>
                      </a:r>
                    </a:p>
                    <a:p>
                      <a:r>
                        <a:rPr lang="en-US" sz="1800" dirty="0" smtClean="0">
                          <a:latin typeface="+mj-lt"/>
                        </a:rPr>
                        <a:t>Finishes </a:t>
                      </a:r>
                      <a:endParaRPr lang="en-US" sz="1800" dirty="0">
                        <a:latin typeface="+mj-lt"/>
                      </a:endParaRPr>
                    </a:p>
                  </a:txBody>
                  <a:tcPr/>
                </a:tc>
                <a:tc>
                  <a:txBody>
                    <a:bodyPr/>
                    <a:lstStyle/>
                    <a:p>
                      <a:r>
                        <a:rPr lang="en-US" sz="1800" dirty="0" smtClean="0">
                          <a:latin typeface="+mj-lt"/>
                        </a:rPr>
                        <a:t>Restroom </a:t>
                      </a:r>
                      <a:endParaRPr lang="en-US" sz="1800" dirty="0">
                        <a:latin typeface="+mj-lt"/>
                      </a:endParaRPr>
                    </a:p>
                  </a:txBody>
                  <a:tcPr/>
                </a:tc>
                <a:tc>
                  <a:txBody>
                    <a:bodyPr/>
                    <a:lstStyle/>
                    <a:p>
                      <a:r>
                        <a:rPr lang="en-US" sz="1800" dirty="0" smtClean="0">
                          <a:latin typeface="+mj-lt"/>
                        </a:rPr>
                        <a:t>Cost /Notes</a:t>
                      </a:r>
                      <a:endParaRPr lang="en-US" sz="1800" dirty="0">
                        <a:latin typeface="+mj-lt"/>
                      </a:endParaRPr>
                    </a:p>
                  </a:txBody>
                  <a:tcPr/>
                </a:tc>
              </a:tr>
              <a:tr h="765133">
                <a:tc>
                  <a:txBody>
                    <a:bodyPr/>
                    <a:lstStyle/>
                    <a:p>
                      <a:r>
                        <a:rPr lang="en-US" sz="1800" dirty="0" smtClean="0">
                          <a:latin typeface="+mj-lt"/>
                        </a:rPr>
                        <a:t>462</a:t>
                      </a:r>
                    </a:p>
                    <a:p>
                      <a:r>
                        <a:rPr lang="en-US" sz="1800" dirty="0" smtClean="0">
                          <a:latin typeface="+mj-lt"/>
                        </a:rPr>
                        <a:t>463</a:t>
                      </a:r>
                      <a:endParaRPr lang="en-US" sz="1800" dirty="0">
                        <a:latin typeface="+mj-lt"/>
                      </a:endParaRPr>
                    </a:p>
                  </a:txBody>
                  <a:tcPr/>
                </a:tc>
                <a:tc>
                  <a:txBody>
                    <a:bodyPr/>
                    <a:lstStyle/>
                    <a:p>
                      <a:r>
                        <a:rPr lang="en-US" sz="1800" dirty="0" smtClean="0">
                          <a:latin typeface="+mj-lt"/>
                        </a:rPr>
                        <a:t>FAC/Train</a:t>
                      </a:r>
                    </a:p>
                    <a:p>
                      <a:r>
                        <a:rPr lang="en-US" sz="1800" dirty="0" smtClean="0">
                          <a:latin typeface="+mj-lt"/>
                        </a:rPr>
                        <a:t>ELL</a:t>
                      </a:r>
                      <a:endParaRPr lang="en-US" sz="1800" dirty="0">
                        <a:latin typeface="+mj-lt"/>
                      </a:endParaRPr>
                    </a:p>
                  </a:txBody>
                  <a:tcPr/>
                </a:tc>
                <a:tc>
                  <a:txBody>
                    <a:bodyPr/>
                    <a:lstStyle/>
                    <a:p>
                      <a:r>
                        <a:rPr lang="en-US" sz="1800" dirty="0" smtClean="0">
                          <a:solidFill>
                            <a:schemeClr val="tx1"/>
                          </a:solidFill>
                          <a:latin typeface="+mj-lt"/>
                        </a:rPr>
                        <a:t>C</a:t>
                      </a:r>
                    </a:p>
                    <a:p>
                      <a:r>
                        <a:rPr lang="en-US" sz="1800" dirty="0" smtClean="0">
                          <a:solidFill>
                            <a:schemeClr val="tx1"/>
                          </a:solidFill>
                          <a:latin typeface="+mj-lt"/>
                        </a:rPr>
                        <a:t>2022</a:t>
                      </a:r>
                      <a:endParaRPr lang="en-US" sz="1800" dirty="0">
                        <a:solidFill>
                          <a:schemeClr val="tx1"/>
                        </a:solidFill>
                        <a:latin typeface="+mj-lt"/>
                      </a:endParaRPr>
                    </a:p>
                  </a:txBody>
                  <a:tcPr/>
                </a:tc>
                <a:tc>
                  <a:txBody>
                    <a:bodyPr/>
                    <a:lstStyle/>
                    <a:p>
                      <a:r>
                        <a:rPr lang="en-US" sz="1800" dirty="0" smtClean="0">
                          <a:solidFill>
                            <a:schemeClr val="tx1"/>
                          </a:solidFill>
                          <a:latin typeface="+mj-lt"/>
                        </a:rPr>
                        <a:t>New </a:t>
                      </a:r>
                    </a:p>
                    <a:p>
                      <a:r>
                        <a:rPr lang="en-US" sz="1800" dirty="0" smtClean="0">
                          <a:solidFill>
                            <a:schemeClr val="tx1"/>
                          </a:solidFill>
                          <a:latin typeface="+mj-lt"/>
                        </a:rPr>
                        <a:t>2016</a:t>
                      </a:r>
                      <a:endParaRPr lang="en-US" sz="1800" dirty="0">
                        <a:solidFill>
                          <a:schemeClr val="tx1"/>
                        </a:solidFill>
                        <a:latin typeface="+mj-lt"/>
                      </a:endParaRPr>
                    </a:p>
                  </a:txBody>
                  <a:tcPr/>
                </a:tc>
                <a:tc>
                  <a:txBody>
                    <a:bodyPr/>
                    <a:lstStyle/>
                    <a:p>
                      <a:r>
                        <a:rPr lang="en-US" sz="1800" dirty="0" smtClean="0">
                          <a:solidFill>
                            <a:schemeClr val="tx1"/>
                          </a:solidFill>
                          <a:latin typeface="+mj-lt"/>
                        </a:rPr>
                        <a:t>New</a:t>
                      </a:r>
                    </a:p>
                    <a:p>
                      <a:r>
                        <a:rPr lang="en-US" sz="1800" dirty="0" smtClean="0">
                          <a:solidFill>
                            <a:schemeClr val="tx1"/>
                          </a:solidFill>
                          <a:latin typeface="+mj-lt"/>
                        </a:rPr>
                        <a:t>2016</a:t>
                      </a:r>
                      <a:endParaRPr lang="en-US" sz="1800" dirty="0">
                        <a:solidFill>
                          <a:schemeClr val="tx1"/>
                        </a:solidFill>
                        <a:latin typeface="+mj-lt"/>
                      </a:endParaRPr>
                    </a:p>
                  </a:txBody>
                  <a:tcPr/>
                </a:tc>
                <a:tc>
                  <a:txBody>
                    <a:bodyPr/>
                    <a:lstStyle/>
                    <a:p>
                      <a:r>
                        <a:rPr lang="en-US" sz="1800" dirty="0" smtClean="0">
                          <a:latin typeface="+mj-lt"/>
                        </a:rPr>
                        <a:t>New A</a:t>
                      </a:r>
                    </a:p>
                    <a:p>
                      <a:r>
                        <a:rPr lang="en-US" sz="1800" dirty="0" smtClean="0">
                          <a:latin typeface="+mj-lt"/>
                        </a:rPr>
                        <a:t>New A</a:t>
                      </a:r>
                      <a:endParaRPr lang="en-US" sz="1800" dirty="0">
                        <a:latin typeface="+mj-lt"/>
                      </a:endParaRPr>
                    </a:p>
                  </a:txBody>
                  <a:tcPr/>
                </a:tc>
                <a:tc>
                  <a:txBody>
                    <a:bodyPr/>
                    <a:lstStyle/>
                    <a:p>
                      <a:r>
                        <a:rPr lang="en-US" sz="1800" dirty="0" smtClean="0">
                          <a:latin typeface="+mj-lt"/>
                        </a:rPr>
                        <a:t>B</a:t>
                      </a:r>
                    </a:p>
                    <a:p>
                      <a:r>
                        <a:rPr lang="en-US" sz="1800" dirty="0" smtClean="0">
                          <a:latin typeface="+mj-lt"/>
                        </a:rPr>
                        <a:t>B</a:t>
                      </a:r>
                      <a:endParaRPr lang="en-US" sz="1800" dirty="0">
                        <a:latin typeface="+mj-lt"/>
                      </a:endParaRPr>
                    </a:p>
                  </a:txBody>
                  <a:tcPr/>
                </a:tc>
                <a:tc>
                  <a:txBody>
                    <a:bodyPr/>
                    <a:lstStyle/>
                    <a:p>
                      <a:r>
                        <a:rPr lang="en-US" sz="1800" dirty="0" smtClean="0">
                          <a:latin typeface="+mj-lt"/>
                        </a:rPr>
                        <a:t>No</a:t>
                      </a:r>
                    </a:p>
                    <a:p>
                      <a:r>
                        <a:rPr lang="en-US" sz="1800" dirty="0" smtClean="0">
                          <a:latin typeface="+mj-lt"/>
                        </a:rPr>
                        <a:t>No</a:t>
                      </a:r>
                      <a:endParaRPr lang="en-US" sz="18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Roof 8K 2022</a:t>
                      </a:r>
                      <a:endParaRPr lang="en-US" sz="1800" dirty="0">
                        <a:latin typeface="+mj-lt"/>
                      </a:endParaRPr>
                    </a:p>
                  </a:txBody>
                  <a:tcPr/>
                </a:tc>
              </a:tr>
              <a:tr h="843163">
                <a:tc>
                  <a:txBody>
                    <a:bodyPr/>
                    <a:lstStyle/>
                    <a:p>
                      <a:r>
                        <a:rPr lang="en-US" sz="1800" dirty="0" smtClean="0">
                          <a:latin typeface="+mj-lt"/>
                        </a:rPr>
                        <a:t>464</a:t>
                      </a:r>
                    </a:p>
                    <a:p>
                      <a:r>
                        <a:rPr lang="en-US" sz="1800" dirty="0" smtClean="0">
                          <a:latin typeface="+mj-lt"/>
                        </a:rPr>
                        <a:t>465</a:t>
                      </a:r>
                      <a:endParaRPr lang="en-US" sz="1800" dirty="0">
                        <a:latin typeface="+mj-lt"/>
                      </a:endParaRPr>
                    </a:p>
                  </a:txBody>
                  <a:tcPr/>
                </a:tc>
                <a:tc>
                  <a:txBody>
                    <a:bodyPr/>
                    <a:lstStyle/>
                    <a:p>
                      <a:r>
                        <a:rPr lang="en-US" sz="1800" dirty="0" smtClean="0">
                          <a:latin typeface="+mj-lt"/>
                        </a:rPr>
                        <a:t>GRN</a:t>
                      </a:r>
                      <a:r>
                        <a:rPr lang="en-US" sz="1800" baseline="0" dirty="0" smtClean="0">
                          <a:latin typeface="+mj-lt"/>
                        </a:rPr>
                        <a:t> Rm</a:t>
                      </a:r>
                    </a:p>
                    <a:p>
                      <a:r>
                        <a:rPr lang="en-US" sz="1800" baseline="0" dirty="0" smtClean="0">
                          <a:latin typeface="+mj-lt"/>
                        </a:rPr>
                        <a:t>Storage</a:t>
                      </a:r>
                      <a:endParaRPr lang="en-US" sz="1800" dirty="0">
                        <a:latin typeface="+mj-lt"/>
                      </a:endParaRPr>
                    </a:p>
                  </a:txBody>
                  <a:tcPr/>
                </a:tc>
                <a:tc>
                  <a:txBody>
                    <a:bodyPr/>
                    <a:lstStyle/>
                    <a:p>
                      <a:r>
                        <a:rPr lang="en-US" sz="1800" dirty="0" smtClean="0">
                          <a:solidFill>
                            <a:schemeClr val="tx1"/>
                          </a:solidFill>
                          <a:latin typeface="+mj-lt"/>
                        </a:rPr>
                        <a:t>D</a:t>
                      </a:r>
                    </a:p>
                    <a:p>
                      <a:r>
                        <a:rPr lang="en-US" sz="1800" dirty="0" smtClean="0">
                          <a:solidFill>
                            <a:schemeClr val="tx1"/>
                          </a:solidFill>
                          <a:latin typeface="+mj-lt"/>
                        </a:rPr>
                        <a:t>2020</a:t>
                      </a:r>
                      <a:endParaRPr lang="en-US" sz="1800"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2016</a:t>
                      </a:r>
                      <a:endParaRPr lang="en-US" sz="1800" dirty="0">
                        <a:solidFill>
                          <a:schemeClr val="tx1"/>
                        </a:solidFill>
                        <a:latin typeface="+mj-lt"/>
                      </a:endParaRPr>
                    </a:p>
                  </a:txBody>
                  <a:tcPr/>
                </a:tc>
                <a:tc>
                  <a:txBody>
                    <a:bodyPr/>
                    <a:lstStyle/>
                    <a:p>
                      <a:r>
                        <a:rPr lang="en-US" sz="1800" dirty="0" smtClean="0">
                          <a:solidFill>
                            <a:schemeClr val="tx1"/>
                          </a:solidFill>
                          <a:latin typeface="+mj-lt"/>
                        </a:rPr>
                        <a:t>New</a:t>
                      </a:r>
                    </a:p>
                    <a:p>
                      <a:r>
                        <a:rPr lang="en-US" sz="1800" dirty="0" smtClean="0">
                          <a:solidFill>
                            <a:schemeClr val="tx1"/>
                          </a:solidFill>
                          <a:latin typeface="+mj-lt"/>
                        </a:rPr>
                        <a:t>2016</a:t>
                      </a:r>
                      <a:endParaRPr lang="en-US" sz="1800" dirty="0">
                        <a:solidFill>
                          <a:schemeClr val="tx1"/>
                        </a:solidFill>
                        <a:latin typeface="+mj-lt"/>
                      </a:endParaRPr>
                    </a:p>
                  </a:txBody>
                  <a:tcPr/>
                </a:tc>
                <a:tc>
                  <a:txBody>
                    <a:bodyPr/>
                    <a:lstStyle/>
                    <a:p>
                      <a:r>
                        <a:rPr lang="en-US" sz="1800" dirty="0" smtClean="0">
                          <a:latin typeface="+mj-lt"/>
                        </a:rPr>
                        <a:t>VCT D</a:t>
                      </a:r>
                    </a:p>
                    <a:p>
                      <a:r>
                        <a:rPr lang="en-US" sz="1800" dirty="0" smtClean="0">
                          <a:latin typeface="+mj-lt"/>
                        </a:rPr>
                        <a:t>VCT D</a:t>
                      </a:r>
                      <a:endParaRPr lang="en-US" sz="1800" dirty="0">
                        <a:latin typeface="+mj-lt"/>
                      </a:endParaRPr>
                    </a:p>
                  </a:txBody>
                  <a:tcPr/>
                </a:tc>
                <a:tc>
                  <a:txBody>
                    <a:bodyPr/>
                    <a:lstStyle/>
                    <a:p>
                      <a:r>
                        <a:rPr lang="en-US" sz="1800" dirty="0" smtClean="0">
                          <a:latin typeface="+mj-lt"/>
                        </a:rPr>
                        <a:t>D</a:t>
                      </a:r>
                    </a:p>
                    <a:p>
                      <a:r>
                        <a:rPr lang="en-US" sz="1800" dirty="0" smtClean="0">
                          <a:latin typeface="+mj-lt"/>
                        </a:rPr>
                        <a:t>D</a:t>
                      </a:r>
                      <a:endParaRPr lang="en-US" sz="1800" dirty="0">
                        <a:latin typeface="+mj-lt"/>
                      </a:endParaRPr>
                    </a:p>
                  </a:txBody>
                  <a:tcPr/>
                </a:tc>
                <a:tc>
                  <a:txBody>
                    <a:bodyPr/>
                    <a:lstStyle/>
                    <a:p>
                      <a:r>
                        <a:rPr lang="en-US" sz="1800" kern="1200" dirty="0" smtClean="0">
                          <a:solidFill>
                            <a:schemeClr val="dk1"/>
                          </a:solidFill>
                          <a:latin typeface="+mj-lt"/>
                          <a:ea typeface="+mn-ea"/>
                          <a:cs typeface="+mn-cs"/>
                        </a:rPr>
                        <a:t>No</a:t>
                      </a:r>
                    </a:p>
                    <a:p>
                      <a:r>
                        <a:rPr lang="en-US" sz="1800" kern="1200" dirty="0" smtClean="0">
                          <a:solidFill>
                            <a:schemeClr val="dk1"/>
                          </a:solidFill>
                          <a:latin typeface="+mj-lt"/>
                          <a:ea typeface="+mn-ea"/>
                          <a:cs typeface="+mn-cs"/>
                        </a:rPr>
                        <a:t>No</a:t>
                      </a:r>
                    </a:p>
                    <a:p>
                      <a:endParaRPr lang="en-US" sz="18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j-lt"/>
                        </a:rPr>
                        <a:t>Flooring 2021-7k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j-lt"/>
                        </a:rPr>
                        <a:t>Roof 2020-8k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j-lt"/>
                        </a:rPr>
                        <a:t>Interior 2023-3k </a:t>
                      </a:r>
                    </a:p>
                  </a:txBody>
                  <a:tcPr/>
                </a:tc>
              </a:tr>
              <a:tr h="821459">
                <a:tc>
                  <a:txBody>
                    <a:bodyPr/>
                    <a:lstStyle/>
                    <a:p>
                      <a:r>
                        <a:rPr lang="en-US" sz="1800" dirty="0" smtClean="0">
                          <a:latin typeface="+mj-lt"/>
                        </a:rPr>
                        <a:t>466</a:t>
                      </a:r>
                    </a:p>
                    <a:p>
                      <a:r>
                        <a:rPr lang="en-US" sz="1800" dirty="0" smtClean="0">
                          <a:latin typeface="+mj-lt"/>
                        </a:rPr>
                        <a:t>467</a:t>
                      </a:r>
                      <a:endParaRPr lang="en-US" sz="1800" dirty="0">
                        <a:latin typeface="+mj-lt"/>
                      </a:endParaRPr>
                    </a:p>
                  </a:txBody>
                  <a:tcPr/>
                </a:tc>
                <a:tc>
                  <a:txBody>
                    <a:bodyPr/>
                    <a:lstStyle/>
                    <a:p>
                      <a:r>
                        <a:rPr lang="en-US" sz="1800" dirty="0" smtClean="0">
                          <a:latin typeface="+mj-lt"/>
                        </a:rPr>
                        <a:t>Training </a:t>
                      </a:r>
                    </a:p>
                    <a:p>
                      <a:r>
                        <a:rPr lang="en-US" sz="1800" dirty="0" smtClean="0">
                          <a:latin typeface="+mj-lt"/>
                        </a:rPr>
                        <a:t>SS</a:t>
                      </a:r>
                      <a:endParaRPr lang="en-US" sz="1800" dirty="0">
                        <a:latin typeface="+mj-lt"/>
                      </a:endParaRPr>
                    </a:p>
                  </a:txBody>
                  <a:tcPr/>
                </a:tc>
                <a:tc>
                  <a:txBody>
                    <a:bodyPr/>
                    <a:lstStyle/>
                    <a:p>
                      <a:r>
                        <a:rPr lang="en-US" sz="1800" dirty="0" smtClean="0">
                          <a:solidFill>
                            <a:schemeClr val="tx1"/>
                          </a:solidFill>
                          <a:latin typeface="+mj-lt"/>
                        </a:rPr>
                        <a:t>C</a:t>
                      </a:r>
                    </a:p>
                    <a:p>
                      <a:r>
                        <a:rPr lang="en-US" sz="1800" dirty="0" smtClean="0">
                          <a:solidFill>
                            <a:schemeClr val="tx1"/>
                          </a:solidFill>
                          <a:latin typeface="+mj-lt"/>
                        </a:rPr>
                        <a:t>2021</a:t>
                      </a:r>
                      <a:endParaRPr lang="en-US" sz="1800"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2016</a:t>
                      </a:r>
                      <a:endParaRPr lang="en-US" sz="1800" dirty="0">
                        <a:solidFill>
                          <a:schemeClr val="tx1"/>
                        </a:solidFill>
                        <a:latin typeface="+mj-lt"/>
                      </a:endParaRPr>
                    </a:p>
                  </a:txBody>
                  <a:tcPr/>
                </a:tc>
                <a:tc>
                  <a:txBody>
                    <a:bodyPr/>
                    <a:lstStyle/>
                    <a:p>
                      <a:r>
                        <a:rPr lang="en-US" sz="1800" dirty="0" smtClean="0">
                          <a:solidFill>
                            <a:schemeClr val="tx1"/>
                          </a:solidFill>
                          <a:latin typeface="+mj-lt"/>
                        </a:rPr>
                        <a:t>New</a:t>
                      </a:r>
                    </a:p>
                    <a:p>
                      <a:r>
                        <a:rPr lang="en-US" sz="1800" dirty="0" smtClean="0">
                          <a:solidFill>
                            <a:schemeClr val="tx1"/>
                          </a:solidFill>
                          <a:latin typeface="+mj-lt"/>
                        </a:rPr>
                        <a:t>2016</a:t>
                      </a:r>
                      <a:endParaRPr lang="en-US" sz="1800" dirty="0">
                        <a:solidFill>
                          <a:schemeClr val="tx1"/>
                        </a:solidFill>
                        <a:latin typeface="+mj-lt"/>
                      </a:endParaRPr>
                    </a:p>
                  </a:txBody>
                  <a:tcPr/>
                </a:tc>
                <a:tc>
                  <a:txBody>
                    <a:bodyPr/>
                    <a:lstStyle/>
                    <a:p>
                      <a:r>
                        <a:rPr lang="en-US" sz="1800" dirty="0" smtClean="0">
                          <a:latin typeface="+mj-lt"/>
                        </a:rPr>
                        <a:t>Carpet C</a:t>
                      </a:r>
                    </a:p>
                    <a:p>
                      <a:r>
                        <a:rPr lang="en-US" sz="1800" dirty="0" smtClean="0">
                          <a:latin typeface="+mj-lt"/>
                        </a:rPr>
                        <a:t>Carpet C</a:t>
                      </a:r>
                      <a:endParaRPr lang="en-US" sz="1800" dirty="0">
                        <a:latin typeface="+mj-lt"/>
                      </a:endParaRPr>
                    </a:p>
                  </a:txBody>
                  <a:tcPr/>
                </a:tc>
                <a:tc>
                  <a:txBody>
                    <a:bodyPr/>
                    <a:lstStyle/>
                    <a:p>
                      <a:r>
                        <a:rPr lang="en-US" sz="1800" dirty="0" smtClean="0">
                          <a:latin typeface="+mj-lt"/>
                        </a:rPr>
                        <a:t>C</a:t>
                      </a:r>
                    </a:p>
                    <a:p>
                      <a:r>
                        <a:rPr lang="en-US" sz="1800" dirty="0" smtClean="0">
                          <a:latin typeface="+mj-lt"/>
                        </a:rPr>
                        <a:t>C</a:t>
                      </a:r>
                      <a:endParaRPr lang="en-US" sz="1800" dirty="0">
                        <a:latin typeface="+mj-lt"/>
                      </a:endParaRPr>
                    </a:p>
                  </a:txBody>
                  <a:tcPr/>
                </a:tc>
                <a:tc>
                  <a:txBody>
                    <a:bodyPr/>
                    <a:lstStyle/>
                    <a:p>
                      <a:r>
                        <a:rPr lang="en-US" sz="1800" kern="1200" dirty="0" smtClean="0">
                          <a:solidFill>
                            <a:schemeClr val="dk1"/>
                          </a:solidFill>
                          <a:latin typeface="+mj-lt"/>
                          <a:ea typeface="+mn-ea"/>
                          <a:cs typeface="+mn-cs"/>
                        </a:rPr>
                        <a:t>No</a:t>
                      </a:r>
                    </a:p>
                    <a:p>
                      <a:r>
                        <a:rPr lang="en-US" sz="1800" kern="1200" dirty="0" smtClean="0">
                          <a:solidFill>
                            <a:schemeClr val="dk1"/>
                          </a:solidFill>
                          <a:latin typeface="+mj-lt"/>
                          <a:ea typeface="+mn-ea"/>
                          <a:cs typeface="+mn-cs"/>
                        </a:rPr>
                        <a:t>No</a:t>
                      </a:r>
                      <a:endParaRPr lang="en-US" sz="1800" kern="1200" dirty="0">
                        <a:solidFill>
                          <a:schemeClr val="dk1"/>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j-lt"/>
                        </a:rPr>
                        <a:t>flooring 2022-7k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j-lt"/>
                        </a:rPr>
                        <a:t>Roof, 2021 -8k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j-lt"/>
                        </a:rPr>
                        <a:t> </a:t>
                      </a:r>
                      <a:endParaRPr lang="en-US" sz="1800" dirty="0">
                        <a:latin typeface="+mj-lt"/>
                      </a:endParaRPr>
                    </a:p>
                  </a:txBody>
                  <a:tcPr/>
                </a:tc>
              </a:tr>
              <a:tr h="843163">
                <a:tc>
                  <a:txBody>
                    <a:bodyPr/>
                    <a:lstStyle/>
                    <a:p>
                      <a:r>
                        <a:rPr lang="en-US" sz="1800" dirty="0" smtClean="0">
                          <a:latin typeface="+mj-lt"/>
                        </a:rPr>
                        <a:t>468</a:t>
                      </a:r>
                    </a:p>
                    <a:p>
                      <a:r>
                        <a:rPr lang="en-US" sz="1800" dirty="0" smtClean="0">
                          <a:latin typeface="+mj-lt"/>
                        </a:rPr>
                        <a:t>469</a:t>
                      </a:r>
                      <a:endParaRPr lang="en-US" sz="1800" dirty="0">
                        <a:latin typeface="+mj-lt"/>
                      </a:endParaRPr>
                    </a:p>
                  </a:txBody>
                  <a:tcPr/>
                </a:tc>
                <a:tc>
                  <a:txBody>
                    <a:bodyPr/>
                    <a:lstStyle/>
                    <a:p>
                      <a:r>
                        <a:rPr lang="en-US" sz="1800" dirty="0" smtClean="0">
                          <a:latin typeface="+mj-lt"/>
                        </a:rPr>
                        <a:t>Music</a:t>
                      </a:r>
                    </a:p>
                    <a:p>
                      <a:r>
                        <a:rPr lang="en-US" sz="1800" dirty="0" smtClean="0">
                          <a:latin typeface="+mj-lt"/>
                        </a:rPr>
                        <a:t>Testing</a:t>
                      </a:r>
                      <a:endParaRPr lang="en-US" sz="1800" dirty="0">
                        <a:latin typeface="+mj-lt"/>
                      </a:endParaRPr>
                    </a:p>
                  </a:txBody>
                  <a:tcPr/>
                </a:tc>
                <a:tc>
                  <a:txBody>
                    <a:bodyPr/>
                    <a:lstStyle/>
                    <a:p>
                      <a:r>
                        <a:rPr lang="en-US" sz="1800" dirty="0" smtClean="0">
                          <a:solidFill>
                            <a:schemeClr val="tx1"/>
                          </a:solidFill>
                          <a:latin typeface="+mj-lt"/>
                        </a:rPr>
                        <a:t>C</a:t>
                      </a:r>
                    </a:p>
                    <a:p>
                      <a:r>
                        <a:rPr lang="en-US" sz="1800" dirty="0" smtClean="0">
                          <a:solidFill>
                            <a:schemeClr val="tx1"/>
                          </a:solidFill>
                          <a:latin typeface="+mj-lt"/>
                        </a:rPr>
                        <a:t>2022</a:t>
                      </a:r>
                      <a:endParaRPr lang="en-US" sz="1800"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2016</a:t>
                      </a:r>
                    </a:p>
                    <a:p>
                      <a:endParaRPr lang="en-US" sz="1800" dirty="0">
                        <a:solidFill>
                          <a:schemeClr val="tx1"/>
                        </a:solidFill>
                        <a:latin typeface="+mj-lt"/>
                      </a:endParaRPr>
                    </a:p>
                  </a:txBody>
                  <a:tcPr/>
                </a:tc>
                <a:tc>
                  <a:txBody>
                    <a:bodyPr/>
                    <a:lstStyle/>
                    <a:p>
                      <a:r>
                        <a:rPr lang="en-US" sz="1800" dirty="0" smtClean="0">
                          <a:solidFill>
                            <a:schemeClr val="tx1"/>
                          </a:solidFill>
                          <a:latin typeface="+mj-lt"/>
                        </a:rPr>
                        <a:t>New</a:t>
                      </a:r>
                    </a:p>
                    <a:p>
                      <a:r>
                        <a:rPr lang="en-US" sz="1800" dirty="0" smtClean="0">
                          <a:solidFill>
                            <a:schemeClr val="tx1"/>
                          </a:solidFill>
                          <a:latin typeface="+mj-lt"/>
                        </a:rPr>
                        <a:t>2016</a:t>
                      </a:r>
                    </a:p>
                    <a:p>
                      <a:endParaRPr lang="en-US" sz="1800" dirty="0">
                        <a:solidFill>
                          <a:schemeClr val="tx1"/>
                        </a:solidFill>
                        <a:latin typeface="+mj-lt"/>
                      </a:endParaRPr>
                    </a:p>
                  </a:txBody>
                  <a:tcPr/>
                </a:tc>
                <a:tc>
                  <a:txBody>
                    <a:bodyPr/>
                    <a:lstStyle/>
                    <a:p>
                      <a:r>
                        <a:rPr lang="en-US" sz="1800" dirty="0" smtClean="0">
                          <a:latin typeface="+mj-lt"/>
                        </a:rPr>
                        <a:t>Carpet D</a:t>
                      </a:r>
                    </a:p>
                    <a:p>
                      <a:r>
                        <a:rPr lang="en-US" sz="1800" dirty="0" smtClean="0">
                          <a:latin typeface="+mj-lt"/>
                        </a:rPr>
                        <a:t>Carpet B</a:t>
                      </a:r>
                      <a:endParaRPr lang="en-US" sz="1800" dirty="0">
                        <a:latin typeface="+mj-lt"/>
                      </a:endParaRPr>
                    </a:p>
                  </a:txBody>
                  <a:tcPr/>
                </a:tc>
                <a:tc>
                  <a:txBody>
                    <a:bodyPr/>
                    <a:lstStyle/>
                    <a:p>
                      <a:r>
                        <a:rPr lang="en-US" sz="1800" dirty="0" smtClean="0">
                          <a:latin typeface="+mj-lt"/>
                        </a:rPr>
                        <a:t>B</a:t>
                      </a:r>
                    </a:p>
                    <a:p>
                      <a:r>
                        <a:rPr lang="en-US" sz="1800" dirty="0" smtClean="0">
                          <a:latin typeface="+mj-lt"/>
                        </a:rPr>
                        <a:t>B</a:t>
                      </a:r>
                      <a:endParaRPr lang="en-US" sz="1800" dirty="0">
                        <a:latin typeface="+mj-lt"/>
                      </a:endParaRPr>
                    </a:p>
                  </a:txBody>
                  <a:tcPr/>
                </a:tc>
                <a:tc>
                  <a:txBody>
                    <a:bodyPr/>
                    <a:lstStyle/>
                    <a:p>
                      <a:r>
                        <a:rPr lang="en-US" sz="1800" kern="1200" dirty="0" smtClean="0">
                          <a:solidFill>
                            <a:schemeClr val="dk1"/>
                          </a:solidFill>
                          <a:latin typeface="+mj-lt"/>
                          <a:ea typeface="+mn-ea"/>
                          <a:cs typeface="+mn-cs"/>
                        </a:rPr>
                        <a:t>No</a:t>
                      </a:r>
                    </a:p>
                    <a:p>
                      <a:r>
                        <a:rPr lang="en-US" sz="1800" kern="1200" dirty="0" smtClean="0">
                          <a:solidFill>
                            <a:schemeClr val="dk1"/>
                          </a:solidFill>
                          <a:latin typeface="+mj-lt"/>
                          <a:ea typeface="+mn-ea"/>
                          <a:cs typeface="+mn-cs"/>
                        </a:rPr>
                        <a:t>No</a:t>
                      </a:r>
                    </a:p>
                    <a:p>
                      <a:endParaRPr lang="en-US" sz="1800" dirty="0">
                        <a:latin typeface="+mj-lt"/>
                      </a:endParaRPr>
                    </a:p>
                  </a:txBody>
                  <a:tcPr/>
                </a:tc>
                <a:tc>
                  <a:txBody>
                    <a:bodyPr/>
                    <a:lstStyle/>
                    <a:p>
                      <a:r>
                        <a:rPr lang="en-US" sz="1800" dirty="0" smtClean="0">
                          <a:latin typeface="+mj-lt"/>
                        </a:rPr>
                        <a:t>Flooring</a:t>
                      </a:r>
                      <a:r>
                        <a:rPr lang="en-US" sz="1800" baseline="0" dirty="0" smtClean="0">
                          <a:latin typeface="+mj-lt"/>
                        </a:rPr>
                        <a:t> 2020 – 7k</a:t>
                      </a:r>
                    </a:p>
                    <a:p>
                      <a:r>
                        <a:rPr lang="en-US" sz="1800" baseline="0" dirty="0" smtClean="0">
                          <a:latin typeface="+mj-lt"/>
                        </a:rPr>
                        <a:t>Roof 2022 – 8k</a:t>
                      </a:r>
                    </a:p>
                  </a:txBody>
                  <a:tcPr/>
                </a:tc>
              </a:tr>
              <a:tr h="690113">
                <a:tc>
                  <a:txBody>
                    <a:bodyPr/>
                    <a:lstStyle/>
                    <a:p>
                      <a:r>
                        <a:rPr lang="en-US" sz="1800" dirty="0" smtClean="0">
                          <a:latin typeface="+mj-lt"/>
                        </a:rPr>
                        <a:t>470</a:t>
                      </a:r>
                    </a:p>
                    <a:p>
                      <a:r>
                        <a:rPr lang="en-US" sz="1800" dirty="0" smtClean="0">
                          <a:latin typeface="+mj-lt"/>
                        </a:rPr>
                        <a:t>471 </a:t>
                      </a:r>
                      <a:endParaRPr lang="en-US" sz="1800" dirty="0">
                        <a:latin typeface="+mj-lt"/>
                      </a:endParaRPr>
                    </a:p>
                  </a:txBody>
                  <a:tcPr/>
                </a:tc>
                <a:tc>
                  <a:txBody>
                    <a:bodyPr/>
                    <a:lstStyle/>
                    <a:p>
                      <a:r>
                        <a:rPr lang="en-US" sz="1800" dirty="0" smtClean="0">
                          <a:latin typeface="+mj-lt"/>
                        </a:rPr>
                        <a:t>Comp lab</a:t>
                      </a:r>
                    </a:p>
                    <a:p>
                      <a:r>
                        <a:rPr lang="en-US" sz="1800" dirty="0" smtClean="0">
                          <a:latin typeface="+mj-lt"/>
                        </a:rPr>
                        <a:t>Comp lab</a:t>
                      </a:r>
                      <a:endParaRPr lang="en-US" sz="1800" dirty="0">
                        <a:latin typeface="+mj-lt"/>
                      </a:endParaRPr>
                    </a:p>
                  </a:txBody>
                  <a:tcPr/>
                </a:tc>
                <a:tc>
                  <a:txBody>
                    <a:bodyPr/>
                    <a:lstStyle/>
                    <a:p>
                      <a:r>
                        <a:rPr lang="en-US" sz="1800" dirty="0" smtClean="0">
                          <a:solidFill>
                            <a:schemeClr val="tx1"/>
                          </a:solidFill>
                          <a:latin typeface="+mj-lt"/>
                        </a:rPr>
                        <a:t>D</a:t>
                      </a:r>
                    </a:p>
                    <a:p>
                      <a:r>
                        <a:rPr lang="en-US" sz="1800" dirty="0" smtClean="0">
                          <a:solidFill>
                            <a:schemeClr val="tx1"/>
                          </a:solidFill>
                          <a:latin typeface="+mj-lt"/>
                        </a:rPr>
                        <a:t>2019</a:t>
                      </a:r>
                      <a:endParaRPr lang="en-US" sz="1800"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j-lt"/>
                        </a:rPr>
                        <a:t>New</a:t>
                      </a:r>
                    </a:p>
                    <a:p>
                      <a:r>
                        <a:rPr lang="en-US" sz="1800" dirty="0" smtClean="0">
                          <a:solidFill>
                            <a:schemeClr val="tx1"/>
                          </a:solidFill>
                          <a:latin typeface="+mj-lt"/>
                        </a:rPr>
                        <a:t>2016</a:t>
                      </a:r>
                      <a:endParaRPr lang="en-US" sz="1800" dirty="0">
                        <a:solidFill>
                          <a:schemeClr val="tx1"/>
                        </a:solidFill>
                        <a:latin typeface="+mj-lt"/>
                      </a:endParaRPr>
                    </a:p>
                  </a:txBody>
                  <a:tcPr/>
                </a:tc>
                <a:tc>
                  <a:txBody>
                    <a:bodyPr/>
                    <a:lstStyle/>
                    <a:p>
                      <a:r>
                        <a:rPr lang="en-US" sz="1800" dirty="0" smtClean="0">
                          <a:solidFill>
                            <a:schemeClr val="tx1"/>
                          </a:solidFill>
                          <a:latin typeface="+mj-lt"/>
                        </a:rPr>
                        <a:t>Wood C </a:t>
                      </a:r>
                      <a:endParaRPr lang="en-US" sz="1800" dirty="0">
                        <a:solidFill>
                          <a:schemeClr val="tx1"/>
                        </a:solidFill>
                        <a:latin typeface="+mj-lt"/>
                      </a:endParaRPr>
                    </a:p>
                  </a:txBody>
                  <a:tcPr/>
                </a:tc>
                <a:tc>
                  <a:txBody>
                    <a:bodyPr/>
                    <a:lstStyle/>
                    <a:p>
                      <a:r>
                        <a:rPr lang="en-US" sz="1800" dirty="0" smtClean="0">
                          <a:latin typeface="+mj-lt"/>
                        </a:rPr>
                        <a:t>Carpet B</a:t>
                      </a:r>
                    </a:p>
                    <a:p>
                      <a:r>
                        <a:rPr lang="en-US" sz="1800" dirty="0" smtClean="0">
                          <a:latin typeface="+mj-lt"/>
                        </a:rPr>
                        <a:t>Carpet</a:t>
                      </a:r>
                      <a:r>
                        <a:rPr lang="en-US" sz="1800" baseline="0" dirty="0" smtClean="0">
                          <a:latin typeface="+mj-lt"/>
                        </a:rPr>
                        <a:t> B</a:t>
                      </a:r>
                      <a:r>
                        <a:rPr lang="en-US" sz="1800" dirty="0" smtClean="0">
                          <a:latin typeface="+mj-lt"/>
                        </a:rPr>
                        <a:t> </a:t>
                      </a:r>
                      <a:endParaRPr lang="en-US" sz="1800" dirty="0">
                        <a:latin typeface="+mj-lt"/>
                      </a:endParaRPr>
                    </a:p>
                  </a:txBody>
                  <a:tcPr/>
                </a:tc>
                <a:tc>
                  <a:txBody>
                    <a:bodyPr/>
                    <a:lstStyle/>
                    <a:p>
                      <a:r>
                        <a:rPr lang="en-US" sz="1800" dirty="0" smtClean="0">
                          <a:latin typeface="+mj-lt"/>
                        </a:rPr>
                        <a:t>B</a:t>
                      </a:r>
                    </a:p>
                    <a:p>
                      <a:r>
                        <a:rPr lang="en-US" sz="1800" dirty="0" smtClean="0">
                          <a:latin typeface="+mj-lt"/>
                        </a:rPr>
                        <a:t>B</a:t>
                      </a:r>
                      <a:endParaRPr lang="en-US" sz="1800" dirty="0">
                        <a:latin typeface="+mj-lt"/>
                      </a:endParaRPr>
                    </a:p>
                  </a:txBody>
                  <a:tcPr/>
                </a:tc>
                <a:tc>
                  <a:txBody>
                    <a:bodyPr/>
                    <a:lstStyle/>
                    <a:p>
                      <a:r>
                        <a:rPr lang="en-US" sz="1800" dirty="0" smtClean="0">
                          <a:latin typeface="+mj-lt"/>
                        </a:rPr>
                        <a:t>No</a:t>
                      </a:r>
                    </a:p>
                    <a:p>
                      <a:r>
                        <a:rPr lang="en-US" sz="1800" dirty="0" smtClean="0">
                          <a:latin typeface="+mj-lt"/>
                        </a:rPr>
                        <a:t>No</a:t>
                      </a:r>
                      <a:endParaRPr lang="en-US" sz="18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Ramp 2019-5k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Carpet 2026-7k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j-lt"/>
                        </a:rPr>
                        <a:t>Roof 2019  -8k</a:t>
                      </a:r>
                      <a:endParaRPr lang="en-US" sz="1800" dirty="0">
                        <a:latin typeface="+mj-lt"/>
                      </a:endParaRPr>
                    </a:p>
                  </a:txBody>
                  <a:tcPr/>
                </a:tc>
              </a:tr>
            </a:tbl>
          </a:graphicData>
        </a:graphic>
      </p:graphicFrame>
    </p:spTree>
    <p:extLst>
      <p:ext uri="{BB962C8B-B14F-4D97-AF65-F5344CB8AC3E}">
        <p14:creationId xmlns:p14="http://schemas.microsoft.com/office/powerpoint/2010/main" val="20648089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617" y="109217"/>
            <a:ext cx="9404723" cy="1400530"/>
          </a:xfrm>
        </p:spPr>
        <p:txBody>
          <a:bodyPr/>
          <a:lstStyle/>
          <a:p>
            <a:r>
              <a:rPr lang="en-US" b="1" dirty="0" smtClean="0"/>
              <a:t>WMS</a:t>
            </a:r>
            <a:r>
              <a:rPr lang="en-US" dirty="0"/>
              <a:t/>
            </a:r>
            <a:br>
              <a:rPr lang="en-US" dirty="0"/>
            </a:br>
            <a:r>
              <a:rPr lang="en-US" sz="2800" i="1" dirty="0"/>
              <a:t>120 month maintenance plan </a:t>
            </a:r>
            <a:endParaRPr lang="en-US" sz="2800" dirty="0"/>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1630227738"/>
              </p:ext>
            </p:extLst>
          </p:nvPr>
        </p:nvGraphicFramePr>
        <p:xfrm>
          <a:off x="324630" y="1584589"/>
          <a:ext cx="11435960" cy="4450451"/>
        </p:xfrm>
        <a:graphic>
          <a:graphicData uri="http://schemas.openxmlformats.org/drawingml/2006/table">
            <a:tbl>
              <a:tblPr firstRow="1" bandRow="1">
                <a:tableStyleId>{5C22544A-7EE6-4342-B048-85BDC9FD1C3A}</a:tableStyleId>
              </a:tblPr>
              <a:tblGrid>
                <a:gridCol w="1777302"/>
                <a:gridCol w="997528"/>
                <a:gridCol w="997527"/>
                <a:gridCol w="855023"/>
                <a:gridCol w="961902"/>
                <a:gridCol w="950026"/>
                <a:gridCol w="1010824"/>
                <a:gridCol w="923229"/>
                <a:gridCol w="868523"/>
                <a:gridCol w="977933"/>
                <a:gridCol w="1116143"/>
              </a:tblGrid>
              <a:tr h="726342">
                <a:tc>
                  <a:txBody>
                    <a:bodyPr/>
                    <a:lstStyle/>
                    <a:p>
                      <a:r>
                        <a:rPr lang="en-US" sz="1600" dirty="0" smtClean="0">
                          <a:latin typeface="+mj-lt"/>
                        </a:rPr>
                        <a:t>6 month </a:t>
                      </a:r>
                      <a:endParaRPr lang="en-US" sz="1600" dirty="0">
                        <a:latin typeface="+mj-lt"/>
                      </a:endParaRPr>
                    </a:p>
                  </a:txBody>
                  <a:tcPr/>
                </a:tc>
                <a:tc>
                  <a:txBody>
                    <a:bodyPr/>
                    <a:lstStyle/>
                    <a:p>
                      <a:r>
                        <a:rPr lang="en-US" sz="1600" dirty="0" smtClean="0">
                          <a:latin typeface="+mj-lt"/>
                        </a:rPr>
                        <a:t>1 year </a:t>
                      </a:r>
                    </a:p>
                    <a:p>
                      <a:r>
                        <a:rPr lang="en-US" sz="1600" dirty="0" smtClean="0">
                          <a:latin typeface="+mj-lt"/>
                        </a:rPr>
                        <a:t>2018</a:t>
                      </a:r>
                      <a:endParaRPr lang="en-US" sz="1600" dirty="0">
                        <a:latin typeface="+mj-lt"/>
                      </a:endParaRPr>
                    </a:p>
                  </a:txBody>
                  <a:tcPr/>
                </a:tc>
                <a:tc>
                  <a:txBody>
                    <a:bodyPr/>
                    <a:lstStyle/>
                    <a:p>
                      <a:r>
                        <a:rPr lang="en-US" sz="1600" dirty="0" smtClean="0">
                          <a:latin typeface="+mj-lt"/>
                        </a:rPr>
                        <a:t>2 year</a:t>
                      </a:r>
                    </a:p>
                    <a:p>
                      <a:r>
                        <a:rPr lang="en-US" sz="1600" dirty="0" smtClean="0">
                          <a:latin typeface="+mj-lt"/>
                        </a:rPr>
                        <a:t>2019 </a:t>
                      </a:r>
                      <a:endParaRPr lang="en-US" sz="1600" dirty="0">
                        <a:latin typeface="+mj-lt"/>
                      </a:endParaRPr>
                    </a:p>
                  </a:txBody>
                  <a:tcPr/>
                </a:tc>
                <a:tc>
                  <a:txBody>
                    <a:bodyPr/>
                    <a:lstStyle/>
                    <a:p>
                      <a:r>
                        <a:rPr lang="en-US" sz="1600" dirty="0" smtClean="0">
                          <a:latin typeface="+mj-lt"/>
                        </a:rPr>
                        <a:t>3 year </a:t>
                      </a:r>
                    </a:p>
                    <a:p>
                      <a:r>
                        <a:rPr lang="en-US" sz="1600" dirty="0" smtClean="0">
                          <a:latin typeface="+mj-lt"/>
                        </a:rPr>
                        <a:t>2020</a:t>
                      </a:r>
                      <a:endParaRPr lang="en-US" sz="1600" dirty="0">
                        <a:latin typeface="+mj-lt"/>
                      </a:endParaRPr>
                    </a:p>
                  </a:txBody>
                  <a:tcPr/>
                </a:tc>
                <a:tc>
                  <a:txBody>
                    <a:bodyPr/>
                    <a:lstStyle/>
                    <a:p>
                      <a:r>
                        <a:rPr lang="en-US" sz="1600" dirty="0" smtClean="0">
                          <a:latin typeface="+mj-lt"/>
                        </a:rPr>
                        <a:t>4 year </a:t>
                      </a:r>
                    </a:p>
                    <a:p>
                      <a:r>
                        <a:rPr lang="en-US" sz="1600" dirty="0" smtClean="0">
                          <a:latin typeface="+mj-lt"/>
                        </a:rPr>
                        <a:t>2021</a:t>
                      </a:r>
                      <a:endParaRPr lang="en-US" sz="1600" dirty="0">
                        <a:latin typeface="+mj-lt"/>
                      </a:endParaRPr>
                    </a:p>
                  </a:txBody>
                  <a:tcPr/>
                </a:tc>
                <a:tc>
                  <a:txBody>
                    <a:bodyPr/>
                    <a:lstStyle/>
                    <a:p>
                      <a:r>
                        <a:rPr lang="en-US" sz="1600" dirty="0" smtClean="0">
                          <a:latin typeface="+mj-lt"/>
                        </a:rPr>
                        <a:t>5 year</a:t>
                      </a:r>
                    </a:p>
                    <a:p>
                      <a:r>
                        <a:rPr lang="en-US" sz="1600" dirty="0" smtClean="0">
                          <a:latin typeface="+mj-lt"/>
                        </a:rPr>
                        <a:t>2022</a:t>
                      </a:r>
                      <a:endParaRPr lang="en-US" sz="1600" dirty="0">
                        <a:latin typeface="+mj-lt"/>
                      </a:endParaRPr>
                    </a:p>
                  </a:txBody>
                  <a:tcPr/>
                </a:tc>
                <a:tc>
                  <a:txBody>
                    <a:bodyPr/>
                    <a:lstStyle/>
                    <a:p>
                      <a:r>
                        <a:rPr lang="en-US" sz="1600" dirty="0" smtClean="0">
                          <a:latin typeface="+mj-lt"/>
                        </a:rPr>
                        <a:t>6 year </a:t>
                      </a:r>
                    </a:p>
                    <a:p>
                      <a:r>
                        <a:rPr lang="en-US" sz="1600" dirty="0" smtClean="0">
                          <a:latin typeface="+mj-lt"/>
                        </a:rPr>
                        <a:t>2023</a:t>
                      </a:r>
                      <a:endParaRPr lang="en-US" sz="1600" dirty="0">
                        <a:latin typeface="+mj-lt"/>
                      </a:endParaRPr>
                    </a:p>
                  </a:txBody>
                  <a:tcPr/>
                </a:tc>
                <a:tc>
                  <a:txBody>
                    <a:bodyPr/>
                    <a:lstStyle/>
                    <a:p>
                      <a:r>
                        <a:rPr lang="en-US" sz="1600" dirty="0" smtClean="0">
                          <a:latin typeface="+mj-lt"/>
                        </a:rPr>
                        <a:t>7 year </a:t>
                      </a:r>
                    </a:p>
                    <a:p>
                      <a:r>
                        <a:rPr lang="en-US" sz="1600" dirty="0" smtClean="0">
                          <a:latin typeface="+mj-lt"/>
                        </a:rPr>
                        <a:t>2024</a:t>
                      </a:r>
                      <a:endParaRPr lang="en-US" sz="1600" dirty="0">
                        <a:latin typeface="+mj-lt"/>
                      </a:endParaRPr>
                    </a:p>
                  </a:txBody>
                  <a:tcPr/>
                </a:tc>
                <a:tc>
                  <a:txBody>
                    <a:bodyPr/>
                    <a:lstStyle/>
                    <a:p>
                      <a:r>
                        <a:rPr lang="en-US" sz="1600" dirty="0" smtClean="0">
                          <a:latin typeface="+mj-lt"/>
                        </a:rPr>
                        <a:t>8 year </a:t>
                      </a:r>
                    </a:p>
                    <a:p>
                      <a:r>
                        <a:rPr lang="en-US" sz="1600" dirty="0" smtClean="0">
                          <a:latin typeface="+mj-lt"/>
                        </a:rPr>
                        <a:t>2025</a:t>
                      </a:r>
                      <a:endParaRPr lang="en-US" sz="1600" dirty="0">
                        <a:latin typeface="+mj-lt"/>
                      </a:endParaRPr>
                    </a:p>
                  </a:txBody>
                  <a:tcPr/>
                </a:tc>
                <a:tc>
                  <a:txBody>
                    <a:bodyPr/>
                    <a:lstStyle/>
                    <a:p>
                      <a:r>
                        <a:rPr lang="en-US" sz="1600" dirty="0" smtClean="0">
                          <a:latin typeface="+mj-lt"/>
                        </a:rPr>
                        <a:t>9 year</a:t>
                      </a:r>
                    </a:p>
                    <a:p>
                      <a:r>
                        <a:rPr lang="en-US" sz="1600" dirty="0" smtClean="0">
                          <a:latin typeface="+mj-lt"/>
                        </a:rPr>
                        <a:t>2026</a:t>
                      </a:r>
                      <a:endParaRPr lang="en-US" sz="1600" dirty="0">
                        <a:latin typeface="+mj-lt"/>
                      </a:endParaRPr>
                    </a:p>
                  </a:txBody>
                  <a:tcPr/>
                </a:tc>
                <a:tc>
                  <a:txBody>
                    <a:bodyPr/>
                    <a:lstStyle/>
                    <a:p>
                      <a:r>
                        <a:rPr lang="en-US" sz="1600" dirty="0" smtClean="0">
                          <a:latin typeface="+mj-lt"/>
                        </a:rPr>
                        <a:t>10 year </a:t>
                      </a:r>
                    </a:p>
                    <a:p>
                      <a:r>
                        <a:rPr lang="en-US" sz="1600" dirty="0" smtClean="0">
                          <a:latin typeface="+mj-lt"/>
                        </a:rPr>
                        <a:t>2027</a:t>
                      </a:r>
                      <a:endParaRPr lang="en-US" sz="1600" dirty="0">
                        <a:latin typeface="+mj-lt"/>
                      </a:endParaRPr>
                    </a:p>
                  </a:txBody>
                  <a:tcPr/>
                </a:tc>
              </a:tr>
              <a:tr h="261698">
                <a:tc>
                  <a:txBody>
                    <a:bodyPr/>
                    <a:lstStyle/>
                    <a:p>
                      <a:r>
                        <a:rPr lang="en-US" sz="1600" dirty="0" smtClean="0">
                          <a:latin typeface="+mj-lt"/>
                        </a:rPr>
                        <a:t>Roof</a:t>
                      </a:r>
                      <a:endParaRPr lang="en-US" sz="1600" dirty="0">
                        <a:latin typeface="+mj-lt"/>
                      </a:endParaRPr>
                    </a:p>
                  </a:txBody>
                  <a:tcPr/>
                </a:tc>
                <a:tc>
                  <a:txBody>
                    <a:bodyPr/>
                    <a:lstStyle/>
                    <a:p>
                      <a:r>
                        <a:rPr lang="en-US" sz="1600" dirty="0" smtClean="0">
                          <a:latin typeface="+mj-lt"/>
                        </a:rPr>
                        <a:t>$65,975</a:t>
                      </a:r>
                      <a:endParaRPr lang="en-US" sz="1600" dirty="0">
                        <a:latin typeface="+mj-lt"/>
                      </a:endParaRPr>
                    </a:p>
                  </a:txBody>
                  <a:tcPr/>
                </a:tc>
                <a:tc>
                  <a:txBody>
                    <a:bodyPr/>
                    <a:lstStyle/>
                    <a:p>
                      <a:r>
                        <a:rPr lang="en-US" sz="1600" dirty="0" smtClean="0">
                          <a:latin typeface="+mj-lt"/>
                        </a:rPr>
                        <a:t>$15,120</a:t>
                      </a:r>
                      <a:endParaRPr lang="en-US" sz="1600" dirty="0">
                        <a:latin typeface="+mj-lt"/>
                      </a:endParaRPr>
                    </a:p>
                  </a:txBody>
                  <a:tcPr/>
                </a:tc>
                <a:tc>
                  <a:txBody>
                    <a:bodyPr/>
                    <a:lstStyle/>
                    <a:p>
                      <a:r>
                        <a:rPr lang="en-US" sz="1600" dirty="0" smtClean="0">
                          <a:latin typeface="+mj-lt"/>
                        </a:rPr>
                        <a:t>$25,675</a:t>
                      </a:r>
                      <a:endParaRPr lang="en-US" sz="1600" dirty="0">
                        <a:latin typeface="+mj-lt"/>
                      </a:endParaRPr>
                    </a:p>
                  </a:txBody>
                  <a:tcPr/>
                </a:tc>
                <a:tc>
                  <a:txBody>
                    <a:bodyPr/>
                    <a:lstStyle/>
                    <a:p>
                      <a:r>
                        <a:rPr lang="en-US" sz="1600" dirty="0" smtClean="0">
                          <a:latin typeface="+mj-lt"/>
                        </a:rPr>
                        <a:t>$34,481</a:t>
                      </a:r>
                      <a:endParaRPr lang="en-US" sz="1600" dirty="0">
                        <a:latin typeface="+mj-lt"/>
                      </a:endParaRPr>
                    </a:p>
                  </a:txBody>
                  <a:tcPr/>
                </a:tc>
                <a:tc>
                  <a:txBody>
                    <a:bodyPr/>
                    <a:lstStyle/>
                    <a:p>
                      <a:endParaRPr lang="en-US" sz="1600" dirty="0">
                        <a:latin typeface="+mj-lt"/>
                      </a:endParaRPr>
                    </a:p>
                  </a:txBody>
                  <a:tcPr/>
                </a:tc>
                <a:tc>
                  <a:txBody>
                    <a:bodyPr/>
                    <a:lstStyle/>
                    <a:p>
                      <a:r>
                        <a:rPr lang="en-US" sz="1600" dirty="0" smtClean="0">
                          <a:latin typeface="+mj-lt"/>
                        </a:rPr>
                        <a:t>$84,575</a:t>
                      </a:r>
                      <a:endParaRPr lang="en-US" sz="1600" dirty="0">
                        <a:latin typeface="+mj-lt"/>
                      </a:endParaRPr>
                    </a:p>
                  </a:txBody>
                  <a:tcPr/>
                </a:tc>
                <a:tc>
                  <a:txBody>
                    <a:bodyPr/>
                    <a:lstStyle/>
                    <a:p>
                      <a:r>
                        <a:rPr lang="en-US" sz="1600" dirty="0" smtClean="0">
                          <a:latin typeface="+mj-lt"/>
                        </a:rPr>
                        <a:t>$17,325</a:t>
                      </a:r>
                      <a:endParaRPr lang="en-US" sz="1600" dirty="0">
                        <a:latin typeface="+mj-lt"/>
                      </a:endParaRPr>
                    </a:p>
                  </a:txBody>
                  <a:tcPr/>
                </a:tc>
                <a:tc>
                  <a:txBody>
                    <a:bodyPr/>
                    <a:lstStyle/>
                    <a:p>
                      <a:endParaRPr lang="en-US" sz="1600" dirty="0">
                        <a:latin typeface="+mj-lt"/>
                      </a:endParaRPr>
                    </a:p>
                  </a:txBody>
                  <a:tcPr/>
                </a:tc>
                <a:tc>
                  <a:txBody>
                    <a:bodyPr/>
                    <a:lstStyle/>
                    <a:p>
                      <a:r>
                        <a:rPr lang="en-US" sz="1600" dirty="0" smtClean="0">
                          <a:latin typeface="+mj-lt"/>
                        </a:rPr>
                        <a:t>$20,137</a:t>
                      </a:r>
                      <a:endParaRPr lang="en-US" sz="1600" dirty="0">
                        <a:latin typeface="+mj-lt"/>
                      </a:endParaRPr>
                    </a:p>
                  </a:txBody>
                  <a:tcPr/>
                </a:tc>
                <a:tc>
                  <a:txBody>
                    <a:bodyPr/>
                    <a:lstStyle/>
                    <a:p>
                      <a:r>
                        <a:rPr lang="en-US" sz="1600" dirty="0" smtClean="0">
                          <a:latin typeface="+mj-lt"/>
                        </a:rPr>
                        <a:t>$81,112</a:t>
                      </a:r>
                      <a:endParaRPr lang="en-US" sz="1600" dirty="0">
                        <a:latin typeface="+mj-lt"/>
                      </a:endParaRPr>
                    </a:p>
                  </a:txBody>
                  <a:tcPr/>
                </a:tc>
              </a:tr>
              <a:tr h="261698">
                <a:tc>
                  <a:txBody>
                    <a:bodyPr/>
                    <a:lstStyle/>
                    <a:p>
                      <a:r>
                        <a:rPr lang="en-US" sz="1600" dirty="0" smtClean="0">
                          <a:latin typeface="+mj-lt"/>
                        </a:rPr>
                        <a:t>Blacktop</a:t>
                      </a:r>
                      <a:endParaRPr lang="en-US" sz="1600" dirty="0">
                        <a:latin typeface="+mj-lt"/>
                      </a:endParaRPr>
                    </a:p>
                  </a:txBody>
                  <a:tcPr/>
                </a:tc>
                <a:tc>
                  <a:txBody>
                    <a:bodyPr/>
                    <a:lstStyle/>
                    <a:p>
                      <a:endParaRPr lang="en-US" sz="1600" dirty="0">
                        <a:latin typeface="+mj-lt"/>
                      </a:endParaRPr>
                    </a:p>
                  </a:txBody>
                  <a:tcPr/>
                </a:tc>
                <a:tc>
                  <a:txBody>
                    <a:bodyPr/>
                    <a:lstStyle/>
                    <a:p>
                      <a:r>
                        <a:rPr lang="en-US" sz="1600" dirty="0" smtClean="0">
                          <a:latin typeface="+mj-lt"/>
                        </a:rPr>
                        <a:t>$18,540</a:t>
                      </a:r>
                      <a:endParaRPr lang="en-US" sz="1600" dirty="0">
                        <a:latin typeface="+mj-lt"/>
                      </a:endParaRPr>
                    </a:p>
                  </a:txBody>
                  <a:tcPr/>
                </a:tc>
                <a:tc>
                  <a:txBody>
                    <a:bodyPr/>
                    <a:lstStyle/>
                    <a:p>
                      <a:r>
                        <a:rPr lang="en-US" sz="1600" dirty="0" smtClean="0">
                          <a:latin typeface="+mj-lt"/>
                        </a:rPr>
                        <a:t>$11,880</a:t>
                      </a:r>
                      <a:endParaRPr lang="en-US" sz="1600" dirty="0">
                        <a:latin typeface="+mj-lt"/>
                      </a:endParaRPr>
                    </a:p>
                  </a:txBody>
                  <a:tcPr/>
                </a:tc>
                <a:tc>
                  <a:txBody>
                    <a:bodyPr/>
                    <a:lstStyle/>
                    <a:p>
                      <a:r>
                        <a:rPr lang="en-US" sz="1600" dirty="0" smtClean="0">
                          <a:latin typeface="+mj-lt"/>
                        </a:rPr>
                        <a:t>$13,150</a:t>
                      </a:r>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r>
                        <a:rPr lang="en-US" sz="1600" dirty="0" smtClean="0">
                          <a:latin typeface="+mj-lt"/>
                        </a:rPr>
                        <a:t>$18,540</a:t>
                      </a:r>
                      <a:endParaRPr lang="en-US" sz="1600" dirty="0">
                        <a:latin typeface="+mj-lt"/>
                      </a:endParaRPr>
                    </a:p>
                  </a:txBody>
                  <a:tcPr/>
                </a:tc>
                <a:tc>
                  <a:txBody>
                    <a:bodyPr/>
                    <a:lstStyle/>
                    <a:p>
                      <a:r>
                        <a:rPr lang="en-US" sz="1600" dirty="0" smtClean="0">
                          <a:latin typeface="+mj-lt"/>
                        </a:rPr>
                        <a:t>$11,880</a:t>
                      </a:r>
                      <a:endParaRPr lang="en-US" sz="1600" dirty="0">
                        <a:latin typeface="+mj-lt"/>
                      </a:endParaRPr>
                    </a:p>
                  </a:txBody>
                  <a:tcPr/>
                </a:tc>
                <a:tc>
                  <a:txBody>
                    <a:bodyPr/>
                    <a:lstStyle/>
                    <a:p>
                      <a:r>
                        <a:rPr lang="en-US" sz="1600" dirty="0" smtClean="0">
                          <a:latin typeface="+mj-lt"/>
                        </a:rPr>
                        <a:t>$13,150</a:t>
                      </a:r>
                      <a:endParaRPr lang="en-US" sz="1600" dirty="0">
                        <a:latin typeface="+mj-lt"/>
                      </a:endParaRPr>
                    </a:p>
                  </a:txBody>
                  <a:tcPr/>
                </a:tc>
              </a:tr>
              <a:tr h="261698">
                <a:tc>
                  <a:txBody>
                    <a:bodyPr/>
                    <a:lstStyle/>
                    <a:p>
                      <a:r>
                        <a:rPr lang="en-US" sz="1600" dirty="0" smtClean="0">
                          <a:latin typeface="+mj-lt"/>
                        </a:rPr>
                        <a:t>Flooring </a:t>
                      </a:r>
                      <a:endParaRPr lang="en-US" sz="1600" dirty="0">
                        <a:latin typeface="+mj-lt"/>
                      </a:endParaRPr>
                    </a:p>
                  </a:txBody>
                  <a:tcPr/>
                </a:tc>
                <a:tc>
                  <a:txBody>
                    <a:bodyPr/>
                    <a:lstStyle/>
                    <a:p>
                      <a:r>
                        <a:rPr lang="en-US" sz="1600" dirty="0" smtClean="0">
                          <a:latin typeface="+mj-lt"/>
                        </a:rPr>
                        <a:t>$12,500</a:t>
                      </a:r>
                      <a:endParaRPr lang="en-US" sz="1600" dirty="0">
                        <a:latin typeface="+mj-lt"/>
                      </a:endParaRPr>
                    </a:p>
                  </a:txBody>
                  <a:tcPr/>
                </a:tc>
                <a:tc>
                  <a:txBody>
                    <a:bodyPr/>
                    <a:lstStyle/>
                    <a:p>
                      <a:r>
                        <a:rPr lang="en-US" sz="1600" dirty="0" smtClean="0">
                          <a:latin typeface="+mj-lt"/>
                        </a:rPr>
                        <a:t>$12,500</a:t>
                      </a:r>
                      <a:endParaRPr lang="en-US" sz="1600" dirty="0">
                        <a:latin typeface="+mj-lt"/>
                      </a:endParaRPr>
                    </a:p>
                  </a:txBody>
                  <a:tcPr/>
                </a:tc>
                <a:tc>
                  <a:txBody>
                    <a:bodyPr/>
                    <a:lstStyle/>
                    <a:p>
                      <a:r>
                        <a:rPr lang="en-US" sz="1600" dirty="0" smtClean="0">
                          <a:latin typeface="+mj-lt"/>
                        </a:rPr>
                        <a:t>$12,500</a:t>
                      </a:r>
                      <a:endParaRPr lang="en-US" sz="1600" dirty="0">
                        <a:latin typeface="+mj-lt"/>
                      </a:endParaRPr>
                    </a:p>
                  </a:txBody>
                  <a:tcPr/>
                </a:tc>
                <a:tc>
                  <a:txBody>
                    <a:bodyPr/>
                    <a:lstStyle/>
                    <a:p>
                      <a:r>
                        <a:rPr lang="en-US" sz="1600" dirty="0" smtClean="0">
                          <a:latin typeface="+mj-lt"/>
                        </a:rPr>
                        <a:t>$12,500</a:t>
                      </a:r>
                      <a:endParaRPr lang="en-US" sz="1600" dirty="0">
                        <a:latin typeface="+mj-lt"/>
                      </a:endParaRPr>
                    </a:p>
                  </a:txBody>
                  <a:tcPr/>
                </a:tc>
                <a:tc>
                  <a:txBody>
                    <a:bodyPr/>
                    <a:lstStyle/>
                    <a:p>
                      <a:r>
                        <a:rPr lang="en-US" sz="1600" dirty="0" smtClean="0">
                          <a:latin typeface="+mj-lt"/>
                        </a:rPr>
                        <a:t>$7,500</a:t>
                      </a:r>
                      <a:endParaRPr lang="en-US" sz="1600" dirty="0">
                        <a:latin typeface="+mj-lt"/>
                      </a:endParaRPr>
                    </a:p>
                  </a:txBody>
                  <a:tcPr/>
                </a:tc>
                <a:tc>
                  <a:txBody>
                    <a:bodyPr/>
                    <a:lstStyle/>
                    <a:p>
                      <a:r>
                        <a:rPr lang="en-US" sz="1600" dirty="0" smtClean="0">
                          <a:latin typeface="+mj-lt"/>
                        </a:rPr>
                        <a:t>$7,500</a:t>
                      </a:r>
                      <a:endParaRPr lang="en-US" sz="1600" dirty="0">
                        <a:latin typeface="+mj-lt"/>
                      </a:endParaRPr>
                    </a:p>
                  </a:txBody>
                  <a:tcPr/>
                </a:tc>
                <a:tc>
                  <a:txBody>
                    <a:bodyPr/>
                    <a:lstStyle/>
                    <a:p>
                      <a:r>
                        <a:rPr lang="en-US" sz="1600" dirty="0" smtClean="0">
                          <a:latin typeface="+mj-lt"/>
                        </a:rPr>
                        <a:t>$7,500</a:t>
                      </a:r>
                      <a:endParaRPr lang="en-US" sz="1600" dirty="0">
                        <a:latin typeface="+mj-lt"/>
                      </a:endParaRPr>
                    </a:p>
                  </a:txBody>
                  <a:tcPr/>
                </a:tc>
                <a:tc>
                  <a:txBody>
                    <a:bodyPr/>
                    <a:lstStyle/>
                    <a:p>
                      <a:r>
                        <a:rPr lang="en-US" sz="1600" dirty="0" smtClean="0">
                          <a:latin typeface="+mj-lt"/>
                        </a:rPr>
                        <a:t>$7,500</a:t>
                      </a:r>
                      <a:endParaRPr lang="en-US" sz="1600" dirty="0">
                        <a:latin typeface="+mj-lt"/>
                      </a:endParaRPr>
                    </a:p>
                  </a:txBody>
                  <a:tcPr/>
                </a:tc>
                <a:tc>
                  <a:txBody>
                    <a:bodyPr/>
                    <a:lstStyle/>
                    <a:p>
                      <a:r>
                        <a:rPr lang="en-US" sz="1600" dirty="0" smtClean="0">
                          <a:latin typeface="+mj-lt"/>
                        </a:rPr>
                        <a:t>$47,500</a:t>
                      </a:r>
                      <a:endParaRPr lang="en-US" sz="1600" dirty="0">
                        <a:latin typeface="+mj-lt"/>
                      </a:endParaRPr>
                    </a:p>
                  </a:txBody>
                  <a:tcPr/>
                </a:tc>
                <a:tc>
                  <a:txBody>
                    <a:bodyPr/>
                    <a:lstStyle/>
                    <a:p>
                      <a:r>
                        <a:rPr lang="en-US" sz="1600" dirty="0" smtClean="0">
                          <a:latin typeface="+mj-lt"/>
                        </a:rPr>
                        <a:t>$47,500</a:t>
                      </a:r>
                      <a:endParaRPr lang="en-US" sz="1600" dirty="0">
                        <a:latin typeface="+mj-lt"/>
                      </a:endParaRPr>
                    </a:p>
                  </a:txBody>
                  <a:tcPr/>
                </a:tc>
              </a:tr>
              <a:tr h="261698">
                <a:tc>
                  <a:txBody>
                    <a:bodyPr/>
                    <a:lstStyle/>
                    <a:p>
                      <a:r>
                        <a:rPr lang="en-US" sz="1600" dirty="0" smtClean="0">
                          <a:latin typeface="+mj-lt"/>
                        </a:rPr>
                        <a:t>HVAC</a:t>
                      </a:r>
                      <a:endParaRPr lang="en-US" sz="1600" dirty="0">
                        <a:latin typeface="+mj-lt"/>
                      </a:endParaRPr>
                    </a:p>
                  </a:txBody>
                  <a:tcPr/>
                </a:tc>
                <a:tc>
                  <a:txBody>
                    <a:bodyPr/>
                    <a:lstStyle/>
                    <a:p>
                      <a:endParaRPr lang="en-US" sz="1600" dirty="0">
                        <a:latin typeface="+mj-lt"/>
                      </a:endParaRPr>
                    </a:p>
                  </a:txBody>
                  <a:tcPr/>
                </a:tc>
                <a:tc>
                  <a:txBody>
                    <a:bodyPr/>
                    <a:lstStyle/>
                    <a:p>
                      <a:r>
                        <a:rPr lang="en-US" sz="1600" dirty="0" smtClean="0">
                          <a:latin typeface="+mj-lt"/>
                        </a:rPr>
                        <a:t>$10,000</a:t>
                      </a:r>
                      <a:endParaRPr lang="en-US" sz="1600" dirty="0">
                        <a:latin typeface="+mj-lt"/>
                      </a:endParaRPr>
                    </a:p>
                  </a:txBody>
                  <a:tcPr/>
                </a:tc>
                <a:tc>
                  <a:txBody>
                    <a:bodyPr/>
                    <a:lstStyle/>
                    <a:p>
                      <a:r>
                        <a:rPr lang="en-US" sz="1600" dirty="0" smtClean="0">
                          <a:latin typeface="+mj-lt"/>
                        </a:rPr>
                        <a:t>$15,000</a:t>
                      </a:r>
                      <a:endParaRPr lang="en-US" sz="1600" dirty="0">
                        <a:latin typeface="+mj-lt"/>
                      </a:endParaRPr>
                    </a:p>
                  </a:txBody>
                  <a:tcPr/>
                </a:tc>
                <a:tc>
                  <a:txBody>
                    <a:bodyPr/>
                    <a:lstStyle/>
                    <a:p>
                      <a:r>
                        <a:rPr lang="en-US" sz="1600" dirty="0" smtClean="0">
                          <a:solidFill>
                            <a:schemeClr val="tx1"/>
                          </a:solidFill>
                          <a:latin typeface="+mj-lt"/>
                        </a:rPr>
                        <a:t>$43,750</a:t>
                      </a:r>
                      <a:endParaRPr lang="en-US" sz="1600" dirty="0">
                        <a:solidFill>
                          <a:schemeClr val="tx1"/>
                        </a:solidFill>
                        <a:latin typeface="+mj-lt"/>
                      </a:endParaRPr>
                    </a:p>
                  </a:txBody>
                  <a:tcPr/>
                </a:tc>
                <a:tc>
                  <a:txBody>
                    <a:bodyPr/>
                    <a:lstStyle/>
                    <a:p>
                      <a:r>
                        <a:rPr lang="en-US" sz="1600" dirty="0" smtClean="0">
                          <a:latin typeface="+mj-lt"/>
                        </a:rPr>
                        <a:t>$15,000</a:t>
                      </a:r>
                      <a:endParaRPr lang="en-US" sz="16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$43,750</a:t>
                      </a:r>
                      <a:endParaRPr lang="en-US" sz="1600" dirty="0">
                        <a:latin typeface="+mj-lt"/>
                      </a:endParaRPr>
                    </a:p>
                  </a:txBody>
                  <a:tcPr/>
                </a:tc>
                <a:tc>
                  <a:txBody>
                    <a:bodyPr/>
                    <a:lstStyle/>
                    <a:p>
                      <a:r>
                        <a:rPr lang="en-US" sz="1600" dirty="0" smtClean="0">
                          <a:latin typeface="+mj-lt"/>
                        </a:rPr>
                        <a:t>$15,000</a:t>
                      </a:r>
                      <a:endParaRPr lang="en-US" sz="16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$43,750</a:t>
                      </a:r>
                      <a:endParaRPr lang="en-US" sz="1600" dirty="0">
                        <a:latin typeface="+mj-lt"/>
                      </a:endParaRPr>
                    </a:p>
                  </a:txBody>
                  <a:tcPr/>
                </a:tc>
                <a:tc>
                  <a:txBody>
                    <a:bodyPr/>
                    <a:lstStyle/>
                    <a:p>
                      <a:r>
                        <a:rPr lang="en-US" sz="1600" dirty="0" smtClean="0">
                          <a:latin typeface="+mj-lt"/>
                        </a:rPr>
                        <a:t>$15,000</a:t>
                      </a:r>
                      <a:endParaRPr lang="en-US" sz="16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$43,750</a:t>
                      </a:r>
                      <a:endParaRPr lang="en-US" sz="1600" dirty="0">
                        <a:latin typeface="+mj-lt"/>
                      </a:endParaRPr>
                    </a:p>
                  </a:txBody>
                  <a:tcPr/>
                </a:tc>
              </a:tr>
              <a:tr h="462749">
                <a:tc>
                  <a:txBody>
                    <a:bodyPr/>
                    <a:lstStyle/>
                    <a:p>
                      <a:r>
                        <a:rPr lang="en-US" sz="1600" dirty="0" smtClean="0">
                          <a:latin typeface="+mj-lt"/>
                        </a:rPr>
                        <a:t>Structural /Exterior</a:t>
                      </a:r>
                      <a:endParaRPr lang="en-US" sz="1600" dirty="0">
                        <a:latin typeface="+mj-lt"/>
                      </a:endParaRPr>
                    </a:p>
                  </a:txBody>
                  <a:tcPr/>
                </a:tc>
                <a:tc>
                  <a:txBody>
                    <a:bodyPr/>
                    <a:lstStyle/>
                    <a:p>
                      <a:r>
                        <a:rPr lang="en-US" sz="1600" dirty="0" smtClean="0">
                          <a:latin typeface="+mj-lt"/>
                        </a:rPr>
                        <a:t>$18,500</a:t>
                      </a:r>
                      <a:endParaRPr lang="en-US" sz="1600" dirty="0">
                        <a:latin typeface="+mj-lt"/>
                      </a:endParaRPr>
                    </a:p>
                  </a:txBody>
                  <a:tcPr/>
                </a:tc>
                <a:tc>
                  <a:txBody>
                    <a:bodyPr/>
                    <a:lstStyle/>
                    <a:p>
                      <a:r>
                        <a:rPr lang="en-US" sz="1600" dirty="0" smtClean="0">
                          <a:latin typeface="+mj-lt"/>
                        </a:rPr>
                        <a:t>$43,500</a:t>
                      </a:r>
                      <a:endParaRPr lang="en-US" sz="1600" dirty="0">
                        <a:latin typeface="+mj-lt"/>
                      </a:endParaRPr>
                    </a:p>
                  </a:txBody>
                  <a:tcPr/>
                </a:tc>
                <a:tc>
                  <a:txBody>
                    <a:bodyPr/>
                    <a:lstStyle/>
                    <a:p>
                      <a:r>
                        <a:rPr lang="en-US" sz="1600" dirty="0" smtClean="0">
                          <a:latin typeface="+mj-lt"/>
                        </a:rPr>
                        <a:t>$10,000</a:t>
                      </a:r>
                      <a:endParaRPr lang="en-US" sz="1600" dirty="0">
                        <a:latin typeface="+mj-lt"/>
                      </a:endParaRPr>
                    </a:p>
                  </a:txBody>
                  <a:tcPr/>
                </a:tc>
                <a:tc>
                  <a:txBody>
                    <a:bodyPr/>
                    <a:lstStyle/>
                    <a:p>
                      <a:r>
                        <a:rPr lang="en-US" sz="1600" dirty="0" smtClean="0">
                          <a:solidFill>
                            <a:schemeClr val="tx1"/>
                          </a:solidFill>
                          <a:latin typeface="+mj-lt"/>
                        </a:rPr>
                        <a:t>$25,000</a:t>
                      </a:r>
                      <a:endParaRPr lang="en-US" sz="1600" dirty="0">
                        <a:solidFill>
                          <a:schemeClr val="tx1"/>
                        </a:solidFill>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r>
              <a:tr h="261698">
                <a:tc>
                  <a:txBody>
                    <a:bodyPr/>
                    <a:lstStyle/>
                    <a:p>
                      <a:r>
                        <a:rPr lang="en-US" sz="1600" dirty="0" smtClean="0">
                          <a:latin typeface="+mj-lt"/>
                        </a:rPr>
                        <a:t>Utilities</a:t>
                      </a:r>
                      <a:r>
                        <a:rPr lang="en-US" sz="1600" baseline="0" dirty="0" smtClean="0">
                          <a:latin typeface="+mj-lt"/>
                        </a:rPr>
                        <a:t> </a:t>
                      </a:r>
                      <a:endParaRPr lang="en-US" sz="1600" dirty="0">
                        <a:latin typeface="+mj-lt"/>
                      </a:endParaRPr>
                    </a:p>
                  </a:txBody>
                  <a:tcPr/>
                </a:tc>
                <a:tc>
                  <a:txBody>
                    <a:bodyPr/>
                    <a:lstStyle/>
                    <a:p>
                      <a:r>
                        <a:rPr lang="en-US" sz="1600" dirty="0" smtClean="0">
                          <a:latin typeface="+mj-lt"/>
                        </a:rPr>
                        <a:t>$34,500</a:t>
                      </a:r>
                      <a:endParaRPr lang="en-US" sz="1600" dirty="0">
                        <a:latin typeface="+mj-lt"/>
                      </a:endParaRPr>
                    </a:p>
                  </a:txBody>
                  <a:tcPr/>
                </a:tc>
                <a:tc>
                  <a:txBody>
                    <a:bodyPr/>
                    <a:lstStyle/>
                    <a:p>
                      <a:r>
                        <a:rPr lang="en-US" sz="1600" dirty="0" smtClean="0">
                          <a:latin typeface="+mj-lt"/>
                        </a:rPr>
                        <a:t>$49,500</a:t>
                      </a:r>
                      <a:endParaRPr lang="en-US" sz="1600" dirty="0">
                        <a:latin typeface="+mj-lt"/>
                      </a:endParaRPr>
                    </a:p>
                  </a:txBody>
                  <a:tcPr/>
                </a:tc>
                <a:tc>
                  <a:txBody>
                    <a:bodyPr/>
                    <a:lstStyle/>
                    <a:p>
                      <a:endParaRPr lang="en-US" sz="1600" dirty="0">
                        <a:solidFill>
                          <a:schemeClr val="tx1"/>
                        </a:solidFill>
                        <a:latin typeface="+mj-lt"/>
                      </a:endParaRPr>
                    </a:p>
                  </a:txBody>
                  <a:tcPr/>
                </a:tc>
                <a:tc>
                  <a:txBody>
                    <a:bodyPr/>
                    <a:lstStyle/>
                    <a:p>
                      <a:endParaRPr lang="en-US" sz="1600" dirty="0">
                        <a:latin typeface="+mj-lt"/>
                      </a:endParaRPr>
                    </a:p>
                  </a:txBody>
                  <a:tcPr/>
                </a:tc>
                <a:tc>
                  <a:txBody>
                    <a:bodyPr/>
                    <a:lstStyle/>
                    <a:p>
                      <a:r>
                        <a:rPr lang="en-US" sz="1600" dirty="0" smtClean="0">
                          <a:latin typeface="+mj-lt"/>
                        </a:rPr>
                        <a:t>$7,500</a:t>
                      </a:r>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r>
              <a:tr h="261698">
                <a:tc>
                  <a:txBody>
                    <a:bodyPr/>
                    <a:lstStyle/>
                    <a:p>
                      <a:r>
                        <a:rPr lang="en-US" sz="1600" dirty="0" smtClean="0">
                          <a:latin typeface="+mj-lt"/>
                        </a:rPr>
                        <a:t>Grounds </a:t>
                      </a:r>
                      <a:endParaRPr lang="en-US" sz="1600" dirty="0">
                        <a:latin typeface="+mj-lt"/>
                      </a:endParaRPr>
                    </a:p>
                  </a:txBody>
                  <a:tcPr/>
                </a:tc>
                <a:tc>
                  <a:txBody>
                    <a:bodyPr/>
                    <a:lstStyle/>
                    <a:p>
                      <a:r>
                        <a:rPr lang="en-US" sz="1600" dirty="0" smtClean="0">
                          <a:solidFill>
                            <a:schemeClr val="tx1"/>
                          </a:solidFill>
                          <a:latin typeface="+mj-lt"/>
                        </a:rPr>
                        <a:t>$15,000</a:t>
                      </a:r>
                      <a:endParaRPr lang="en-US" sz="1600" dirty="0">
                        <a:solidFill>
                          <a:schemeClr val="tx1"/>
                        </a:solidFill>
                        <a:latin typeface="+mj-lt"/>
                      </a:endParaRPr>
                    </a:p>
                  </a:txBody>
                  <a:tcPr/>
                </a:tc>
                <a:tc>
                  <a:txBody>
                    <a:bodyPr/>
                    <a:lstStyle/>
                    <a:p>
                      <a:r>
                        <a:rPr lang="en-US" sz="1600" dirty="0" smtClean="0">
                          <a:latin typeface="+mj-lt"/>
                        </a:rPr>
                        <a:t>$41,925</a:t>
                      </a:r>
                      <a:endParaRPr lang="en-US" sz="1600" dirty="0">
                        <a:latin typeface="+mj-lt"/>
                      </a:endParaRPr>
                    </a:p>
                  </a:txBody>
                  <a:tcPr/>
                </a:tc>
                <a:tc>
                  <a:txBody>
                    <a:bodyPr/>
                    <a:lstStyle/>
                    <a:p>
                      <a:r>
                        <a:rPr lang="en-US" sz="1600" dirty="0" smtClean="0">
                          <a:latin typeface="+mj-lt"/>
                        </a:rPr>
                        <a:t>$4,500</a:t>
                      </a:r>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r>
              <a:tr h="261698">
                <a:tc>
                  <a:txBody>
                    <a:bodyPr/>
                    <a:lstStyle/>
                    <a:p>
                      <a:r>
                        <a:rPr lang="en-US" sz="1600" dirty="0" smtClean="0">
                          <a:latin typeface="+mj-lt"/>
                        </a:rPr>
                        <a:t>Portables</a:t>
                      </a:r>
                      <a:r>
                        <a:rPr lang="en-US" sz="1600" baseline="0" dirty="0" smtClean="0">
                          <a:latin typeface="+mj-lt"/>
                        </a:rPr>
                        <a:t> </a:t>
                      </a:r>
                      <a:endParaRPr lang="en-US" sz="1600" dirty="0">
                        <a:latin typeface="+mj-lt"/>
                      </a:endParaRPr>
                    </a:p>
                  </a:txBody>
                  <a:tcPr/>
                </a:tc>
                <a:tc>
                  <a:txBody>
                    <a:bodyPr/>
                    <a:lstStyle/>
                    <a:p>
                      <a:endParaRPr lang="en-US" sz="1600" dirty="0">
                        <a:latin typeface="+mj-lt"/>
                      </a:endParaRPr>
                    </a:p>
                  </a:txBody>
                  <a:tcPr/>
                </a:tc>
                <a:tc>
                  <a:txBody>
                    <a:bodyPr/>
                    <a:lstStyle/>
                    <a:p>
                      <a:r>
                        <a:rPr lang="en-US" sz="1600" dirty="0" smtClean="0">
                          <a:latin typeface="+mj-lt"/>
                        </a:rPr>
                        <a:t>$13,000</a:t>
                      </a:r>
                      <a:endParaRPr lang="en-US" sz="1600" dirty="0">
                        <a:latin typeface="+mj-lt"/>
                      </a:endParaRPr>
                    </a:p>
                  </a:txBody>
                  <a:tcPr/>
                </a:tc>
                <a:tc>
                  <a:txBody>
                    <a:bodyPr/>
                    <a:lstStyle/>
                    <a:p>
                      <a:r>
                        <a:rPr lang="en-US" sz="1600" dirty="0" smtClean="0">
                          <a:latin typeface="+mj-lt"/>
                        </a:rPr>
                        <a:t>$15,000</a:t>
                      </a:r>
                      <a:endParaRPr lang="en-US" sz="1600" dirty="0">
                        <a:latin typeface="+mj-lt"/>
                      </a:endParaRPr>
                    </a:p>
                  </a:txBody>
                  <a:tcPr/>
                </a:tc>
                <a:tc>
                  <a:txBody>
                    <a:bodyPr/>
                    <a:lstStyle/>
                    <a:p>
                      <a:r>
                        <a:rPr lang="en-US" sz="1600" dirty="0" smtClean="0">
                          <a:latin typeface="+mj-lt"/>
                        </a:rPr>
                        <a:t>$15,000</a:t>
                      </a:r>
                      <a:endParaRPr lang="en-US" sz="1600" dirty="0">
                        <a:latin typeface="+mj-lt"/>
                      </a:endParaRPr>
                    </a:p>
                  </a:txBody>
                  <a:tcPr/>
                </a:tc>
                <a:tc>
                  <a:txBody>
                    <a:bodyPr/>
                    <a:lstStyle/>
                    <a:p>
                      <a:r>
                        <a:rPr lang="en-US" sz="1600" dirty="0" smtClean="0">
                          <a:latin typeface="+mj-lt"/>
                        </a:rPr>
                        <a:t>$23,000</a:t>
                      </a:r>
                      <a:endParaRPr lang="en-US" sz="1600" dirty="0">
                        <a:latin typeface="+mj-lt"/>
                      </a:endParaRPr>
                    </a:p>
                  </a:txBody>
                  <a:tcPr/>
                </a:tc>
                <a:tc>
                  <a:txBody>
                    <a:bodyPr/>
                    <a:lstStyle/>
                    <a:p>
                      <a:r>
                        <a:rPr lang="en-US" sz="1600" dirty="0" smtClean="0">
                          <a:latin typeface="+mj-lt"/>
                        </a:rPr>
                        <a:t>$3,000</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latin typeface="+mj-lt"/>
                        </a:rPr>
                        <a:t>-</a:t>
                      </a:r>
                      <a:endParaRPr lang="en-US" sz="1600" dirty="0">
                        <a:latin typeface="+mj-lt"/>
                      </a:endParaRPr>
                    </a:p>
                  </a:txBody>
                  <a:tcPr/>
                </a:tc>
                <a:tc>
                  <a:txBody>
                    <a:bodyPr/>
                    <a:lstStyle/>
                    <a:p>
                      <a:r>
                        <a:rPr lang="en-US" sz="1600" dirty="0" smtClean="0">
                          <a:latin typeface="+mj-lt"/>
                        </a:rPr>
                        <a:t>$7,000</a:t>
                      </a:r>
                      <a:endParaRPr lang="en-US" sz="1600" dirty="0">
                        <a:latin typeface="+mj-lt"/>
                      </a:endParaRPr>
                    </a:p>
                  </a:txBody>
                  <a:tcPr/>
                </a:tc>
                <a:tc>
                  <a:txBody>
                    <a:bodyPr/>
                    <a:lstStyle/>
                    <a:p>
                      <a:endParaRPr lang="en-US" sz="1600" dirty="0">
                        <a:latin typeface="+mj-lt"/>
                      </a:endParaRPr>
                    </a:p>
                  </a:txBody>
                  <a:tcPr/>
                </a:tc>
              </a:tr>
              <a:tr h="261698">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endParaRPr lang="en-US" sz="1600" dirty="0">
                        <a:latin typeface="+mj-lt"/>
                      </a:endParaRPr>
                    </a:p>
                  </a:txBody>
                  <a:tcPr/>
                </a:tc>
              </a:tr>
              <a:tr h="417957">
                <a:tc>
                  <a:txBody>
                    <a:bodyPr/>
                    <a:lstStyle/>
                    <a:p>
                      <a:r>
                        <a:rPr lang="en-US" sz="1600" b="1" dirty="0" smtClean="0">
                          <a:latin typeface="+mj-lt"/>
                        </a:rPr>
                        <a:t>Total WMS</a:t>
                      </a:r>
                    </a:p>
                    <a:p>
                      <a:r>
                        <a:rPr lang="en-US" sz="1600" b="1" dirty="0" smtClean="0">
                          <a:latin typeface="+mj-lt"/>
                        </a:rPr>
                        <a:t>(WO grant/bond)</a:t>
                      </a:r>
                      <a:endParaRPr lang="en-US" sz="1600" b="1" dirty="0">
                        <a:latin typeface="+mj-lt"/>
                      </a:endParaRPr>
                    </a:p>
                  </a:txBody>
                  <a:tcPr/>
                </a:tc>
                <a:tc>
                  <a:txBody>
                    <a:bodyPr/>
                    <a:lstStyle/>
                    <a:p>
                      <a:r>
                        <a:rPr lang="en-US" sz="1600" dirty="0" smtClean="0">
                          <a:latin typeface="+mj-lt"/>
                        </a:rPr>
                        <a:t>$146,475</a:t>
                      </a:r>
                      <a:endParaRPr lang="en-US" sz="1600" dirty="0">
                        <a:latin typeface="+mj-lt"/>
                      </a:endParaRPr>
                    </a:p>
                  </a:txBody>
                  <a:tcPr/>
                </a:tc>
                <a:tc>
                  <a:txBody>
                    <a:bodyPr/>
                    <a:lstStyle/>
                    <a:p>
                      <a:r>
                        <a:rPr lang="en-US" sz="1600" dirty="0" smtClean="0">
                          <a:latin typeface="+mj-lt"/>
                        </a:rPr>
                        <a:t>$204,085</a:t>
                      </a:r>
                      <a:endParaRPr lang="en-US" sz="1600" dirty="0">
                        <a:latin typeface="+mj-lt"/>
                      </a:endParaRPr>
                    </a:p>
                  </a:txBody>
                  <a:tcPr/>
                </a:tc>
                <a:tc>
                  <a:txBody>
                    <a:bodyPr/>
                    <a:lstStyle/>
                    <a:p>
                      <a:r>
                        <a:rPr lang="en-US" sz="1600" dirty="0" smtClean="0">
                          <a:latin typeface="+mj-lt"/>
                        </a:rPr>
                        <a:t>$95,555</a:t>
                      </a:r>
                      <a:endParaRPr lang="en-US" sz="1600" dirty="0">
                        <a:latin typeface="+mj-lt"/>
                      </a:endParaRPr>
                    </a:p>
                  </a:txBody>
                  <a:tcPr/>
                </a:tc>
                <a:tc>
                  <a:txBody>
                    <a:bodyPr/>
                    <a:lstStyle/>
                    <a:p>
                      <a:r>
                        <a:rPr lang="en-US" sz="1600" dirty="0" smtClean="0">
                          <a:latin typeface="+mj-lt"/>
                        </a:rPr>
                        <a:t>$143,881</a:t>
                      </a:r>
                      <a:endParaRPr lang="en-US" sz="1600" dirty="0">
                        <a:latin typeface="+mj-lt"/>
                      </a:endParaRPr>
                    </a:p>
                  </a:txBody>
                  <a:tcPr/>
                </a:tc>
                <a:tc>
                  <a:txBody>
                    <a:bodyPr/>
                    <a:lstStyle/>
                    <a:p>
                      <a:r>
                        <a:rPr lang="en-US" sz="1600" dirty="0" smtClean="0">
                          <a:latin typeface="+mj-lt"/>
                        </a:rPr>
                        <a:t>$53,000</a:t>
                      </a:r>
                      <a:endParaRPr lang="en-US" sz="1600" dirty="0">
                        <a:latin typeface="+mj-lt"/>
                      </a:endParaRPr>
                    </a:p>
                  </a:txBody>
                  <a:tcPr/>
                </a:tc>
                <a:tc>
                  <a:txBody>
                    <a:bodyPr/>
                    <a:lstStyle/>
                    <a:p>
                      <a:r>
                        <a:rPr lang="en-US" sz="1600" dirty="0" smtClean="0">
                          <a:latin typeface="+mj-lt"/>
                        </a:rPr>
                        <a:t>$138,825</a:t>
                      </a:r>
                      <a:endParaRPr lang="en-US" sz="1600" dirty="0">
                        <a:latin typeface="+mj-lt"/>
                      </a:endParaRPr>
                    </a:p>
                  </a:txBody>
                  <a:tcPr/>
                </a:tc>
                <a:tc>
                  <a:txBody>
                    <a:bodyPr/>
                    <a:lstStyle/>
                    <a:p>
                      <a:r>
                        <a:rPr lang="en-US" sz="1600" dirty="0" smtClean="0">
                          <a:latin typeface="+mj-lt"/>
                        </a:rPr>
                        <a:t>$39,825</a:t>
                      </a:r>
                      <a:endParaRPr lang="en-US" sz="1600" dirty="0">
                        <a:latin typeface="+mj-lt"/>
                      </a:endParaRPr>
                    </a:p>
                  </a:txBody>
                  <a:tcPr/>
                </a:tc>
                <a:tc>
                  <a:txBody>
                    <a:bodyPr/>
                    <a:lstStyle/>
                    <a:p>
                      <a:r>
                        <a:rPr lang="en-US" sz="1600" dirty="0" smtClean="0">
                          <a:latin typeface="+mj-lt"/>
                        </a:rPr>
                        <a:t>$69,790</a:t>
                      </a:r>
                      <a:endParaRPr lang="en-US" sz="1600" dirty="0">
                        <a:latin typeface="+mj-lt"/>
                      </a:endParaRPr>
                    </a:p>
                  </a:txBody>
                  <a:tcPr/>
                </a:tc>
                <a:tc>
                  <a:txBody>
                    <a:bodyPr/>
                    <a:lstStyle/>
                    <a:p>
                      <a:r>
                        <a:rPr lang="en-US" sz="1600" dirty="0" smtClean="0">
                          <a:latin typeface="+mj-lt"/>
                        </a:rPr>
                        <a:t>$101,517</a:t>
                      </a:r>
                      <a:endParaRPr lang="en-US" sz="1600" dirty="0">
                        <a:latin typeface="+mj-lt"/>
                      </a:endParaRPr>
                    </a:p>
                  </a:txBody>
                  <a:tcPr/>
                </a:tc>
                <a:tc>
                  <a:txBody>
                    <a:bodyPr/>
                    <a:lstStyle/>
                    <a:p>
                      <a:r>
                        <a:rPr lang="en-US" sz="1600" dirty="0" smtClean="0">
                          <a:latin typeface="+mj-lt"/>
                        </a:rPr>
                        <a:t>$185,512</a:t>
                      </a:r>
                      <a:endParaRPr lang="en-US" sz="1600" dirty="0">
                        <a:latin typeface="+mj-lt"/>
                      </a:endParaRPr>
                    </a:p>
                  </a:txBody>
                  <a:tcPr/>
                </a:tc>
              </a:tr>
            </a:tbl>
          </a:graphicData>
        </a:graphic>
      </p:graphicFrame>
    </p:spTree>
    <p:extLst>
      <p:ext uri="{BB962C8B-B14F-4D97-AF65-F5344CB8AC3E}">
        <p14:creationId xmlns:p14="http://schemas.microsoft.com/office/powerpoint/2010/main" val="2038213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926215" y="1917803"/>
            <a:ext cx="5979329" cy="830997"/>
          </a:xfrm>
          <a:prstGeom prst="rect">
            <a:avLst/>
          </a:prstGeom>
          <a:noFill/>
        </p:spPr>
        <p:txBody>
          <a:bodyPr wrap="none" rtlCol="0">
            <a:spAutoFit/>
          </a:bodyPr>
          <a:lstStyle/>
          <a:p>
            <a:r>
              <a:rPr lang="en-US" sz="4800" i="1" dirty="0" smtClean="0"/>
              <a:t>Woodland High School </a:t>
            </a:r>
            <a:endParaRPr lang="en-US" sz="4800" i="1" dirty="0"/>
          </a:p>
        </p:txBody>
      </p:sp>
      <p:pic>
        <p:nvPicPr>
          <p:cNvPr id="3074" name="Picture 2" descr="Image result for animated beaver"/>
          <p:cNvPicPr>
            <a:picLocks noChangeAspect="1" noChangeArrowheads="1"/>
          </p:cNvPicPr>
          <p:nvPr/>
        </p:nvPicPr>
        <p:blipFill rotWithShape="1">
          <a:blip r:embed="rId3">
            <a:extLst>
              <a:ext uri="{28A0092B-C50C-407E-A947-70E740481C1C}">
                <a14:useLocalDpi xmlns:a14="http://schemas.microsoft.com/office/drawing/2010/main" val="0"/>
              </a:ext>
            </a:extLst>
          </a:blip>
          <a:srcRect r="50246" b="1805"/>
          <a:stretch/>
        </p:blipFill>
        <p:spPr bwMode="auto">
          <a:xfrm>
            <a:off x="4724400" y="2966599"/>
            <a:ext cx="1943685" cy="1858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95509" y="4757132"/>
            <a:ext cx="3640740" cy="584775"/>
          </a:xfrm>
          <a:prstGeom prst="rect">
            <a:avLst/>
          </a:prstGeom>
          <a:noFill/>
        </p:spPr>
        <p:txBody>
          <a:bodyPr wrap="none" rtlCol="0">
            <a:spAutoFit/>
          </a:bodyPr>
          <a:lstStyle/>
          <a:p>
            <a:r>
              <a:rPr lang="en-US" sz="3200" i="1" dirty="0" smtClean="0"/>
              <a:t>Home of the Beavers</a:t>
            </a:r>
            <a:endParaRPr lang="en-US" sz="3200" i="1" dirty="0"/>
          </a:p>
        </p:txBody>
      </p:sp>
    </p:spTree>
    <p:extLst>
      <p:ext uri="{BB962C8B-B14F-4D97-AF65-F5344CB8AC3E}">
        <p14:creationId xmlns:p14="http://schemas.microsoft.com/office/powerpoint/2010/main" val="3500060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b="1" dirty="0" smtClean="0"/>
              <a:t>WHS</a:t>
            </a:r>
            <a:r>
              <a:rPr lang="en-US" dirty="0" smtClean="0"/>
              <a:t/>
            </a:r>
            <a:br>
              <a:rPr lang="en-US" dirty="0" smtClean="0"/>
            </a:br>
            <a:r>
              <a:rPr lang="en-US" sz="2800" i="1" dirty="0" smtClean="0"/>
              <a:t>Statistics </a:t>
            </a:r>
            <a:endParaRPr lang="en-US" sz="2800" i="1" dirty="0"/>
          </a:p>
        </p:txBody>
      </p:sp>
      <p:sp>
        <p:nvSpPr>
          <p:cNvPr id="3" name="Content Placeholder 2"/>
          <p:cNvSpPr>
            <a:spLocks noGrp="1"/>
          </p:cNvSpPr>
          <p:nvPr>
            <p:ph idx="1"/>
          </p:nvPr>
        </p:nvSpPr>
        <p:spPr>
          <a:xfrm>
            <a:off x="413905" y="1497013"/>
            <a:ext cx="4923559" cy="4351338"/>
          </a:xfrm>
        </p:spPr>
        <p:txBody>
          <a:bodyPr>
            <a:normAutofit/>
          </a:bodyPr>
          <a:lstStyle/>
          <a:p>
            <a:pPr lvl="1"/>
            <a:r>
              <a:rPr lang="en-US" dirty="0" smtClean="0">
                <a:latin typeface="+mj-lt"/>
              </a:rPr>
              <a:t>Site 40.88 acres (2 parcels)</a:t>
            </a:r>
          </a:p>
          <a:p>
            <a:pPr lvl="1"/>
            <a:r>
              <a:rPr lang="en-US" dirty="0" smtClean="0">
                <a:latin typeface="+mj-lt"/>
              </a:rPr>
              <a:t>Building footprint approximately 2.64 acres (.97)</a:t>
            </a:r>
          </a:p>
          <a:p>
            <a:pPr lvl="1"/>
            <a:r>
              <a:rPr lang="en-US" dirty="0" smtClean="0">
                <a:latin typeface="+mj-lt"/>
              </a:rPr>
              <a:t>153,000 gross sqft </a:t>
            </a:r>
          </a:p>
          <a:p>
            <a:pPr lvl="1"/>
            <a:r>
              <a:rPr lang="en-US" dirty="0" smtClean="0">
                <a:latin typeface="+mj-lt"/>
              </a:rPr>
              <a:t>Original construction 2013/14 </a:t>
            </a:r>
          </a:p>
          <a:p>
            <a:pPr lvl="1"/>
            <a:r>
              <a:rPr lang="en-US" dirty="0" smtClean="0">
                <a:latin typeface="+mj-lt"/>
              </a:rPr>
              <a:t>Parking – 414 car 10 ADA, 14 bus with auto shadow lines (46 auto)</a:t>
            </a:r>
          </a:p>
          <a:p>
            <a:pPr lvl="1"/>
            <a:r>
              <a:rPr lang="en-US" dirty="0" smtClean="0">
                <a:latin typeface="+mj-lt"/>
              </a:rPr>
              <a:t>Current staff 734 students 64 staff</a:t>
            </a:r>
          </a:p>
          <a:p>
            <a:pPr lvl="1"/>
            <a:endParaRPr lang="en-US" dirty="0" smtClean="0">
              <a:latin typeface="+mj-lt"/>
            </a:endParaRPr>
          </a:p>
          <a:p>
            <a:pPr marL="0" indent="0">
              <a:buNone/>
            </a:pPr>
            <a:endParaRPr lang="en-US" dirty="0" smtClean="0">
              <a:latin typeface="+mj-lt"/>
            </a:endParaRPr>
          </a:p>
          <a:p>
            <a:endParaRPr lang="en-US" dirty="0">
              <a:latin typeface="+mj-lt"/>
            </a:endParaRPr>
          </a:p>
        </p:txBody>
      </p:sp>
      <p:sp>
        <p:nvSpPr>
          <p:cNvPr id="7" name="Content Placeholder 2"/>
          <p:cNvSpPr txBox="1">
            <a:spLocks/>
          </p:cNvSpPr>
          <p:nvPr/>
        </p:nvSpPr>
        <p:spPr>
          <a:xfrm>
            <a:off x="5961744" y="1497013"/>
            <a:ext cx="603799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smtClean="0">
                <a:latin typeface="+mj-lt"/>
              </a:rPr>
              <a:t>Classrooms</a:t>
            </a:r>
          </a:p>
          <a:p>
            <a:pPr lvl="2"/>
            <a:r>
              <a:rPr lang="en-US" sz="2200" dirty="0" smtClean="0">
                <a:latin typeface="+mj-lt"/>
              </a:rPr>
              <a:t>18 Regular classrooms</a:t>
            </a:r>
          </a:p>
          <a:p>
            <a:pPr lvl="2"/>
            <a:r>
              <a:rPr lang="en-US" sz="2200" dirty="0" smtClean="0">
                <a:latin typeface="+mj-lt"/>
              </a:rPr>
              <a:t>6 Science labs</a:t>
            </a:r>
          </a:p>
          <a:p>
            <a:pPr lvl="2"/>
            <a:r>
              <a:rPr lang="en-US" sz="2200" dirty="0" smtClean="0">
                <a:latin typeface="+mj-lt"/>
              </a:rPr>
              <a:t>3 Computer /IT lab </a:t>
            </a:r>
          </a:p>
          <a:p>
            <a:pPr lvl="2"/>
            <a:r>
              <a:rPr lang="en-US" sz="2200" dirty="0" smtClean="0">
                <a:latin typeface="+mj-lt"/>
              </a:rPr>
              <a:t>1 Culinary </a:t>
            </a:r>
          </a:p>
          <a:p>
            <a:pPr lvl="2"/>
            <a:r>
              <a:rPr lang="en-US" sz="2200" dirty="0" smtClean="0">
                <a:latin typeface="+mj-lt"/>
              </a:rPr>
              <a:t>2 Business lab  </a:t>
            </a:r>
          </a:p>
          <a:p>
            <a:pPr lvl="2"/>
            <a:r>
              <a:rPr lang="en-US" sz="2200" dirty="0" smtClean="0">
                <a:latin typeface="+mj-lt"/>
              </a:rPr>
              <a:t>1 Horticulture</a:t>
            </a:r>
          </a:p>
          <a:p>
            <a:pPr lvl="2"/>
            <a:r>
              <a:rPr lang="en-US" sz="2200" dirty="0" smtClean="0">
                <a:latin typeface="+mj-lt"/>
              </a:rPr>
              <a:t>1 Music room</a:t>
            </a:r>
          </a:p>
          <a:p>
            <a:pPr lvl="2"/>
            <a:r>
              <a:rPr lang="en-US" sz="2200" dirty="0" smtClean="0">
                <a:latin typeface="+mj-lt"/>
              </a:rPr>
              <a:t>2 Resource </a:t>
            </a:r>
          </a:p>
          <a:p>
            <a:pPr lvl="2"/>
            <a:r>
              <a:rPr lang="en-US" sz="2200" dirty="0" smtClean="0">
                <a:latin typeface="+mj-lt"/>
              </a:rPr>
              <a:t>1 Life Skills (currently SPED classroom)</a:t>
            </a:r>
          </a:p>
          <a:p>
            <a:pPr lvl="2"/>
            <a:r>
              <a:rPr lang="en-US" sz="2200" dirty="0" smtClean="0">
                <a:latin typeface="+mj-lt"/>
              </a:rPr>
              <a:t>1 Music room</a:t>
            </a:r>
          </a:p>
          <a:p>
            <a:pPr lvl="2"/>
            <a:r>
              <a:rPr lang="en-US" sz="2200" dirty="0" smtClean="0">
                <a:latin typeface="+mj-lt"/>
              </a:rPr>
              <a:t>1 Career center </a:t>
            </a:r>
          </a:p>
          <a:p>
            <a:pPr lvl="2"/>
            <a:r>
              <a:rPr lang="en-US" sz="2200" dirty="0" smtClean="0">
                <a:latin typeface="+mj-lt"/>
              </a:rPr>
              <a:t>2 Art rooms   </a:t>
            </a:r>
          </a:p>
          <a:p>
            <a:pPr lvl="1"/>
            <a:endParaRPr lang="en-US" sz="2200" dirty="0" smtClean="0">
              <a:latin typeface="+mj-lt"/>
            </a:endParaRPr>
          </a:p>
          <a:p>
            <a:endParaRPr lang="en-US" sz="2200" dirty="0">
              <a:latin typeface="+mj-lt"/>
            </a:endParaRPr>
          </a:p>
        </p:txBody>
      </p:sp>
    </p:spTree>
    <p:extLst>
      <p:ext uri="{BB962C8B-B14F-4D97-AF65-F5344CB8AC3E}">
        <p14:creationId xmlns:p14="http://schemas.microsoft.com/office/powerpoint/2010/main" val="8918599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b="1" dirty="0" smtClean="0"/>
              <a:t>WHS</a:t>
            </a:r>
            <a:r>
              <a:rPr lang="en-US" dirty="0" smtClean="0"/>
              <a:t/>
            </a:r>
            <a:br>
              <a:rPr lang="en-US" dirty="0" smtClean="0"/>
            </a:br>
            <a:r>
              <a:rPr lang="en-US" sz="2800" i="1" dirty="0" smtClean="0"/>
              <a:t>Historical Look </a:t>
            </a:r>
            <a:endParaRPr lang="en-US" sz="2800" i="1" dirty="0"/>
          </a:p>
        </p:txBody>
      </p:sp>
      <p:sp>
        <p:nvSpPr>
          <p:cNvPr id="3" name="Content Placeholder 2"/>
          <p:cNvSpPr>
            <a:spLocks noGrp="1"/>
          </p:cNvSpPr>
          <p:nvPr>
            <p:ph idx="1"/>
          </p:nvPr>
        </p:nvSpPr>
        <p:spPr>
          <a:xfrm>
            <a:off x="285750" y="1910948"/>
            <a:ext cx="4923559" cy="4351338"/>
          </a:xfrm>
        </p:spPr>
        <p:txBody>
          <a:bodyPr>
            <a:normAutofit/>
          </a:bodyPr>
          <a:lstStyle/>
          <a:p>
            <a:pPr lvl="1"/>
            <a:r>
              <a:rPr lang="en-US" dirty="0" smtClean="0">
                <a:latin typeface="+mj-lt"/>
              </a:rPr>
              <a:t>Bond levy passed 2012</a:t>
            </a:r>
          </a:p>
          <a:p>
            <a:pPr marL="457200" lvl="1" indent="0">
              <a:buNone/>
            </a:pPr>
            <a:endParaRPr lang="en-US" dirty="0" smtClean="0">
              <a:latin typeface="+mj-lt"/>
            </a:endParaRPr>
          </a:p>
          <a:p>
            <a:pPr lvl="1"/>
            <a:r>
              <a:rPr lang="en-US" dirty="0" smtClean="0">
                <a:latin typeface="+mj-lt"/>
              </a:rPr>
              <a:t>Construction began 2013</a:t>
            </a:r>
          </a:p>
          <a:p>
            <a:pPr marL="457200" lvl="1" indent="0">
              <a:buNone/>
            </a:pPr>
            <a:endParaRPr lang="en-US" dirty="0" smtClean="0">
              <a:latin typeface="+mj-lt"/>
            </a:endParaRPr>
          </a:p>
          <a:p>
            <a:pPr lvl="1"/>
            <a:r>
              <a:rPr lang="en-US" dirty="0" smtClean="0">
                <a:latin typeface="+mj-lt"/>
              </a:rPr>
              <a:t>Construction ends 2015</a:t>
            </a:r>
          </a:p>
          <a:p>
            <a:pPr marL="457200" lvl="1" indent="0">
              <a:buNone/>
            </a:pPr>
            <a:endParaRPr lang="en-US" dirty="0" smtClean="0">
              <a:latin typeface="+mj-lt"/>
            </a:endParaRPr>
          </a:p>
          <a:p>
            <a:pPr lvl="1"/>
            <a:r>
              <a:rPr lang="en-US" dirty="0" smtClean="0">
                <a:latin typeface="+mj-lt"/>
              </a:rPr>
              <a:t>First class 2015</a:t>
            </a:r>
          </a:p>
          <a:p>
            <a:pPr lvl="1"/>
            <a:endParaRPr lang="en-US" dirty="0" smtClean="0">
              <a:latin typeface="+mj-lt"/>
            </a:endParaRPr>
          </a:p>
          <a:p>
            <a:pPr lvl="1"/>
            <a:endParaRPr lang="en-US" dirty="0" smtClean="0">
              <a:latin typeface="+mj-lt"/>
            </a:endParaRPr>
          </a:p>
          <a:p>
            <a:endParaRPr lang="en-US" dirty="0">
              <a:latin typeface="+mj-lt"/>
            </a:endParaRPr>
          </a:p>
        </p:txBody>
      </p:sp>
      <p:pic>
        <p:nvPicPr>
          <p:cNvPr id="4" name="Picture 3"/>
          <p:cNvPicPr>
            <a:picLocks noChangeAspect="1"/>
          </p:cNvPicPr>
          <p:nvPr/>
        </p:nvPicPr>
        <p:blipFill>
          <a:blip r:embed="rId3"/>
          <a:stretch>
            <a:fillRect/>
          </a:stretch>
        </p:blipFill>
        <p:spPr>
          <a:xfrm>
            <a:off x="4843548" y="1239936"/>
            <a:ext cx="6575535" cy="4499682"/>
          </a:xfrm>
          <a:prstGeom prst="rect">
            <a:avLst/>
          </a:prstGeom>
        </p:spPr>
      </p:pic>
    </p:spTree>
    <p:extLst>
      <p:ext uri="{BB962C8B-B14F-4D97-AF65-F5344CB8AC3E}">
        <p14:creationId xmlns:p14="http://schemas.microsoft.com/office/powerpoint/2010/main" val="28299868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9943" y="1777049"/>
            <a:ext cx="4174541" cy="5016758"/>
          </a:xfrm>
          <a:prstGeom prst="rect">
            <a:avLst/>
          </a:prstGeom>
          <a:noFill/>
        </p:spPr>
        <p:txBody>
          <a:bodyPr wrap="none" rtlCol="0">
            <a:spAutoFit/>
          </a:bodyPr>
          <a:lstStyle/>
          <a:p>
            <a:pPr marL="342900" indent="-342900">
              <a:buAutoNum type="arabicPlain"/>
            </a:pPr>
            <a:r>
              <a:rPr lang="en-US" sz="2000" dirty="0" smtClean="0"/>
              <a:t>Stadium </a:t>
            </a:r>
          </a:p>
          <a:p>
            <a:pPr marL="342900" indent="-342900">
              <a:buAutoNum type="arabicPlain"/>
            </a:pPr>
            <a:r>
              <a:rPr lang="en-US" sz="2000" dirty="0" smtClean="0"/>
              <a:t>Locker room</a:t>
            </a:r>
          </a:p>
          <a:p>
            <a:pPr marL="342900" indent="-342900">
              <a:buAutoNum type="arabicPlain"/>
            </a:pPr>
            <a:r>
              <a:rPr lang="en-US" sz="2000" dirty="0" smtClean="0"/>
              <a:t>Gym</a:t>
            </a:r>
          </a:p>
          <a:p>
            <a:pPr marL="342900" indent="-342900">
              <a:buAutoNum type="arabicPlain"/>
            </a:pPr>
            <a:r>
              <a:rPr lang="en-US" sz="2000" dirty="0" smtClean="0"/>
              <a:t>Spin/weight Room</a:t>
            </a:r>
          </a:p>
          <a:p>
            <a:pPr marL="342900" indent="-342900">
              <a:buAutoNum type="arabicPlain"/>
            </a:pPr>
            <a:r>
              <a:rPr lang="en-US" sz="2000" dirty="0" smtClean="0"/>
              <a:t>Classroom wing north</a:t>
            </a:r>
          </a:p>
          <a:p>
            <a:pPr marL="342900" indent="-342900">
              <a:buAutoNum type="arabicPlain"/>
            </a:pPr>
            <a:r>
              <a:rPr lang="en-US" sz="2000" dirty="0" smtClean="0"/>
              <a:t>Classroom bridge north</a:t>
            </a:r>
          </a:p>
          <a:p>
            <a:pPr marL="342900" indent="-342900">
              <a:buAutoNum type="arabicPlain"/>
            </a:pPr>
            <a:r>
              <a:rPr lang="en-US" sz="2000" dirty="0" smtClean="0"/>
              <a:t>Classroom bridge south</a:t>
            </a:r>
          </a:p>
          <a:p>
            <a:pPr marL="342900" indent="-342900">
              <a:buAutoNum type="arabicPlain"/>
            </a:pPr>
            <a:r>
              <a:rPr lang="en-US" sz="2000" dirty="0" smtClean="0"/>
              <a:t>Classroom wing south</a:t>
            </a:r>
          </a:p>
          <a:p>
            <a:pPr marL="342900" indent="-342900">
              <a:buAutoNum type="arabicPlain"/>
            </a:pPr>
            <a:r>
              <a:rPr lang="en-US" sz="2000" dirty="0" smtClean="0"/>
              <a:t>Entrance awnings (7 installations)</a:t>
            </a:r>
          </a:p>
          <a:p>
            <a:endParaRPr lang="en-US" sz="2000" dirty="0"/>
          </a:p>
          <a:p>
            <a:r>
              <a:rPr lang="en-US" sz="2000" dirty="0" smtClean="0"/>
              <a:t>A   North parking</a:t>
            </a:r>
          </a:p>
          <a:p>
            <a:r>
              <a:rPr lang="en-US" sz="2000" dirty="0" smtClean="0"/>
              <a:t>B   Sport fields and approaches</a:t>
            </a:r>
          </a:p>
          <a:p>
            <a:r>
              <a:rPr lang="en-US" sz="2000" dirty="0" smtClean="0"/>
              <a:t>C   Gym and exit rd.</a:t>
            </a:r>
          </a:p>
          <a:p>
            <a:r>
              <a:rPr lang="en-US" sz="2000" dirty="0" smtClean="0"/>
              <a:t>D   Main Parking west</a:t>
            </a:r>
          </a:p>
          <a:p>
            <a:r>
              <a:rPr lang="en-US" sz="2000" dirty="0" smtClean="0"/>
              <a:t>E   Main parking east</a:t>
            </a:r>
          </a:p>
          <a:p>
            <a:endParaRPr lang="en-US" sz="2000" dirty="0"/>
          </a:p>
        </p:txBody>
      </p:sp>
      <p:pic>
        <p:nvPicPr>
          <p:cNvPr id="2" name="Picture 1"/>
          <p:cNvPicPr>
            <a:picLocks noChangeAspect="1"/>
          </p:cNvPicPr>
          <p:nvPr/>
        </p:nvPicPr>
        <p:blipFill>
          <a:blip r:embed="rId2"/>
          <a:stretch>
            <a:fillRect/>
          </a:stretch>
        </p:blipFill>
        <p:spPr>
          <a:xfrm>
            <a:off x="4143374" y="290512"/>
            <a:ext cx="7762875" cy="6305634"/>
          </a:xfrm>
          <a:prstGeom prst="rect">
            <a:avLst/>
          </a:prstGeom>
        </p:spPr>
      </p:pic>
      <p:sp>
        <p:nvSpPr>
          <p:cNvPr id="5" name="Rectangle 4"/>
          <p:cNvSpPr/>
          <p:nvPr/>
        </p:nvSpPr>
        <p:spPr>
          <a:xfrm>
            <a:off x="145119" y="0"/>
            <a:ext cx="6096000" cy="1631216"/>
          </a:xfrm>
          <a:prstGeom prst="rect">
            <a:avLst/>
          </a:prstGeom>
        </p:spPr>
        <p:txBody>
          <a:bodyPr>
            <a:spAutoFit/>
          </a:bodyPr>
          <a:lstStyle/>
          <a:p>
            <a:r>
              <a:rPr lang="en-US" sz="4400" b="1" dirty="0"/>
              <a:t>WHS</a:t>
            </a:r>
            <a:r>
              <a:rPr lang="en-US" sz="4400" dirty="0"/>
              <a:t/>
            </a:r>
            <a:br>
              <a:rPr lang="en-US" sz="4400" dirty="0"/>
            </a:br>
            <a:r>
              <a:rPr lang="en-US" sz="2800" i="1" dirty="0" smtClean="0"/>
              <a:t>Roof and </a:t>
            </a:r>
          </a:p>
          <a:p>
            <a:r>
              <a:rPr lang="en-US" sz="2800" i="1" dirty="0" smtClean="0"/>
              <a:t>Blacktop Map</a:t>
            </a:r>
            <a:endParaRPr lang="en-US" sz="2800" i="1" dirty="0"/>
          </a:p>
        </p:txBody>
      </p:sp>
      <p:sp>
        <p:nvSpPr>
          <p:cNvPr id="3" name="TextBox 2"/>
          <p:cNvSpPr txBox="1"/>
          <p:nvPr/>
        </p:nvSpPr>
        <p:spPr>
          <a:xfrm>
            <a:off x="9272789" y="415498"/>
            <a:ext cx="231820" cy="400110"/>
          </a:xfrm>
          <a:prstGeom prst="rect">
            <a:avLst/>
          </a:prstGeom>
          <a:noFill/>
        </p:spPr>
        <p:txBody>
          <a:bodyPr wrap="square" rtlCol="0">
            <a:spAutoFit/>
          </a:bodyPr>
          <a:lstStyle/>
          <a:p>
            <a:r>
              <a:rPr lang="en-US" sz="2000" b="1" dirty="0" smtClean="0">
                <a:solidFill>
                  <a:schemeClr val="bg1"/>
                </a:solidFill>
              </a:rPr>
              <a:t>A</a:t>
            </a:r>
            <a:endParaRPr lang="en-US" sz="2000" b="1" dirty="0">
              <a:solidFill>
                <a:schemeClr val="bg1"/>
              </a:solidFill>
            </a:endParaRPr>
          </a:p>
        </p:txBody>
      </p:sp>
      <p:sp>
        <p:nvSpPr>
          <p:cNvPr id="6" name="TextBox 5"/>
          <p:cNvSpPr txBox="1"/>
          <p:nvPr/>
        </p:nvSpPr>
        <p:spPr>
          <a:xfrm>
            <a:off x="10519893" y="4639807"/>
            <a:ext cx="231820" cy="400110"/>
          </a:xfrm>
          <a:prstGeom prst="rect">
            <a:avLst/>
          </a:prstGeom>
          <a:noFill/>
        </p:spPr>
        <p:txBody>
          <a:bodyPr wrap="square" rtlCol="0">
            <a:spAutoFit/>
          </a:bodyPr>
          <a:lstStyle/>
          <a:p>
            <a:r>
              <a:rPr lang="en-US" sz="2000" b="1" dirty="0" smtClean="0">
                <a:solidFill>
                  <a:schemeClr val="bg1"/>
                </a:solidFill>
              </a:rPr>
              <a:t>E</a:t>
            </a:r>
            <a:endParaRPr lang="en-US" sz="2000" b="1" dirty="0">
              <a:solidFill>
                <a:schemeClr val="bg1"/>
              </a:solidFill>
            </a:endParaRPr>
          </a:p>
        </p:txBody>
      </p:sp>
      <p:sp>
        <p:nvSpPr>
          <p:cNvPr id="7" name="TextBox 6"/>
          <p:cNvSpPr txBox="1"/>
          <p:nvPr/>
        </p:nvSpPr>
        <p:spPr>
          <a:xfrm>
            <a:off x="5766009" y="963815"/>
            <a:ext cx="231820" cy="400110"/>
          </a:xfrm>
          <a:prstGeom prst="rect">
            <a:avLst/>
          </a:prstGeom>
          <a:noFill/>
        </p:spPr>
        <p:txBody>
          <a:bodyPr wrap="square" rtlCol="0">
            <a:spAutoFit/>
          </a:bodyPr>
          <a:lstStyle/>
          <a:p>
            <a:r>
              <a:rPr lang="en-US" sz="2000" b="1" dirty="0" smtClean="0">
                <a:solidFill>
                  <a:schemeClr val="bg1"/>
                </a:solidFill>
              </a:rPr>
              <a:t>B</a:t>
            </a:r>
            <a:endParaRPr lang="en-US" sz="2000" b="1" dirty="0">
              <a:solidFill>
                <a:schemeClr val="bg1"/>
              </a:solidFill>
            </a:endParaRPr>
          </a:p>
        </p:txBody>
      </p:sp>
      <p:sp>
        <p:nvSpPr>
          <p:cNvPr id="8" name="TextBox 7"/>
          <p:cNvSpPr txBox="1"/>
          <p:nvPr/>
        </p:nvSpPr>
        <p:spPr>
          <a:xfrm>
            <a:off x="6977465" y="5039917"/>
            <a:ext cx="231820" cy="400110"/>
          </a:xfrm>
          <a:prstGeom prst="rect">
            <a:avLst/>
          </a:prstGeom>
          <a:noFill/>
        </p:spPr>
        <p:txBody>
          <a:bodyPr wrap="square" rtlCol="0">
            <a:spAutoFit/>
          </a:bodyPr>
          <a:lstStyle/>
          <a:p>
            <a:r>
              <a:rPr lang="en-US" sz="2000" b="1" dirty="0" smtClean="0">
                <a:solidFill>
                  <a:schemeClr val="bg1"/>
                </a:solidFill>
              </a:rPr>
              <a:t>C</a:t>
            </a:r>
            <a:endParaRPr lang="en-US" sz="2000" b="1" dirty="0">
              <a:solidFill>
                <a:schemeClr val="bg1"/>
              </a:solidFill>
            </a:endParaRPr>
          </a:p>
        </p:txBody>
      </p:sp>
      <p:sp>
        <p:nvSpPr>
          <p:cNvPr id="9" name="TextBox 8"/>
          <p:cNvSpPr txBox="1"/>
          <p:nvPr/>
        </p:nvSpPr>
        <p:spPr>
          <a:xfrm>
            <a:off x="8351949" y="4128907"/>
            <a:ext cx="231820" cy="400110"/>
          </a:xfrm>
          <a:prstGeom prst="rect">
            <a:avLst/>
          </a:prstGeom>
          <a:noFill/>
        </p:spPr>
        <p:txBody>
          <a:bodyPr wrap="square" rtlCol="0">
            <a:spAutoFit/>
          </a:bodyPr>
          <a:lstStyle/>
          <a:p>
            <a:r>
              <a:rPr lang="en-US" sz="2000" b="1" dirty="0" smtClean="0">
                <a:solidFill>
                  <a:schemeClr val="bg1"/>
                </a:solidFill>
              </a:rPr>
              <a:t>D</a:t>
            </a:r>
            <a:endParaRPr lang="en-US" sz="2000" b="1" dirty="0">
              <a:solidFill>
                <a:schemeClr val="bg1"/>
              </a:solidFill>
            </a:endParaRPr>
          </a:p>
        </p:txBody>
      </p:sp>
      <p:sp>
        <p:nvSpPr>
          <p:cNvPr id="10" name="TextBox 9"/>
          <p:cNvSpPr txBox="1"/>
          <p:nvPr/>
        </p:nvSpPr>
        <p:spPr>
          <a:xfrm>
            <a:off x="8351949" y="3208210"/>
            <a:ext cx="231820" cy="400110"/>
          </a:xfrm>
          <a:prstGeom prst="rect">
            <a:avLst/>
          </a:prstGeom>
          <a:noFill/>
        </p:spPr>
        <p:txBody>
          <a:bodyPr wrap="square" rtlCol="0">
            <a:spAutoFit/>
          </a:bodyPr>
          <a:lstStyle/>
          <a:p>
            <a:r>
              <a:rPr lang="en-US" sz="2000" b="1" dirty="0" smtClean="0">
                <a:solidFill>
                  <a:schemeClr val="bg1"/>
                </a:solidFill>
              </a:rPr>
              <a:t>C</a:t>
            </a:r>
            <a:endParaRPr lang="en-US" sz="2000" b="1" dirty="0">
              <a:solidFill>
                <a:schemeClr val="bg1"/>
              </a:solidFill>
            </a:endParaRPr>
          </a:p>
        </p:txBody>
      </p:sp>
      <p:sp>
        <p:nvSpPr>
          <p:cNvPr id="11" name="TextBox 10"/>
          <p:cNvSpPr txBox="1"/>
          <p:nvPr/>
        </p:nvSpPr>
        <p:spPr>
          <a:xfrm>
            <a:off x="5893389" y="2084679"/>
            <a:ext cx="231820" cy="400110"/>
          </a:xfrm>
          <a:prstGeom prst="rect">
            <a:avLst/>
          </a:prstGeom>
          <a:noFill/>
        </p:spPr>
        <p:txBody>
          <a:bodyPr wrap="square" rtlCol="0">
            <a:spAutoFit/>
          </a:bodyPr>
          <a:lstStyle/>
          <a:p>
            <a:r>
              <a:rPr lang="en-US" sz="2000" b="1" dirty="0" smtClean="0"/>
              <a:t>1</a:t>
            </a:r>
            <a:endParaRPr lang="en-US" sz="2000" b="1" dirty="0"/>
          </a:p>
        </p:txBody>
      </p:sp>
      <p:sp>
        <p:nvSpPr>
          <p:cNvPr id="12" name="TextBox 11"/>
          <p:cNvSpPr txBox="1"/>
          <p:nvPr/>
        </p:nvSpPr>
        <p:spPr>
          <a:xfrm>
            <a:off x="8573268" y="1395242"/>
            <a:ext cx="231820" cy="400110"/>
          </a:xfrm>
          <a:prstGeom prst="rect">
            <a:avLst/>
          </a:prstGeom>
          <a:noFill/>
        </p:spPr>
        <p:txBody>
          <a:bodyPr wrap="square" rtlCol="0">
            <a:spAutoFit/>
          </a:bodyPr>
          <a:lstStyle/>
          <a:p>
            <a:r>
              <a:rPr lang="en-US" sz="2000" b="1" dirty="0" smtClean="0"/>
              <a:t>2</a:t>
            </a:r>
            <a:endParaRPr lang="en-US" sz="2000" b="1" dirty="0"/>
          </a:p>
        </p:txBody>
      </p:sp>
      <p:sp>
        <p:nvSpPr>
          <p:cNvPr id="13" name="TextBox 12"/>
          <p:cNvSpPr txBox="1"/>
          <p:nvPr/>
        </p:nvSpPr>
        <p:spPr>
          <a:xfrm>
            <a:off x="8583769" y="1861723"/>
            <a:ext cx="231820" cy="400110"/>
          </a:xfrm>
          <a:prstGeom prst="rect">
            <a:avLst/>
          </a:prstGeom>
          <a:noFill/>
        </p:spPr>
        <p:txBody>
          <a:bodyPr wrap="square" rtlCol="0">
            <a:spAutoFit/>
          </a:bodyPr>
          <a:lstStyle/>
          <a:p>
            <a:r>
              <a:rPr lang="en-US" sz="2000" b="1" dirty="0" smtClean="0"/>
              <a:t>3</a:t>
            </a:r>
            <a:endParaRPr lang="en-US" sz="2000" b="1" dirty="0"/>
          </a:p>
        </p:txBody>
      </p:sp>
      <p:sp>
        <p:nvSpPr>
          <p:cNvPr id="14" name="TextBox 13"/>
          <p:cNvSpPr txBox="1"/>
          <p:nvPr/>
        </p:nvSpPr>
        <p:spPr>
          <a:xfrm>
            <a:off x="8984836" y="2480720"/>
            <a:ext cx="231820" cy="400110"/>
          </a:xfrm>
          <a:prstGeom prst="rect">
            <a:avLst/>
          </a:prstGeom>
          <a:noFill/>
        </p:spPr>
        <p:txBody>
          <a:bodyPr wrap="square" rtlCol="0">
            <a:spAutoFit/>
          </a:bodyPr>
          <a:lstStyle/>
          <a:p>
            <a:r>
              <a:rPr lang="en-US" sz="2000" b="1" dirty="0" smtClean="0"/>
              <a:t>4</a:t>
            </a:r>
            <a:endParaRPr lang="en-US" sz="2000" b="1" dirty="0"/>
          </a:p>
        </p:txBody>
      </p:sp>
      <p:sp>
        <p:nvSpPr>
          <p:cNvPr id="15" name="TextBox 14"/>
          <p:cNvSpPr txBox="1"/>
          <p:nvPr/>
        </p:nvSpPr>
        <p:spPr>
          <a:xfrm>
            <a:off x="10635803" y="963815"/>
            <a:ext cx="231820" cy="400110"/>
          </a:xfrm>
          <a:prstGeom prst="rect">
            <a:avLst/>
          </a:prstGeom>
          <a:noFill/>
        </p:spPr>
        <p:txBody>
          <a:bodyPr wrap="square" rtlCol="0">
            <a:spAutoFit/>
          </a:bodyPr>
          <a:lstStyle/>
          <a:p>
            <a:r>
              <a:rPr lang="en-US" sz="2000" b="1" dirty="0" smtClean="0"/>
              <a:t>5</a:t>
            </a:r>
            <a:endParaRPr lang="en-US" sz="2000" b="1" dirty="0"/>
          </a:p>
        </p:txBody>
      </p:sp>
      <p:sp>
        <p:nvSpPr>
          <p:cNvPr id="17" name="TextBox 16"/>
          <p:cNvSpPr txBox="1"/>
          <p:nvPr/>
        </p:nvSpPr>
        <p:spPr>
          <a:xfrm>
            <a:off x="10117256" y="1431161"/>
            <a:ext cx="231820" cy="400110"/>
          </a:xfrm>
          <a:prstGeom prst="rect">
            <a:avLst/>
          </a:prstGeom>
          <a:noFill/>
        </p:spPr>
        <p:txBody>
          <a:bodyPr wrap="square" rtlCol="0">
            <a:spAutoFit/>
          </a:bodyPr>
          <a:lstStyle/>
          <a:p>
            <a:r>
              <a:rPr lang="en-US" sz="2000" b="1" dirty="0" smtClean="0"/>
              <a:t>6</a:t>
            </a:r>
            <a:endParaRPr lang="en-US" sz="2000" b="1" dirty="0"/>
          </a:p>
        </p:txBody>
      </p:sp>
      <p:sp>
        <p:nvSpPr>
          <p:cNvPr id="18" name="TextBox 17"/>
          <p:cNvSpPr txBox="1"/>
          <p:nvPr/>
        </p:nvSpPr>
        <p:spPr>
          <a:xfrm>
            <a:off x="10594463" y="2704589"/>
            <a:ext cx="231820" cy="400110"/>
          </a:xfrm>
          <a:prstGeom prst="rect">
            <a:avLst/>
          </a:prstGeom>
          <a:noFill/>
        </p:spPr>
        <p:txBody>
          <a:bodyPr wrap="square" rtlCol="0">
            <a:spAutoFit/>
          </a:bodyPr>
          <a:lstStyle/>
          <a:p>
            <a:r>
              <a:rPr lang="en-US" sz="2000" b="1" dirty="0" smtClean="0"/>
              <a:t>8</a:t>
            </a:r>
            <a:endParaRPr lang="en-US" sz="2000" b="1" dirty="0"/>
          </a:p>
        </p:txBody>
      </p:sp>
      <p:sp>
        <p:nvSpPr>
          <p:cNvPr id="19" name="TextBox 18"/>
          <p:cNvSpPr txBox="1"/>
          <p:nvPr/>
        </p:nvSpPr>
        <p:spPr>
          <a:xfrm>
            <a:off x="10125000" y="2442964"/>
            <a:ext cx="231820" cy="400110"/>
          </a:xfrm>
          <a:prstGeom prst="rect">
            <a:avLst/>
          </a:prstGeom>
          <a:noFill/>
        </p:spPr>
        <p:txBody>
          <a:bodyPr wrap="square" rtlCol="0">
            <a:spAutoFit/>
          </a:bodyPr>
          <a:lstStyle/>
          <a:p>
            <a:r>
              <a:rPr lang="en-US" sz="2000" b="1" dirty="0" smtClean="0"/>
              <a:t>7</a:t>
            </a:r>
            <a:endParaRPr lang="en-US" sz="2000" b="1" dirty="0"/>
          </a:p>
        </p:txBody>
      </p:sp>
      <p:sp>
        <p:nvSpPr>
          <p:cNvPr id="20" name="TextBox 19"/>
          <p:cNvSpPr txBox="1"/>
          <p:nvPr/>
        </p:nvSpPr>
        <p:spPr>
          <a:xfrm>
            <a:off x="7112589" y="3303879"/>
            <a:ext cx="231820" cy="400110"/>
          </a:xfrm>
          <a:prstGeom prst="rect">
            <a:avLst/>
          </a:prstGeom>
          <a:noFill/>
        </p:spPr>
        <p:txBody>
          <a:bodyPr wrap="square" rtlCol="0">
            <a:spAutoFit/>
          </a:bodyPr>
          <a:lstStyle/>
          <a:p>
            <a:r>
              <a:rPr lang="en-US" sz="2000" b="1" dirty="0" smtClean="0"/>
              <a:t>1</a:t>
            </a:r>
            <a:endParaRPr lang="en-US" sz="2000" b="1" dirty="0"/>
          </a:p>
        </p:txBody>
      </p:sp>
      <p:sp>
        <p:nvSpPr>
          <p:cNvPr id="21" name="TextBox 20"/>
          <p:cNvSpPr txBox="1"/>
          <p:nvPr/>
        </p:nvSpPr>
        <p:spPr>
          <a:xfrm>
            <a:off x="10414716" y="1861723"/>
            <a:ext cx="231820" cy="400110"/>
          </a:xfrm>
          <a:prstGeom prst="rect">
            <a:avLst/>
          </a:prstGeom>
          <a:noFill/>
        </p:spPr>
        <p:txBody>
          <a:bodyPr wrap="square" rtlCol="0">
            <a:spAutoFit/>
          </a:bodyPr>
          <a:lstStyle/>
          <a:p>
            <a:r>
              <a:rPr lang="en-US" sz="2000" b="1" dirty="0" smtClean="0"/>
              <a:t>9</a:t>
            </a:r>
            <a:endParaRPr lang="en-US" sz="2000" b="1" dirty="0"/>
          </a:p>
        </p:txBody>
      </p:sp>
    </p:spTree>
    <p:extLst>
      <p:ext uri="{BB962C8B-B14F-4D97-AF65-F5344CB8AC3E}">
        <p14:creationId xmlns:p14="http://schemas.microsoft.com/office/powerpoint/2010/main" val="577216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270257" y="1521"/>
            <a:ext cx="3078663" cy="1200329"/>
          </a:xfrm>
          <a:prstGeom prst="rect">
            <a:avLst/>
          </a:prstGeom>
          <a:noFill/>
        </p:spPr>
        <p:txBody>
          <a:bodyPr wrap="none" rtlCol="0">
            <a:spAutoFit/>
          </a:bodyPr>
          <a:lstStyle/>
          <a:p>
            <a:r>
              <a:rPr lang="en-US" sz="4400" b="1" dirty="0" smtClean="0"/>
              <a:t>WHS</a:t>
            </a:r>
          </a:p>
          <a:p>
            <a:r>
              <a:rPr lang="en-US" sz="2800" i="1" dirty="0" smtClean="0"/>
              <a:t> ROOFING ANALYSIS</a:t>
            </a:r>
            <a:endParaRPr lang="en-US" sz="2800" i="1" dirty="0"/>
          </a:p>
        </p:txBody>
      </p:sp>
      <p:graphicFrame>
        <p:nvGraphicFramePr>
          <p:cNvPr id="6" name="Table 5"/>
          <p:cNvGraphicFramePr>
            <a:graphicFrameLocks noGrp="1"/>
          </p:cNvGraphicFramePr>
          <p:nvPr>
            <p:extLst>
              <p:ext uri="{D42A27DB-BD31-4B8C-83A1-F6EECF244321}">
                <p14:modId xmlns:p14="http://schemas.microsoft.com/office/powerpoint/2010/main" val="3130113816"/>
              </p:ext>
            </p:extLst>
          </p:nvPr>
        </p:nvGraphicFramePr>
        <p:xfrm>
          <a:off x="270257" y="1448071"/>
          <a:ext cx="11615843" cy="4206240"/>
        </p:xfrm>
        <a:graphic>
          <a:graphicData uri="http://schemas.openxmlformats.org/drawingml/2006/table">
            <a:tbl>
              <a:tblPr firstRow="1" bandRow="1">
                <a:tableStyleId>{7DF18680-E054-41AD-8BC1-D1AEF772440D}</a:tableStyleId>
              </a:tblPr>
              <a:tblGrid>
                <a:gridCol w="2630775"/>
                <a:gridCol w="967285"/>
                <a:gridCol w="1462658"/>
                <a:gridCol w="872958"/>
                <a:gridCol w="1214298"/>
                <a:gridCol w="1159099"/>
                <a:gridCol w="1970332"/>
                <a:gridCol w="1338438"/>
              </a:tblGrid>
              <a:tr h="342129">
                <a:tc>
                  <a:txBody>
                    <a:bodyPr/>
                    <a:lstStyle/>
                    <a:p>
                      <a:r>
                        <a:rPr lang="en-US" dirty="0" smtClean="0"/>
                        <a:t>Name /Area</a:t>
                      </a:r>
                      <a:endParaRPr lang="en-US" dirty="0"/>
                    </a:p>
                  </a:txBody>
                  <a:tcPr/>
                </a:tc>
                <a:tc>
                  <a:txBody>
                    <a:bodyPr/>
                    <a:lstStyle/>
                    <a:p>
                      <a:r>
                        <a:rPr lang="en-US" dirty="0" err="1" smtClean="0"/>
                        <a:t>Sqft</a:t>
                      </a:r>
                      <a:r>
                        <a:rPr lang="en-US" dirty="0" smtClean="0"/>
                        <a:t>.</a:t>
                      </a:r>
                      <a:endParaRPr lang="en-US" dirty="0"/>
                    </a:p>
                  </a:txBody>
                  <a:tcPr/>
                </a:tc>
                <a:tc>
                  <a:txBody>
                    <a:bodyPr/>
                    <a:lstStyle/>
                    <a:p>
                      <a:r>
                        <a:rPr lang="en-US" dirty="0" smtClean="0"/>
                        <a:t>Type</a:t>
                      </a:r>
                      <a:endParaRPr lang="en-US" dirty="0"/>
                    </a:p>
                  </a:txBody>
                  <a:tcPr/>
                </a:tc>
                <a:tc>
                  <a:txBody>
                    <a:bodyPr/>
                    <a:lstStyle/>
                    <a:p>
                      <a:r>
                        <a:rPr lang="en-US" dirty="0" smtClean="0"/>
                        <a:t>Grade</a:t>
                      </a:r>
                    </a:p>
                    <a:p>
                      <a:r>
                        <a:rPr lang="en-US" dirty="0" smtClean="0"/>
                        <a:t>(key</a:t>
                      </a:r>
                      <a:r>
                        <a:rPr lang="en-US" baseline="0" dirty="0" smtClean="0"/>
                        <a:t> below)</a:t>
                      </a:r>
                      <a:endParaRPr lang="en-US" dirty="0"/>
                    </a:p>
                  </a:txBody>
                  <a:tcPr/>
                </a:tc>
                <a:tc>
                  <a:txBody>
                    <a:bodyPr/>
                    <a:lstStyle/>
                    <a:p>
                      <a:r>
                        <a:rPr lang="en-US" dirty="0" smtClean="0"/>
                        <a:t>Remaining</a:t>
                      </a:r>
                      <a:r>
                        <a:rPr lang="en-US" baseline="0" dirty="0" smtClean="0"/>
                        <a:t> Life</a:t>
                      </a:r>
                      <a:endParaRPr lang="en-US" dirty="0"/>
                    </a:p>
                  </a:txBody>
                  <a:tcPr/>
                </a:tc>
                <a:tc>
                  <a:txBody>
                    <a:bodyPr/>
                    <a:lstStyle/>
                    <a:p>
                      <a:r>
                        <a:rPr lang="en-US" dirty="0" smtClean="0"/>
                        <a:t>Cost</a:t>
                      </a:r>
                      <a:r>
                        <a:rPr lang="en-US" baseline="0" dirty="0" smtClean="0"/>
                        <a:t>  (NA if past 10 years)</a:t>
                      </a:r>
                      <a:endParaRPr lang="en-US" dirty="0"/>
                    </a:p>
                  </a:txBody>
                  <a:tcPr/>
                </a:tc>
                <a:tc>
                  <a:txBody>
                    <a:bodyPr/>
                    <a:lstStyle/>
                    <a:p>
                      <a:r>
                        <a:rPr lang="en-US" dirty="0" smtClean="0"/>
                        <a:t>Expect Replacement Date</a:t>
                      </a:r>
                      <a:endParaRPr lang="en-US" dirty="0"/>
                    </a:p>
                  </a:txBody>
                  <a:tcPr/>
                </a:tc>
                <a:tc>
                  <a:txBody>
                    <a:bodyPr/>
                    <a:lstStyle/>
                    <a:p>
                      <a:r>
                        <a:rPr lang="en-US" dirty="0" smtClean="0"/>
                        <a:t>Note</a:t>
                      </a:r>
                      <a:endParaRPr lang="en-US" dirty="0"/>
                    </a:p>
                  </a:txBody>
                  <a:tcPr/>
                </a:tc>
              </a:tr>
              <a:tr h="342129">
                <a:tc>
                  <a:txBody>
                    <a:bodyPr/>
                    <a:lstStyle/>
                    <a:p>
                      <a:pPr marL="0" indent="0">
                        <a:buNone/>
                      </a:pPr>
                      <a:r>
                        <a:rPr lang="en-US" dirty="0" smtClean="0"/>
                        <a:t>Stadium </a:t>
                      </a:r>
                    </a:p>
                  </a:txBody>
                  <a:tcPr/>
                </a:tc>
                <a:tc>
                  <a:txBody>
                    <a:bodyPr/>
                    <a:lstStyle/>
                    <a:p>
                      <a:r>
                        <a:rPr lang="en-US" dirty="0" smtClean="0"/>
                        <a:t>11,700</a:t>
                      </a:r>
                      <a:endParaRPr lang="en-US" dirty="0"/>
                    </a:p>
                  </a:txBody>
                  <a:tcPr/>
                </a:tc>
                <a:tc>
                  <a:txBody>
                    <a:bodyPr/>
                    <a:lstStyle/>
                    <a:p>
                      <a:r>
                        <a:rPr lang="en-US" dirty="0" smtClean="0"/>
                        <a:t>Metal</a:t>
                      </a:r>
                      <a:endParaRPr lang="en-US" dirty="0"/>
                    </a:p>
                  </a:txBody>
                  <a:tcPr/>
                </a:tc>
                <a:tc>
                  <a:txBody>
                    <a:bodyPr/>
                    <a:lstStyle/>
                    <a:p>
                      <a:r>
                        <a:rPr lang="en-US" dirty="0" smtClean="0"/>
                        <a:t>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92.5%</a:t>
                      </a:r>
                      <a:endParaRPr lang="en-US" dirty="0"/>
                    </a:p>
                  </a:txBody>
                  <a:tcPr/>
                </a:tc>
                <a:tc>
                  <a:txBody>
                    <a:bodyPr/>
                    <a:lstStyle/>
                    <a:p>
                      <a:r>
                        <a:rPr lang="en-US" dirty="0" smtClean="0"/>
                        <a:t>N/A</a:t>
                      </a:r>
                      <a:endParaRPr lang="en-US" dirty="0"/>
                    </a:p>
                  </a:txBody>
                  <a:tcPr/>
                </a:tc>
                <a:tc>
                  <a:txBody>
                    <a:bodyPr/>
                    <a:lstStyle/>
                    <a:p>
                      <a:r>
                        <a:rPr lang="en-US" dirty="0" smtClean="0"/>
                        <a:t>30-50 year (40) </a:t>
                      </a:r>
                      <a:endParaRPr lang="en-US" dirty="0"/>
                    </a:p>
                  </a:txBody>
                  <a:tcPr/>
                </a:tc>
                <a:tc>
                  <a:txBody>
                    <a:bodyPr/>
                    <a:lstStyle/>
                    <a:p>
                      <a:endParaRPr lang="en-US" dirty="0"/>
                    </a:p>
                  </a:txBody>
                  <a:tcPr/>
                </a:tc>
              </a:tr>
              <a:tr h="342129">
                <a:tc>
                  <a:txBody>
                    <a:bodyPr/>
                    <a:lstStyle/>
                    <a:p>
                      <a:pPr marL="0" indent="0">
                        <a:buNone/>
                      </a:pPr>
                      <a:r>
                        <a:rPr lang="en-US" dirty="0" smtClean="0"/>
                        <a:t>Locker Room</a:t>
                      </a:r>
                    </a:p>
                  </a:txBody>
                  <a:tcPr/>
                </a:tc>
                <a:tc>
                  <a:txBody>
                    <a:bodyPr/>
                    <a:lstStyle/>
                    <a:p>
                      <a:r>
                        <a:rPr lang="en-US" dirty="0" smtClean="0"/>
                        <a:t>10,250</a:t>
                      </a:r>
                      <a:endParaRPr lang="en-US" dirty="0"/>
                    </a:p>
                  </a:txBody>
                  <a:tcPr/>
                </a:tc>
                <a:tc>
                  <a:txBody>
                    <a:bodyPr/>
                    <a:lstStyle/>
                    <a:p>
                      <a:r>
                        <a:rPr lang="en-US" dirty="0" smtClean="0"/>
                        <a:t>Metal </a:t>
                      </a:r>
                      <a:endParaRPr lang="en-US" dirty="0"/>
                    </a:p>
                  </a:txBody>
                  <a:tcPr/>
                </a:tc>
                <a:tc>
                  <a:txBody>
                    <a:bodyPr/>
                    <a:lstStyle/>
                    <a:p>
                      <a:r>
                        <a:rPr lang="en-US" dirty="0" smtClean="0"/>
                        <a:t>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92.5%</a:t>
                      </a:r>
                      <a:endParaRPr lang="en-US" dirty="0"/>
                    </a:p>
                  </a:txBody>
                  <a:tcPr/>
                </a:tc>
                <a:tc>
                  <a:txBody>
                    <a:bodyPr/>
                    <a:lstStyle/>
                    <a:p>
                      <a:r>
                        <a:rPr lang="en-US" dirty="0" smtClean="0"/>
                        <a:t>N/A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30-50 year (40)  </a:t>
                      </a:r>
                      <a:endParaRPr lang="en-US" dirty="0"/>
                    </a:p>
                  </a:txBody>
                  <a:tcPr/>
                </a:tc>
                <a:tc>
                  <a:txBody>
                    <a:bodyPr/>
                    <a:lstStyle/>
                    <a:p>
                      <a:endParaRPr lang="en-US" dirty="0"/>
                    </a:p>
                  </a:txBody>
                  <a:tcPr/>
                </a:tc>
              </a:tr>
              <a:tr h="342129">
                <a:tc>
                  <a:txBody>
                    <a:bodyPr/>
                    <a:lstStyle/>
                    <a:p>
                      <a:pPr marL="0" indent="0">
                        <a:buNone/>
                      </a:pPr>
                      <a:r>
                        <a:rPr lang="en-US" dirty="0" smtClean="0"/>
                        <a:t>Gym</a:t>
                      </a:r>
                    </a:p>
                  </a:txBody>
                  <a:tcPr/>
                </a:tc>
                <a:tc>
                  <a:txBody>
                    <a:bodyPr/>
                    <a:lstStyle/>
                    <a:p>
                      <a:r>
                        <a:rPr lang="en-US" dirty="0" smtClean="0"/>
                        <a:t>49,675</a:t>
                      </a:r>
                      <a:endParaRPr lang="en-US" dirty="0"/>
                    </a:p>
                  </a:txBody>
                  <a:tcPr/>
                </a:tc>
                <a:tc>
                  <a:txBody>
                    <a:bodyPr/>
                    <a:lstStyle/>
                    <a:p>
                      <a:r>
                        <a:rPr lang="en-US" dirty="0" smtClean="0"/>
                        <a:t>Composition</a:t>
                      </a:r>
                      <a:endParaRPr lang="en-US" dirty="0"/>
                    </a:p>
                  </a:txBody>
                  <a:tcPr/>
                </a:tc>
                <a:tc>
                  <a:txBody>
                    <a:bodyPr/>
                    <a:lstStyle/>
                    <a:p>
                      <a:r>
                        <a:rPr lang="en-US" dirty="0" smtClean="0"/>
                        <a:t>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92.5%</a:t>
                      </a:r>
                      <a:endParaRPr lang="en-US" dirty="0"/>
                    </a:p>
                  </a:txBody>
                  <a:tcPr/>
                </a:tc>
                <a:tc>
                  <a:txBody>
                    <a:bodyPr/>
                    <a:lstStyle/>
                    <a:p>
                      <a:r>
                        <a:rPr lang="en-US" dirty="0" smtClean="0"/>
                        <a:t>N/A</a:t>
                      </a:r>
                      <a:endParaRPr lang="en-US" dirty="0"/>
                    </a:p>
                  </a:txBody>
                  <a:tcPr/>
                </a:tc>
                <a:tc>
                  <a:txBody>
                    <a:bodyPr/>
                    <a:lstStyle/>
                    <a:p>
                      <a:r>
                        <a:rPr lang="en-US" dirty="0" smtClean="0"/>
                        <a:t>22 year</a:t>
                      </a:r>
                      <a:endParaRPr lang="en-US" dirty="0"/>
                    </a:p>
                  </a:txBody>
                  <a:tcPr/>
                </a:tc>
                <a:tc>
                  <a:txBody>
                    <a:bodyPr/>
                    <a:lstStyle/>
                    <a:p>
                      <a:endParaRPr lang="en-US" dirty="0"/>
                    </a:p>
                  </a:txBody>
                  <a:tcPr/>
                </a:tc>
              </a:tr>
              <a:tr h="342129">
                <a:tc>
                  <a:txBody>
                    <a:bodyPr/>
                    <a:lstStyle/>
                    <a:p>
                      <a:pPr marL="0" indent="0">
                        <a:buNone/>
                      </a:pPr>
                      <a:r>
                        <a:rPr lang="en-US" dirty="0" smtClean="0"/>
                        <a:t>Spin/Weight Room</a:t>
                      </a:r>
                    </a:p>
                  </a:txBody>
                  <a:tcPr/>
                </a:tc>
                <a:tc>
                  <a:txBody>
                    <a:bodyPr/>
                    <a:lstStyle/>
                    <a:p>
                      <a:r>
                        <a:rPr lang="en-US" dirty="0" smtClean="0"/>
                        <a:t>7,000</a:t>
                      </a:r>
                      <a:endParaRPr lang="en-US" dirty="0"/>
                    </a:p>
                  </a:txBody>
                  <a:tcPr/>
                </a:tc>
                <a:tc>
                  <a:txBody>
                    <a:bodyPr/>
                    <a:lstStyle/>
                    <a:p>
                      <a:r>
                        <a:rPr lang="en-US" dirty="0" smtClean="0"/>
                        <a:t>Metal</a:t>
                      </a:r>
                      <a:endParaRPr lang="en-US" dirty="0"/>
                    </a:p>
                  </a:txBody>
                  <a:tcPr/>
                </a:tc>
                <a:tc>
                  <a:txBody>
                    <a:bodyPr/>
                    <a:lstStyle/>
                    <a:p>
                      <a:r>
                        <a:rPr lang="en-US" dirty="0" smtClean="0"/>
                        <a:t>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92.5%</a:t>
                      </a:r>
                      <a:endParaRPr lang="en-US" dirty="0"/>
                    </a:p>
                  </a:txBody>
                  <a:tcPr/>
                </a:tc>
                <a:tc>
                  <a:txBody>
                    <a:bodyPr/>
                    <a:lstStyle/>
                    <a:p>
                      <a:r>
                        <a:rPr lang="en-US" dirty="0" smtClean="0"/>
                        <a:t>N/A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30-50 year (40) </a:t>
                      </a:r>
                      <a:endParaRPr lang="en-US" dirty="0"/>
                    </a:p>
                  </a:txBody>
                  <a:tcPr/>
                </a:tc>
                <a:tc>
                  <a:txBody>
                    <a:bodyPr/>
                    <a:lstStyle/>
                    <a:p>
                      <a:endParaRPr lang="en-US" dirty="0"/>
                    </a:p>
                  </a:txBody>
                  <a:tcPr/>
                </a:tc>
              </a:tr>
              <a:tr h="342129">
                <a:tc>
                  <a:txBody>
                    <a:bodyPr/>
                    <a:lstStyle/>
                    <a:p>
                      <a:pPr marL="0" indent="0">
                        <a:buNone/>
                      </a:pPr>
                      <a:r>
                        <a:rPr lang="en-US" dirty="0" smtClean="0"/>
                        <a:t>Classroom Wing  North</a:t>
                      </a:r>
                      <a:r>
                        <a:rPr lang="en-US" baseline="0" dirty="0" smtClean="0"/>
                        <a:t> </a:t>
                      </a:r>
                      <a:endParaRPr lang="en-US" dirty="0" smtClean="0"/>
                    </a:p>
                  </a:txBody>
                  <a:tcPr/>
                </a:tc>
                <a:tc>
                  <a:txBody>
                    <a:bodyPr/>
                    <a:lstStyle/>
                    <a:p>
                      <a:r>
                        <a:rPr lang="en-US" dirty="0" smtClean="0"/>
                        <a:t>26,426</a:t>
                      </a:r>
                      <a:endParaRPr lang="en-US" dirty="0"/>
                    </a:p>
                  </a:txBody>
                  <a:tcPr/>
                </a:tc>
                <a:tc>
                  <a:txBody>
                    <a:bodyPr/>
                    <a:lstStyle/>
                    <a:p>
                      <a:r>
                        <a:rPr lang="en-US" dirty="0" smtClean="0"/>
                        <a:t>Composition</a:t>
                      </a:r>
                      <a:endParaRPr lang="en-US" dirty="0"/>
                    </a:p>
                  </a:txBody>
                  <a:tcPr/>
                </a:tc>
                <a:tc>
                  <a:txBody>
                    <a:bodyPr/>
                    <a:lstStyle/>
                    <a:p>
                      <a:r>
                        <a:rPr lang="en-US" dirty="0" smtClean="0"/>
                        <a:t>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88%</a:t>
                      </a:r>
                      <a:endParaRPr lang="en-US" dirty="0"/>
                    </a:p>
                  </a:txBody>
                  <a:tcPr/>
                </a:tc>
                <a:tc>
                  <a:txBody>
                    <a:bodyPr/>
                    <a:lstStyle/>
                    <a:p>
                      <a:r>
                        <a:rPr lang="en-US" dirty="0" smtClean="0"/>
                        <a:t>N/A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 year </a:t>
                      </a:r>
                      <a:endParaRPr lang="en-US" dirty="0"/>
                    </a:p>
                  </a:txBody>
                  <a:tcPr/>
                </a:tc>
                <a:tc>
                  <a:txBody>
                    <a:bodyPr/>
                    <a:lstStyle/>
                    <a:p>
                      <a:endParaRPr lang="en-US" dirty="0"/>
                    </a:p>
                  </a:txBody>
                  <a:tcPr/>
                </a:tc>
              </a:tr>
              <a:tr h="342129">
                <a:tc>
                  <a:txBody>
                    <a:bodyPr/>
                    <a:lstStyle/>
                    <a:p>
                      <a:pPr marL="0" indent="0">
                        <a:buNone/>
                      </a:pPr>
                      <a:r>
                        <a:rPr lang="en-US" dirty="0" smtClean="0"/>
                        <a:t>Classroom Bridge North</a:t>
                      </a:r>
                    </a:p>
                  </a:txBody>
                  <a:tcPr/>
                </a:tc>
                <a:tc>
                  <a:txBody>
                    <a:bodyPr/>
                    <a:lstStyle/>
                    <a:p>
                      <a:r>
                        <a:rPr lang="en-US" dirty="0" smtClean="0"/>
                        <a:t>5,720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Composition</a:t>
                      </a:r>
                      <a:endParaRPr lang="en-US" dirty="0"/>
                    </a:p>
                  </a:txBody>
                  <a:tcPr/>
                </a:tc>
                <a:tc>
                  <a:txBody>
                    <a:bodyPr/>
                    <a:lstStyle/>
                    <a:p>
                      <a:r>
                        <a:rPr lang="en-US" dirty="0" smtClean="0"/>
                        <a:t>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88%</a:t>
                      </a:r>
                      <a:endParaRPr lang="en-US" dirty="0"/>
                    </a:p>
                  </a:txBody>
                  <a:tcPr/>
                </a:tc>
                <a:tc>
                  <a:txBody>
                    <a:bodyPr/>
                    <a:lstStyle/>
                    <a:p>
                      <a:r>
                        <a:rPr lang="en-US" dirty="0" smtClean="0"/>
                        <a:t>N/A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 year</a:t>
                      </a:r>
                      <a:endParaRPr lang="en-US" dirty="0"/>
                    </a:p>
                  </a:txBody>
                  <a:tcPr/>
                </a:tc>
                <a:tc>
                  <a:txBody>
                    <a:bodyPr/>
                    <a:lstStyle/>
                    <a:p>
                      <a:endParaRPr lang="en-US" dirty="0"/>
                    </a:p>
                  </a:txBody>
                  <a:tcPr/>
                </a:tc>
              </a:tr>
              <a:tr h="342129">
                <a:tc>
                  <a:txBody>
                    <a:bodyPr/>
                    <a:lstStyle/>
                    <a:p>
                      <a:pPr marL="0" indent="0">
                        <a:buNone/>
                      </a:pPr>
                      <a:r>
                        <a:rPr lang="en-US" dirty="0" smtClean="0"/>
                        <a:t>Classroom Bridge South</a:t>
                      </a:r>
                    </a:p>
                  </a:txBody>
                  <a:tcPr/>
                </a:tc>
                <a:tc>
                  <a:txBody>
                    <a:bodyPr/>
                    <a:lstStyle/>
                    <a:p>
                      <a:r>
                        <a:rPr lang="en-US" dirty="0" smtClean="0"/>
                        <a:t>6,435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Composition</a:t>
                      </a:r>
                      <a:endParaRPr lang="en-US" dirty="0"/>
                    </a:p>
                  </a:txBody>
                  <a:tcPr/>
                </a:tc>
                <a:tc>
                  <a:txBody>
                    <a:bodyPr/>
                    <a:lstStyle/>
                    <a:p>
                      <a:r>
                        <a:rPr lang="en-US" dirty="0" smtClean="0"/>
                        <a:t>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88%</a:t>
                      </a:r>
                      <a:endParaRPr lang="en-US" dirty="0"/>
                    </a:p>
                  </a:txBody>
                  <a:tcPr/>
                </a:tc>
                <a:tc>
                  <a:txBody>
                    <a:bodyPr/>
                    <a:lstStyle/>
                    <a:p>
                      <a:r>
                        <a:rPr lang="en-US" dirty="0" smtClean="0"/>
                        <a:t>N/A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 year</a:t>
                      </a:r>
                      <a:endParaRPr lang="en-US" dirty="0"/>
                    </a:p>
                  </a:txBody>
                  <a:tcPr/>
                </a:tc>
                <a:tc>
                  <a:txBody>
                    <a:bodyPr/>
                    <a:lstStyle/>
                    <a:p>
                      <a:endParaRPr lang="en-US" dirty="0"/>
                    </a:p>
                  </a:txBody>
                  <a:tcPr/>
                </a:tc>
              </a:tr>
              <a:tr h="342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Classroom wing South</a:t>
                      </a:r>
                    </a:p>
                  </a:txBody>
                  <a:tcPr/>
                </a:tc>
                <a:tc>
                  <a:txBody>
                    <a:bodyPr/>
                    <a:lstStyle/>
                    <a:p>
                      <a:r>
                        <a:rPr lang="en-US" dirty="0" smtClean="0"/>
                        <a:t>21,450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Composition</a:t>
                      </a:r>
                      <a:endParaRPr lang="en-US" dirty="0"/>
                    </a:p>
                  </a:txBody>
                  <a:tcPr/>
                </a:tc>
                <a:tc>
                  <a:txBody>
                    <a:bodyPr/>
                    <a:lstStyle/>
                    <a:p>
                      <a:r>
                        <a:rPr lang="en-US" dirty="0" smtClean="0"/>
                        <a:t>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88%</a:t>
                      </a:r>
                      <a:endParaRPr lang="en-US" dirty="0"/>
                    </a:p>
                  </a:txBody>
                  <a:tcPr/>
                </a:tc>
                <a:tc>
                  <a:txBody>
                    <a:bodyPr/>
                    <a:lstStyle/>
                    <a:p>
                      <a:r>
                        <a:rPr lang="en-US" dirty="0" smtClean="0"/>
                        <a:t>N/A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 year</a:t>
                      </a:r>
                      <a:endParaRPr lang="en-US" dirty="0"/>
                    </a:p>
                  </a:txBody>
                  <a:tcPr/>
                </a:tc>
                <a:tc>
                  <a:txBody>
                    <a:bodyPr/>
                    <a:lstStyle/>
                    <a:p>
                      <a:endParaRPr lang="en-US" dirty="0"/>
                    </a:p>
                  </a:txBody>
                  <a:tcPr/>
                </a:tc>
              </a:tr>
              <a:tr h="342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Entrance Awnings</a:t>
                      </a:r>
                    </a:p>
                  </a:txBody>
                  <a:tcPr/>
                </a:tc>
                <a:tc>
                  <a:txBody>
                    <a:bodyPr/>
                    <a:lstStyle/>
                    <a:p>
                      <a:r>
                        <a:rPr lang="en-US" dirty="0" smtClean="0"/>
                        <a:t>1,800</a:t>
                      </a:r>
                      <a:endParaRPr lang="en-US" dirty="0"/>
                    </a:p>
                  </a:txBody>
                  <a:tcPr/>
                </a:tc>
                <a:tc>
                  <a:txBody>
                    <a:bodyPr/>
                    <a:lstStyle/>
                    <a:p>
                      <a:r>
                        <a:rPr lang="en-US" dirty="0" smtClean="0"/>
                        <a:t>Metal </a:t>
                      </a:r>
                      <a:endParaRPr lang="en-US" dirty="0"/>
                    </a:p>
                  </a:txBody>
                  <a:tcPr/>
                </a:tc>
                <a:tc>
                  <a:txBody>
                    <a:bodyPr/>
                    <a:lstStyle/>
                    <a:p>
                      <a:r>
                        <a:rPr lang="en-US" dirty="0" smtClean="0"/>
                        <a:t>A</a:t>
                      </a:r>
                      <a:endParaRPr lang="en-US" dirty="0"/>
                    </a:p>
                  </a:txBody>
                  <a:tcPr/>
                </a:tc>
                <a:tc>
                  <a:txBody>
                    <a:bodyPr/>
                    <a:lstStyle/>
                    <a:p>
                      <a:r>
                        <a:rPr lang="en-US" dirty="0" smtClean="0"/>
                        <a:t>92.5%</a:t>
                      </a:r>
                      <a:endParaRPr lang="en-US" dirty="0"/>
                    </a:p>
                  </a:txBody>
                  <a:tcPr/>
                </a:tc>
                <a:tc>
                  <a:txBody>
                    <a:bodyPr/>
                    <a:lstStyle/>
                    <a:p>
                      <a:r>
                        <a:rPr lang="en-US" dirty="0" smtClean="0"/>
                        <a:t>N/A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30-50 year (40) </a:t>
                      </a:r>
                      <a:endParaRPr lang="en-US" dirty="0"/>
                    </a:p>
                  </a:txBody>
                  <a:tcPr/>
                </a:tc>
                <a:tc>
                  <a:txBody>
                    <a:bodyPr/>
                    <a:lstStyle/>
                    <a:p>
                      <a:endParaRPr lang="en-US"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59038210"/>
              </p:ext>
            </p:extLst>
          </p:nvPr>
        </p:nvGraphicFramePr>
        <p:xfrm>
          <a:off x="304122" y="5922434"/>
          <a:ext cx="11600010" cy="694266"/>
        </p:xfrm>
        <a:graphic>
          <a:graphicData uri="http://schemas.openxmlformats.org/drawingml/2006/table">
            <a:tbl>
              <a:tblPr firstRow="1" bandRow="1">
                <a:tableStyleId>{5C22544A-7EE6-4342-B048-85BDC9FD1C3A}</a:tableStyleId>
              </a:tblPr>
              <a:tblGrid>
                <a:gridCol w="267438"/>
                <a:gridCol w="1472328"/>
                <a:gridCol w="235078"/>
                <a:gridCol w="2083014"/>
                <a:gridCol w="329623"/>
                <a:gridCol w="1855875"/>
                <a:gridCol w="272195"/>
                <a:gridCol w="2018190"/>
                <a:gridCol w="245977"/>
                <a:gridCol w="2820292"/>
              </a:tblGrid>
              <a:tr h="694266">
                <a:tc>
                  <a:txBody>
                    <a:bodyPr/>
                    <a:lstStyle/>
                    <a:p>
                      <a:r>
                        <a:rPr lang="en-US" dirty="0" smtClean="0"/>
                        <a:t>A</a:t>
                      </a:r>
                      <a:endParaRPr lang="en-US" dirty="0"/>
                    </a:p>
                  </a:txBody>
                  <a:tcPr/>
                </a:tc>
                <a:tc>
                  <a:txBody>
                    <a:bodyPr/>
                    <a:lstStyle/>
                    <a:p>
                      <a:r>
                        <a:rPr lang="en-US" dirty="0" smtClean="0"/>
                        <a:t>New condition</a:t>
                      </a:r>
                      <a:endParaRPr lang="en-US" dirty="0"/>
                    </a:p>
                  </a:txBody>
                  <a:tcPr/>
                </a:tc>
                <a:tc>
                  <a:txBody>
                    <a:bodyPr/>
                    <a:lstStyle/>
                    <a:p>
                      <a:r>
                        <a:rPr lang="en-US" dirty="0" smtClean="0"/>
                        <a:t>B</a:t>
                      </a:r>
                      <a:endParaRPr lang="en-US" dirty="0"/>
                    </a:p>
                  </a:txBody>
                  <a:tcPr/>
                </a:tc>
                <a:tc>
                  <a:txBody>
                    <a:bodyPr/>
                    <a:lstStyle/>
                    <a:p>
                      <a:r>
                        <a:rPr lang="en-US" dirty="0" smtClean="0"/>
                        <a:t>Near new condition 75% </a:t>
                      </a:r>
                      <a:endParaRPr lang="en-US" dirty="0"/>
                    </a:p>
                  </a:txBody>
                  <a:tcPr/>
                </a:tc>
                <a:tc>
                  <a:txBody>
                    <a:bodyPr/>
                    <a:lstStyle/>
                    <a:p>
                      <a:r>
                        <a:rPr lang="en-US" dirty="0" smtClean="0"/>
                        <a:t>C</a:t>
                      </a:r>
                      <a:endParaRPr lang="en-US" dirty="0"/>
                    </a:p>
                  </a:txBody>
                  <a:tcPr/>
                </a:tc>
                <a:tc>
                  <a:txBody>
                    <a:bodyPr/>
                    <a:lstStyle/>
                    <a:p>
                      <a:r>
                        <a:rPr lang="en-US" dirty="0" smtClean="0"/>
                        <a:t>Mid life span 50%</a:t>
                      </a:r>
                      <a:r>
                        <a:rPr lang="en-US" baseline="0" dirty="0" smtClean="0"/>
                        <a:t> </a:t>
                      </a:r>
                      <a:endParaRPr lang="en-US" dirty="0"/>
                    </a:p>
                  </a:txBody>
                  <a:tcPr/>
                </a:tc>
                <a:tc>
                  <a:txBody>
                    <a:bodyPr/>
                    <a:lstStyle/>
                    <a:p>
                      <a:r>
                        <a:rPr lang="en-US" dirty="0" smtClean="0"/>
                        <a:t>D</a:t>
                      </a:r>
                      <a:endParaRPr lang="en-US" dirty="0"/>
                    </a:p>
                  </a:txBody>
                  <a:tcPr/>
                </a:tc>
                <a:tc>
                  <a:txBody>
                    <a:bodyPr/>
                    <a:lstStyle/>
                    <a:p>
                      <a:r>
                        <a:rPr lang="en-US" dirty="0" smtClean="0"/>
                        <a:t>Requires</a:t>
                      </a:r>
                      <a:r>
                        <a:rPr lang="en-US" baseline="0" dirty="0" smtClean="0"/>
                        <a:t> moderate repairs 25% </a:t>
                      </a:r>
                      <a:endParaRPr lang="en-US" dirty="0"/>
                    </a:p>
                  </a:txBody>
                  <a:tcPr/>
                </a:tc>
                <a:tc>
                  <a:txBody>
                    <a:bodyPr/>
                    <a:lstStyle/>
                    <a:p>
                      <a:r>
                        <a:rPr lang="en-US" dirty="0" smtClean="0"/>
                        <a:t>F</a:t>
                      </a:r>
                      <a:endParaRPr lang="en-US" dirty="0"/>
                    </a:p>
                  </a:txBody>
                  <a:tcPr/>
                </a:tc>
                <a:tc>
                  <a:txBody>
                    <a:bodyPr/>
                    <a:lstStyle/>
                    <a:p>
                      <a:r>
                        <a:rPr lang="en-US" dirty="0" smtClean="0"/>
                        <a:t>Imminent failure,</a:t>
                      </a:r>
                      <a:r>
                        <a:rPr lang="en-US" baseline="0" dirty="0" smtClean="0"/>
                        <a:t> in need of replacement </a:t>
                      </a:r>
                      <a:endParaRPr lang="en-US" dirty="0"/>
                    </a:p>
                  </a:txBody>
                  <a:tcPr/>
                </a:tc>
              </a:tr>
            </a:tbl>
          </a:graphicData>
        </a:graphic>
      </p:graphicFrame>
    </p:spTree>
    <p:extLst>
      <p:ext uri="{BB962C8B-B14F-4D97-AF65-F5344CB8AC3E}">
        <p14:creationId xmlns:p14="http://schemas.microsoft.com/office/powerpoint/2010/main" val="31877236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10515600" cy="1325563"/>
          </a:xfrm>
        </p:spPr>
        <p:txBody>
          <a:bodyPr/>
          <a:lstStyle/>
          <a:p>
            <a:r>
              <a:rPr lang="en-US" b="1" dirty="0" smtClean="0"/>
              <a:t>WHS</a:t>
            </a:r>
            <a:r>
              <a:rPr lang="en-US" dirty="0" smtClean="0"/>
              <a:t/>
            </a:r>
            <a:br>
              <a:rPr lang="en-US" dirty="0" smtClean="0"/>
            </a:br>
            <a:r>
              <a:rPr lang="en-US" sz="2800" i="1" dirty="0" smtClean="0"/>
              <a:t>Blacktop Analysis </a:t>
            </a:r>
            <a:endParaRPr lang="en-US" sz="2800" i="1" dirty="0"/>
          </a:p>
        </p:txBody>
      </p:sp>
      <p:graphicFrame>
        <p:nvGraphicFramePr>
          <p:cNvPr id="5" name="Table 4"/>
          <p:cNvGraphicFramePr>
            <a:graphicFrameLocks noGrp="1"/>
          </p:cNvGraphicFramePr>
          <p:nvPr>
            <p:extLst>
              <p:ext uri="{D42A27DB-BD31-4B8C-83A1-F6EECF244321}">
                <p14:modId xmlns:p14="http://schemas.microsoft.com/office/powerpoint/2010/main" val="3205105550"/>
              </p:ext>
            </p:extLst>
          </p:nvPr>
        </p:nvGraphicFramePr>
        <p:xfrm>
          <a:off x="247651" y="1622956"/>
          <a:ext cx="10725148" cy="4237907"/>
        </p:xfrm>
        <a:graphic>
          <a:graphicData uri="http://schemas.openxmlformats.org/drawingml/2006/table">
            <a:tbl>
              <a:tblPr firstRow="1" bandRow="1">
                <a:tableStyleId>{7DF18680-E054-41AD-8BC1-D1AEF772440D}</a:tableStyleId>
              </a:tblPr>
              <a:tblGrid>
                <a:gridCol w="2070546"/>
                <a:gridCol w="965916"/>
                <a:gridCol w="1285027"/>
                <a:gridCol w="838107"/>
                <a:gridCol w="1296447"/>
                <a:gridCol w="1296447"/>
                <a:gridCol w="2972658"/>
              </a:tblGrid>
              <a:tr h="763187">
                <a:tc>
                  <a:txBody>
                    <a:bodyPr/>
                    <a:lstStyle/>
                    <a:p>
                      <a:r>
                        <a:rPr lang="en-US" dirty="0" smtClean="0"/>
                        <a:t>Name /Area</a:t>
                      </a:r>
                      <a:endParaRPr lang="en-US" dirty="0"/>
                    </a:p>
                  </a:txBody>
                  <a:tcPr/>
                </a:tc>
                <a:tc>
                  <a:txBody>
                    <a:bodyPr/>
                    <a:lstStyle/>
                    <a:p>
                      <a:r>
                        <a:rPr lang="en-US" dirty="0" err="1" smtClean="0"/>
                        <a:t>Sqft</a:t>
                      </a:r>
                      <a:r>
                        <a:rPr lang="en-US" dirty="0" smtClean="0"/>
                        <a:t>.</a:t>
                      </a:r>
                      <a:endParaRPr lang="en-US" dirty="0"/>
                    </a:p>
                  </a:txBody>
                  <a:tcPr/>
                </a:tc>
                <a:tc>
                  <a:txBody>
                    <a:bodyPr/>
                    <a:lstStyle/>
                    <a:p>
                      <a:r>
                        <a:rPr lang="en-US" dirty="0" smtClean="0"/>
                        <a:t>Current</a:t>
                      </a:r>
                    </a:p>
                    <a:p>
                      <a:r>
                        <a:rPr lang="en-US" dirty="0" smtClean="0"/>
                        <a:t>Type</a:t>
                      </a:r>
                      <a:endParaRPr lang="en-US" dirty="0"/>
                    </a:p>
                  </a:txBody>
                  <a:tcPr/>
                </a:tc>
                <a:tc>
                  <a:txBody>
                    <a:bodyPr/>
                    <a:lstStyle/>
                    <a:p>
                      <a:r>
                        <a:rPr lang="en-US" dirty="0" smtClean="0"/>
                        <a:t>Grade</a:t>
                      </a:r>
                      <a:endParaRPr lang="en-US" dirty="0"/>
                    </a:p>
                  </a:txBody>
                  <a:tcPr/>
                </a:tc>
                <a:tc>
                  <a:txBody>
                    <a:bodyPr/>
                    <a:lstStyle/>
                    <a:p>
                      <a:r>
                        <a:rPr lang="en-US" dirty="0" smtClean="0"/>
                        <a:t>Cost of Repair </a:t>
                      </a:r>
                      <a:r>
                        <a:rPr lang="en-US" dirty="0" err="1" smtClean="0"/>
                        <a:t>sqft</a:t>
                      </a:r>
                      <a:r>
                        <a:rPr lang="en-US" dirty="0" smtClean="0"/>
                        <a:t>.</a:t>
                      </a:r>
                      <a:endParaRPr lang="en-US" dirty="0"/>
                    </a:p>
                  </a:txBody>
                  <a:tcPr/>
                </a:tc>
                <a:tc>
                  <a:txBody>
                    <a:bodyPr/>
                    <a:lstStyle/>
                    <a:p>
                      <a:r>
                        <a:rPr lang="en-US" dirty="0" smtClean="0"/>
                        <a:t>Extended </a:t>
                      </a:r>
                    </a:p>
                    <a:p>
                      <a:r>
                        <a:rPr lang="en-US" dirty="0" smtClean="0"/>
                        <a:t>Cost</a:t>
                      </a:r>
                      <a:endParaRPr lang="en-US" dirty="0"/>
                    </a:p>
                  </a:txBody>
                  <a:tcPr/>
                </a:tc>
                <a:tc>
                  <a:txBody>
                    <a:bodyPr/>
                    <a:lstStyle/>
                    <a:p>
                      <a:r>
                        <a:rPr lang="en-US" dirty="0" smtClean="0"/>
                        <a:t>Note</a:t>
                      </a:r>
                      <a:endParaRPr lang="en-US" dirty="0"/>
                    </a:p>
                  </a:txBody>
                  <a:tcPr/>
                </a:tc>
              </a:tr>
              <a:tr h="436107">
                <a:tc>
                  <a:txBody>
                    <a:bodyPr/>
                    <a:lstStyle/>
                    <a:p>
                      <a:r>
                        <a:rPr lang="en-US" dirty="0" smtClean="0"/>
                        <a:t>North parking  lot</a:t>
                      </a:r>
                      <a:endParaRPr lang="en-US" dirty="0"/>
                    </a:p>
                  </a:txBody>
                  <a:tcPr/>
                </a:tc>
                <a:tc>
                  <a:txBody>
                    <a:bodyPr/>
                    <a:lstStyle/>
                    <a:p>
                      <a:r>
                        <a:rPr lang="en-US" dirty="0" smtClean="0"/>
                        <a:t>89,785</a:t>
                      </a:r>
                      <a:endParaRPr lang="en-US" dirty="0"/>
                    </a:p>
                  </a:txBody>
                  <a:tcPr/>
                </a:tc>
                <a:tc>
                  <a:txBody>
                    <a:bodyPr/>
                    <a:lstStyle/>
                    <a:p>
                      <a:r>
                        <a:rPr lang="en-US" dirty="0" smtClean="0"/>
                        <a:t>Blacktop</a:t>
                      </a:r>
                      <a:endParaRPr lang="en-US" dirty="0"/>
                    </a:p>
                  </a:txBody>
                  <a:tcPr/>
                </a:tc>
                <a:tc>
                  <a:txBody>
                    <a:bodyPr/>
                    <a:lstStyle/>
                    <a:p>
                      <a:r>
                        <a:rPr lang="en-US" dirty="0" smtClean="0"/>
                        <a:t>A</a:t>
                      </a:r>
                      <a:endParaRPr lang="en-US" dirty="0"/>
                    </a:p>
                  </a:txBody>
                  <a:tcPr/>
                </a:tc>
                <a:tc>
                  <a:txBody>
                    <a:bodyPr/>
                    <a:lstStyle/>
                    <a:p>
                      <a:r>
                        <a:rPr lang="en-US" dirty="0" smtClean="0"/>
                        <a:t>.36</a:t>
                      </a:r>
                      <a:endParaRPr lang="en-US" dirty="0"/>
                    </a:p>
                  </a:txBody>
                  <a:tcPr/>
                </a:tc>
                <a:tc>
                  <a:txBody>
                    <a:bodyPr/>
                    <a:lstStyle/>
                    <a:p>
                      <a:r>
                        <a:rPr lang="en-US" dirty="0" smtClean="0"/>
                        <a:t>$32,322</a:t>
                      </a:r>
                      <a:endParaRPr lang="en-US" dirty="0"/>
                    </a:p>
                  </a:txBody>
                  <a:tcPr/>
                </a:tc>
                <a:tc>
                  <a:txBody>
                    <a:bodyPr/>
                    <a:lstStyle/>
                    <a:p>
                      <a:r>
                        <a:rPr lang="en-US" dirty="0" smtClean="0"/>
                        <a:t>Sealcoat/stripe/repaired 2020/2025</a:t>
                      </a:r>
                      <a:endParaRPr lang="en-US" dirty="0"/>
                    </a:p>
                  </a:txBody>
                  <a:tcPr/>
                </a:tc>
              </a:tr>
              <a:tr h="436107">
                <a:tc>
                  <a:txBody>
                    <a:bodyPr/>
                    <a:lstStyle/>
                    <a:p>
                      <a:r>
                        <a:rPr lang="en-US" dirty="0" smtClean="0"/>
                        <a:t>Sports field</a:t>
                      </a:r>
                      <a:r>
                        <a:rPr lang="en-US" baseline="0" dirty="0" smtClean="0"/>
                        <a:t> and stadium approaches</a:t>
                      </a:r>
                    </a:p>
                    <a:p>
                      <a:r>
                        <a:rPr lang="en-US" baseline="0" dirty="0" smtClean="0"/>
                        <a:t>service rds.</a:t>
                      </a:r>
                      <a:endParaRPr lang="en-US" dirty="0"/>
                    </a:p>
                  </a:txBody>
                  <a:tcPr/>
                </a:tc>
                <a:tc>
                  <a:txBody>
                    <a:bodyPr/>
                    <a:lstStyle/>
                    <a:p>
                      <a:r>
                        <a:rPr lang="en-US" dirty="0" smtClean="0"/>
                        <a:t>40,500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Blacktop</a:t>
                      </a:r>
                      <a:endParaRPr lang="en-US" dirty="0"/>
                    </a:p>
                  </a:txBody>
                  <a:tcPr/>
                </a:tc>
                <a:tc>
                  <a:txBody>
                    <a:bodyPr/>
                    <a:lstStyle/>
                    <a:p>
                      <a:r>
                        <a:rPr lang="en-US" dirty="0" smtClean="0"/>
                        <a:t>A</a:t>
                      </a:r>
                      <a:endParaRPr lang="en-US" dirty="0"/>
                    </a:p>
                  </a:txBody>
                  <a:tcPr/>
                </a:tc>
                <a:tc>
                  <a:txBody>
                    <a:bodyPr/>
                    <a:lstStyle/>
                    <a:p>
                      <a:r>
                        <a:rPr lang="en-US" dirty="0" smtClean="0"/>
                        <a:t>.36</a:t>
                      </a:r>
                      <a:endParaRPr lang="en-US" dirty="0"/>
                    </a:p>
                  </a:txBody>
                  <a:tcPr/>
                </a:tc>
                <a:tc>
                  <a:txBody>
                    <a:bodyPr/>
                    <a:lstStyle/>
                    <a:p>
                      <a:r>
                        <a:rPr lang="en-US" dirty="0" smtClean="0"/>
                        <a:t>$14,580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Sealcoat/stripe/repaired 2023/2028</a:t>
                      </a:r>
                      <a:endParaRPr lang="en-US" dirty="0"/>
                    </a:p>
                  </a:txBody>
                  <a:tcPr/>
                </a:tc>
              </a:tr>
              <a:tr h="436107">
                <a:tc>
                  <a:txBody>
                    <a:bodyPr/>
                    <a:lstStyle/>
                    <a:p>
                      <a:r>
                        <a:rPr lang="en-US" dirty="0" smtClean="0"/>
                        <a:t>Gym</a:t>
                      </a:r>
                      <a:r>
                        <a:rPr lang="en-US" baseline="0" dirty="0" smtClean="0"/>
                        <a:t> parking and exit road</a:t>
                      </a:r>
                      <a:endParaRPr lang="en-US" dirty="0"/>
                    </a:p>
                  </a:txBody>
                  <a:tcPr/>
                </a:tc>
                <a:tc>
                  <a:txBody>
                    <a:bodyPr/>
                    <a:lstStyle/>
                    <a:p>
                      <a:r>
                        <a:rPr lang="en-US" dirty="0" smtClean="0"/>
                        <a:t>82,500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Blacktop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smtClean="0"/>
                        <a:t>A</a:t>
                      </a:r>
                      <a:endParaRPr lang="en-US" dirty="0"/>
                    </a:p>
                  </a:txBody>
                  <a:tcPr/>
                </a:tc>
                <a:tc>
                  <a:txBody>
                    <a:bodyPr/>
                    <a:lstStyle/>
                    <a:p>
                      <a:r>
                        <a:rPr lang="en-US" dirty="0" smtClean="0"/>
                        <a:t>.36</a:t>
                      </a:r>
                      <a:endParaRPr lang="en-US" dirty="0"/>
                    </a:p>
                  </a:txBody>
                  <a:tcPr/>
                </a:tc>
                <a:tc>
                  <a:txBody>
                    <a:bodyPr/>
                    <a:lstStyle/>
                    <a:p>
                      <a:r>
                        <a:rPr lang="en-US" dirty="0" smtClean="0"/>
                        <a:t>$29,700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Sealcoat/stripe/repair 2022/2027</a:t>
                      </a:r>
                      <a:endParaRPr lang="en-US" dirty="0"/>
                    </a:p>
                  </a:txBody>
                  <a:tcPr/>
                </a:tc>
              </a:tr>
              <a:tr h="436107">
                <a:tc>
                  <a:txBody>
                    <a:bodyPr/>
                    <a:lstStyle/>
                    <a:p>
                      <a:r>
                        <a:rPr lang="en-US" dirty="0" smtClean="0"/>
                        <a:t>Main parking west and entrance rd.</a:t>
                      </a:r>
                      <a:endParaRPr lang="en-US" dirty="0"/>
                    </a:p>
                  </a:txBody>
                  <a:tcPr/>
                </a:tc>
                <a:tc>
                  <a:txBody>
                    <a:bodyPr/>
                    <a:lstStyle/>
                    <a:p>
                      <a:r>
                        <a:rPr lang="en-US" dirty="0" smtClean="0"/>
                        <a:t>62,000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Blacktop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smtClean="0"/>
                        <a:t>A</a:t>
                      </a:r>
                      <a:endParaRPr lang="en-US" dirty="0"/>
                    </a:p>
                  </a:txBody>
                  <a:tcPr/>
                </a:tc>
                <a:tc>
                  <a:txBody>
                    <a:bodyPr/>
                    <a:lstStyle/>
                    <a:p>
                      <a:r>
                        <a:rPr lang="en-US" dirty="0" smtClean="0"/>
                        <a:t>.36</a:t>
                      </a:r>
                      <a:endParaRPr lang="en-US" dirty="0"/>
                    </a:p>
                  </a:txBody>
                  <a:tcPr/>
                </a:tc>
                <a:tc>
                  <a:txBody>
                    <a:bodyPr/>
                    <a:lstStyle/>
                    <a:p>
                      <a:r>
                        <a:rPr lang="en-US" dirty="0" smtClean="0"/>
                        <a:t>$22,320</a:t>
                      </a:r>
                      <a:endParaRPr lang="en-US" dirty="0"/>
                    </a:p>
                  </a:txBody>
                  <a:tcPr/>
                </a:tc>
                <a:tc>
                  <a:txBody>
                    <a:bodyPr/>
                    <a:lstStyle/>
                    <a:p>
                      <a:r>
                        <a:rPr lang="en-US" dirty="0" smtClean="0"/>
                        <a:t>Sealcoat/stripe/repair</a:t>
                      </a:r>
                    </a:p>
                    <a:p>
                      <a:r>
                        <a:rPr lang="en-US" dirty="0" smtClean="0"/>
                        <a:t>2021/2026</a:t>
                      </a:r>
                      <a:endParaRPr lang="en-US" dirty="0"/>
                    </a:p>
                  </a:txBody>
                  <a:tcPr/>
                </a:tc>
              </a:tr>
              <a:tr h="436107">
                <a:tc>
                  <a:txBody>
                    <a:bodyPr/>
                    <a:lstStyle/>
                    <a:p>
                      <a:r>
                        <a:rPr lang="en-US" dirty="0" smtClean="0"/>
                        <a:t>Main parking east</a:t>
                      </a:r>
                      <a:endParaRPr lang="en-US" dirty="0"/>
                    </a:p>
                  </a:txBody>
                  <a:tcPr/>
                </a:tc>
                <a:tc>
                  <a:txBody>
                    <a:bodyPr/>
                    <a:lstStyle/>
                    <a:p>
                      <a:r>
                        <a:rPr lang="en-US" dirty="0" smtClean="0"/>
                        <a:t>64,980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Blacktop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smtClean="0"/>
                        <a:t>A</a:t>
                      </a:r>
                      <a:endParaRPr lang="en-US" dirty="0"/>
                    </a:p>
                  </a:txBody>
                  <a:tcPr/>
                </a:tc>
                <a:tc>
                  <a:txBody>
                    <a:bodyPr/>
                    <a:lstStyle/>
                    <a:p>
                      <a:r>
                        <a:rPr lang="en-US" dirty="0" smtClean="0"/>
                        <a:t>.36</a:t>
                      </a:r>
                      <a:endParaRPr lang="en-US" dirty="0"/>
                    </a:p>
                  </a:txBody>
                  <a:tcPr/>
                </a:tc>
                <a:tc>
                  <a:txBody>
                    <a:bodyPr/>
                    <a:lstStyle/>
                    <a:p>
                      <a:r>
                        <a:rPr lang="en-US" dirty="0" smtClean="0"/>
                        <a:t>$23,392</a:t>
                      </a:r>
                      <a:endParaRPr lang="en-US" dirty="0"/>
                    </a:p>
                  </a:txBody>
                  <a:tcPr/>
                </a:tc>
                <a:tc>
                  <a:txBody>
                    <a:bodyPr/>
                    <a:lstStyle/>
                    <a:p>
                      <a:r>
                        <a:rPr lang="en-US" dirty="0" smtClean="0"/>
                        <a:t>Sealcoat/stripe/repair</a:t>
                      </a:r>
                    </a:p>
                    <a:p>
                      <a:r>
                        <a:rPr lang="en-US" dirty="0" smtClean="0"/>
                        <a:t>2021/2026</a:t>
                      </a:r>
                      <a:endParaRPr lang="en-US" dirty="0"/>
                    </a:p>
                  </a:txBody>
                  <a:tcPr/>
                </a:tc>
              </a:tr>
            </a:tbl>
          </a:graphicData>
        </a:graphic>
      </p:graphicFrame>
    </p:spTree>
    <p:extLst>
      <p:ext uri="{BB962C8B-B14F-4D97-AF65-F5344CB8AC3E}">
        <p14:creationId xmlns:p14="http://schemas.microsoft.com/office/powerpoint/2010/main" val="50320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5000" b="-6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455" y="323007"/>
            <a:ext cx="10515600" cy="1325563"/>
          </a:xfrm>
        </p:spPr>
        <p:txBody>
          <a:bodyPr>
            <a:normAutofit fontScale="90000"/>
          </a:bodyPr>
          <a:lstStyle/>
          <a:p>
            <a:r>
              <a:rPr lang="en-US" dirty="0" smtClean="0"/>
              <a:t>School Safety</a:t>
            </a:r>
            <a:br>
              <a:rPr lang="en-US" dirty="0" smtClean="0"/>
            </a:br>
            <a:r>
              <a:rPr lang="en-US" sz="3100" i="1" dirty="0" smtClean="0"/>
              <a:t>District-Emergency Operations Plan </a:t>
            </a:r>
            <a:r>
              <a:rPr lang="en-US" sz="3100" i="1" dirty="0" smtClean="0"/>
              <a:t>(EOP)</a:t>
            </a:r>
            <a:br>
              <a:rPr lang="en-US" sz="3100" i="1" dirty="0" smtClean="0"/>
            </a:br>
            <a:r>
              <a:rPr lang="en-US" sz="3100" i="1" dirty="0" smtClean="0"/>
              <a:t> </a:t>
            </a:r>
            <a:r>
              <a:rPr lang="en-US" sz="3100" i="1" dirty="0" smtClean="0"/>
              <a:t/>
            </a:r>
            <a:br>
              <a:rPr lang="en-US" sz="3100" i="1" dirty="0" smtClean="0"/>
            </a:br>
            <a:r>
              <a:rPr lang="en-US" sz="1100" i="1" dirty="0" smtClean="0"/>
              <a:t/>
            </a:r>
            <a:br>
              <a:rPr lang="en-US" sz="1100" i="1" dirty="0" smtClean="0"/>
            </a:br>
            <a:endParaRPr lang="en-US" sz="1100" i="1" dirty="0"/>
          </a:p>
        </p:txBody>
      </p:sp>
      <p:sp>
        <p:nvSpPr>
          <p:cNvPr id="3" name="Content Placeholder 2"/>
          <p:cNvSpPr>
            <a:spLocks noGrp="1"/>
          </p:cNvSpPr>
          <p:nvPr>
            <p:ph idx="1"/>
          </p:nvPr>
        </p:nvSpPr>
        <p:spPr>
          <a:xfrm>
            <a:off x="450945" y="2186697"/>
            <a:ext cx="10515600" cy="4351338"/>
          </a:xfrm>
        </p:spPr>
        <p:txBody>
          <a:bodyPr>
            <a:noAutofit/>
          </a:bodyPr>
          <a:lstStyle/>
          <a:p>
            <a:r>
              <a:rPr lang="en-US" sz="2000" dirty="0" smtClean="0">
                <a:latin typeface="+mj-lt"/>
              </a:rPr>
              <a:t>Identifies/establishes requirements for school level plans </a:t>
            </a:r>
          </a:p>
          <a:p>
            <a:r>
              <a:rPr lang="en-US" sz="2000" dirty="0" smtClean="0">
                <a:latin typeface="+mj-lt"/>
              </a:rPr>
              <a:t>Appointment letter </a:t>
            </a:r>
          </a:p>
          <a:p>
            <a:r>
              <a:rPr lang="en-US" sz="2000" dirty="0" smtClean="0">
                <a:latin typeface="+mj-lt"/>
              </a:rPr>
              <a:t>District Procedure 3432P</a:t>
            </a:r>
          </a:p>
          <a:p>
            <a:r>
              <a:rPr lang="en-US" sz="2000" dirty="0" smtClean="0">
                <a:latin typeface="+mj-lt"/>
              </a:rPr>
              <a:t>Identifies SRP as the primary response program for Woodland Schools</a:t>
            </a:r>
          </a:p>
          <a:p>
            <a:r>
              <a:rPr lang="en-US" sz="2000" dirty="0" smtClean="0">
                <a:latin typeface="+mj-lt"/>
              </a:rPr>
              <a:t>Defines ICS roles and responsibility</a:t>
            </a:r>
          </a:p>
          <a:p>
            <a:r>
              <a:rPr lang="en-US" sz="2000" dirty="0" smtClean="0">
                <a:latin typeface="+mj-lt"/>
              </a:rPr>
              <a:t>Copy of Accident Prevention Program   </a:t>
            </a:r>
          </a:p>
          <a:p>
            <a:r>
              <a:rPr lang="en-US" sz="2000" dirty="0" smtClean="0">
                <a:latin typeface="+mj-lt"/>
              </a:rPr>
              <a:t>Directs schools to perform Probability Modeling </a:t>
            </a:r>
          </a:p>
          <a:p>
            <a:r>
              <a:rPr lang="en-US" sz="2000" dirty="0" smtClean="0">
                <a:latin typeface="+mj-lt"/>
              </a:rPr>
              <a:t>Job Safety Analysis </a:t>
            </a:r>
          </a:p>
          <a:p>
            <a:r>
              <a:rPr lang="en-US" sz="2000" dirty="0" smtClean="0">
                <a:latin typeface="+mj-lt"/>
              </a:rPr>
              <a:t>Hazard Communication </a:t>
            </a:r>
          </a:p>
          <a:p>
            <a:r>
              <a:rPr lang="en-US" sz="2000" dirty="0" smtClean="0">
                <a:latin typeface="+mj-lt"/>
              </a:rPr>
              <a:t>Identifies drill schedules and critiques</a:t>
            </a:r>
          </a:p>
          <a:p>
            <a:r>
              <a:rPr lang="en-US" sz="2000" dirty="0" smtClean="0">
                <a:latin typeface="+mj-lt"/>
              </a:rPr>
              <a:t>MOU’s for reunification </a:t>
            </a:r>
            <a:endParaRPr lang="en-US" sz="2000" dirty="0">
              <a:latin typeface="+mj-lt"/>
            </a:endParaRPr>
          </a:p>
        </p:txBody>
      </p:sp>
      <p:sp>
        <p:nvSpPr>
          <p:cNvPr id="4" name="TextBox 3"/>
          <p:cNvSpPr txBox="1"/>
          <p:nvPr/>
        </p:nvSpPr>
        <p:spPr>
          <a:xfrm>
            <a:off x="450945" y="1417737"/>
            <a:ext cx="7569252" cy="461665"/>
          </a:xfrm>
          <a:prstGeom prst="rect">
            <a:avLst/>
          </a:prstGeom>
          <a:noFill/>
        </p:spPr>
        <p:txBody>
          <a:bodyPr wrap="none" rtlCol="0">
            <a:spAutoFit/>
          </a:bodyPr>
          <a:lstStyle/>
          <a:p>
            <a:r>
              <a:rPr lang="en-US" sz="2400" dirty="0" smtClean="0">
                <a:latin typeface="+mj-lt"/>
              </a:rPr>
              <a:t>Provides District Level Support Documents and Procedures </a:t>
            </a:r>
            <a:endParaRPr lang="en-US" sz="2400" dirty="0">
              <a:latin typeface="+mj-lt"/>
            </a:endParaRPr>
          </a:p>
        </p:txBody>
      </p:sp>
    </p:spTree>
    <p:extLst>
      <p:ext uri="{BB962C8B-B14F-4D97-AF65-F5344CB8AC3E}">
        <p14:creationId xmlns:p14="http://schemas.microsoft.com/office/powerpoint/2010/main" val="33873818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10515600" cy="1325563"/>
          </a:xfrm>
        </p:spPr>
        <p:txBody>
          <a:bodyPr/>
          <a:lstStyle/>
          <a:p>
            <a:r>
              <a:rPr lang="en-US" b="1" dirty="0" smtClean="0"/>
              <a:t>WHS</a:t>
            </a:r>
            <a:r>
              <a:rPr lang="en-US" dirty="0" smtClean="0"/>
              <a:t/>
            </a:r>
            <a:br>
              <a:rPr lang="en-US" dirty="0" smtClean="0"/>
            </a:br>
            <a:r>
              <a:rPr lang="en-US" sz="2800" i="1" dirty="0" smtClean="0"/>
              <a:t>Flooring </a:t>
            </a:r>
            <a:endParaRPr lang="en-US" sz="2800" i="1" dirty="0"/>
          </a:p>
        </p:txBody>
      </p:sp>
      <p:sp>
        <p:nvSpPr>
          <p:cNvPr id="3" name="Content Placeholder 2"/>
          <p:cNvSpPr>
            <a:spLocks noGrp="1"/>
          </p:cNvSpPr>
          <p:nvPr>
            <p:ph idx="1"/>
          </p:nvPr>
        </p:nvSpPr>
        <p:spPr/>
        <p:txBody>
          <a:bodyPr/>
          <a:lstStyle/>
          <a:p>
            <a:r>
              <a:rPr lang="en-US" dirty="0" smtClean="0">
                <a:latin typeface="+mj-lt"/>
              </a:rPr>
              <a:t>All Flooring &gt;10 years </a:t>
            </a:r>
            <a:endParaRPr lang="en-US" dirty="0">
              <a:latin typeface="+mj-lt"/>
            </a:endParaRPr>
          </a:p>
        </p:txBody>
      </p:sp>
    </p:spTree>
    <p:extLst>
      <p:ext uri="{BB962C8B-B14F-4D97-AF65-F5344CB8AC3E}">
        <p14:creationId xmlns:p14="http://schemas.microsoft.com/office/powerpoint/2010/main" val="7516379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150" y="288925"/>
            <a:ext cx="10515600" cy="1325563"/>
          </a:xfrm>
        </p:spPr>
        <p:txBody>
          <a:bodyPr/>
          <a:lstStyle/>
          <a:p>
            <a:r>
              <a:rPr lang="en-US" b="1" dirty="0" smtClean="0"/>
              <a:t>WHS</a:t>
            </a:r>
            <a:br>
              <a:rPr lang="en-US" b="1" dirty="0" smtClean="0"/>
            </a:br>
            <a:r>
              <a:rPr lang="en-US" sz="2800" dirty="0" smtClean="0"/>
              <a:t>HVAC</a:t>
            </a:r>
            <a:endParaRPr lang="en-US" sz="2800" dirty="0"/>
          </a:p>
        </p:txBody>
      </p:sp>
      <p:sp>
        <p:nvSpPr>
          <p:cNvPr id="3" name="Content Placeholder 2"/>
          <p:cNvSpPr>
            <a:spLocks noGrp="1"/>
          </p:cNvSpPr>
          <p:nvPr>
            <p:ph idx="1"/>
          </p:nvPr>
        </p:nvSpPr>
        <p:spPr/>
        <p:txBody>
          <a:bodyPr/>
          <a:lstStyle/>
          <a:p>
            <a:r>
              <a:rPr lang="en-US" dirty="0" smtClean="0">
                <a:latin typeface="+mj-lt"/>
              </a:rPr>
              <a:t>Two Fulton high efficiency boilers</a:t>
            </a:r>
          </a:p>
          <a:p>
            <a:r>
              <a:rPr lang="en-US" dirty="0" smtClean="0">
                <a:latin typeface="+mj-lt"/>
              </a:rPr>
              <a:t>Multiple HW/CW air handlers </a:t>
            </a:r>
          </a:p>
          <a:p>
            <a:r>
              <a:rPr lang="en-US" dirty="0" smtClean="0">
                <a:latin typeface="+mj-lt"/>
              </a:rPr>
              <a:t>Multiple MAU with heat recovery </a:t>
            </a:r>
          </a:p>
          <a:p>
            <a:r>
              <a:rPr lang="en-US" dirty="0" smtClean="0">
                <a:latin typeface="+mj-lt"/>
              </a:rPr>
              <a:t>No major maintenance expected within 10 years other than routine preventive maintenance.  </a:t>
            </a:r>
            <a:endParaRPr lang="en-US" dirty="0">
              <a:latin typeface="+mj-lt"/>
            </a:endParaRPr>
          </a:p>
        </p:txBody>
      </p:sp>
    </p:spTree>
    <p:extLst>
      <p:ext uri="{BB962C8B-B14F-4D97-AF65-F5344CB8AC3E}">
        <p14:creationId xmlns:p14="http://schemas.microsoft.com/office/powerpoint/2010/main" val="31889498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492" y="238515"/>
            <a:ext cx="10515600" cy="1325563"/>
          </a:xfrm>
        </p:spPr>
        <p:txBody>
          <a:bodyPr/>
          <a:lstStyle/>
          <a:p>
            <a:r>
              <a:rPr lang="en-US" dirty="0" smtClean="0"/>
              <a:t>WHS</a:t>
            </a:r>
            <a:br>
              <a:rPr lang="en-US" dirty="0" smtClean="0"/>
            </a:br>
            <a:r>
              <a:rPr lang="en-US" sz="2800" i="1" dirty="0" smtClean="0"/>
              <a:t>Structural and Exterior </a:t>
            </a:r>
            <a:endParaRPr lang="en-US" sz="2800" i="1" dirty="0"/>
          </a:p>
        </p:txBody>
      </p:sp>
      <p:sp>
        <p:nvSpPr>
          <p:cNvPr id="3" name="Content Placeholder 2"/>
          <p:cNvSpPr>
            <a:spLocks noGrp="1"/>
          </p:cNvSpPr>
          <p:nvPr>
            <p:ph idx="1"/>
          </p:nvPr>
        </p:nvSpPr>
        <p:spPr>
          <a:xfrm>
            <a:off x="838200" y="1918615"/>
            <a:ext cx="10515600" cy="4351338"/>
          </a:xfrm>
        </p:spPr>
        <p:txBody>
          <a:bodyPr/>
          <a:lstStyle/>
          <a:p>
            <a:r>
              <a:rPr lang="en-US" sz="2400" dirty="0" smtClean="0">
                <a:latin typeface="+mj-lt"/>
              </a:rPr>
              <a:t>Built to seismic design category D (high seismic vulnerability)</a:t>
            </a:r>
          </a:p>
          <a:p>
            <a:r>
              <a:rPr lang="en-US" sz="2400" dirty="0" smtClean="0">
                <a:latin typeface="+mj-lt"/>
              </a:rPr>
              <a:t>No structural cost expected within 10 years </a:t>
            </a:r>
          </a:p>
          <a:p>
            <a:endParaRPr lang="en-US"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838399736"/>
              </p:ext>
            </p:extLst>
          </p:nvPr>
        </p:nvGraphicFramePr>
        <p:xfrm>
          <a:off x="1478484" y="3269236"/>
          <a:ext cx="8109615" cy="2650527"/>
        </p:xfrm>
        <a:graphic>
          <a:graphicData uri="http://schemas.openxmlformats.org/drawingml/2006/table">
            <a:tbl>
              <a:tblPr firstRow="1" bandRow="1">
                <a:tableStyleId>{5C22544A-7EE6-4342-B048-85BDC9FD1C3A}</a:tableStyleId>
              </a:tblPr>
              <a:tblGrid>
                <a:gridCol w="2167154"/>
                <a:gridCol w="5942461"/>
              </a:tblGrid>
              <a:tr h="796327">
                <a:tc>
                  <a:txBody>
                    <a:bodyPr/>
                    <a:lstStyle/>
                    <a:p>
                      <a:r>
                        <a:rPr lang="en-US" dirty="0" smtClean="0"/>
                        <a:t>Seismic Design </a:t>
                      </a:r>
                    </a:p>
                    <a:p>
                      <a:r>
                        <a:rPr lang="en-US" dirty="0" smtClean="0"/>
                        <a:t>Category</a:t>
                      </a:r>
                      <a:r>
                        <a:rPr lang="en-US" baseline="0" dirty="0" smtClean="0"/>
                        <a:t> (SDC)</a:t>
                      </a:r>
                      <a:endParaRPr lang="en-US" dirty="0"/>
                    </a:p>
                  </a:txBody>
                  <a:tcPr/>
                </a:tc>
                <a:tc>
                  <a:txBody>
                    <a:bodyPr/>
                    <a:lstStyle/>
                    <a:p>
                      <a:r>
                        <a:rPr lang="en-US" baseline="0" dirty="0" smtClean="0"/>
                        <a:t>Definition</a:t>
                      </a:r>
                      <a:endParaRPr lang="en-US" dirty="0"/>
                    </a:p>
                  </a:txBody>
                  <a:tcPr/>
                </a:tc>
              </a:tr>
              <a:tr h="370840">
                <a:tc>
                  <a:txBody>
                    <a:bodyPr/>
                    <a:lstStyle/>
                    <a:p>
                      <a:r>
                        <a:rPr lang="en-US" dirty="0" smtClean="0"/>
                        <a:t>A</a:t>
                      </a:r>
                      <a:endParaRPr lang="en-US" dirty="0"/>
                    </a:p>
                  </a:txBody>
                  <a:tcPr/>
                </a:tc>
                <a:tc>
                  <a:txBody>
                    <a:bodyPr/>
                    <a:lstStyle/>
                    <a:p>
                      <a:r>
                        <a:rPr lang="en-US" dirty="0" smtClean="0"/>
                        <a:t>Very small seismic</a:t>
                      </a:r>
                      <a:r>
                        <a:rPr lang="en-US" baseline="0" dirty="0" smtClean="0"/>
                        <a:t> vulnerability</a:t>
                      </a:r>
                      <a:endParaRPr lang="en-US" dirty="0"/>
                    </a:p>
                  </a:txBody>
                  <a:tcPr/>
                </a:tc>
              </a:tr>
              <a:tr h="370840">
                <a:tc>
                  <a:txBody>
                    <a:bodyPr/>
                    <a:lstStyle/>
                    <a:p>
                      <a:r>
                        <a:rPr lang="en-US" dirty="0" smtClean="0"/>
                        <a:t>B</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Low to moderate seismic</a:t>
                      </a:r>
                      <a:r>
                        <a:rPr lang="en-US" baseline="0" dirty="0" smtClean="0"/>
                        <a:t> vulnerability</a:t>
                      </a:r>
                      <a:endParaRPr lang="en-US" dirty="0"/>
                    </a:p>
                  </a:txBody>
                  <a:tcPr/>
                </a:tc>
              </a:tr>
              <a:tr h="370840">
                <a:tc>
                  <a:txBody>
                    <a:bodyPr/>
                    <a:lstStyle/>
                    <a:p>
                      <a:r>
                        <a:rPr lang="en-US" dirty="0" smtClean="0"/>
                        <a:t>C</a:t>
                      </a:r>
                      <a:endParaRPr lang="en-US" dirty="0"/>
                    </a:p>
                  </a:txBody>
                  <a:tcPr/>
                </a:tc>
                <a:tc>
                  <a:txBody>
                    <a:bodyPr/>
                    <a:lstStyle/>
                    <a:p>
                      <a:r>
                        <a:rPr lang="en-US" dirty="0" smtClean="0"/>
                        <a:t>Moderate seismic</a:t>
                      </a:r>
                      <a:r>
                        <a:rPr lang="en-US" baseline="0" dirty="0" smtClean="0"/>
                        <a:t> vulnerability</a:t>
                      </a:r>
                      <a:endParaRPr lang="en-US" dirty="0"/>
                    </a:p>
                  </a:txBody>
                  <a:tcPr/>
                </a:tc>
              </a:tr>
              <a:tr h="370840">
                <a:tc>
                  <a:txBody>
                    <a:bodyPr/>
                    <a:lstStyle/>
                    <a:p>
                      <a:r>
                        <a:rPr lang="en-US" dirty="0" smtClean="0"/>
                        <a:t>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High seismic</a:t>
                      </a:r>
                      <a:r>
                        <a:rPr lang="en-US" baseline="0" dirty="0" smtClean="0"/>
                        <a:t> vulnerability</a:t>
                      </a:r>
                      <a:endParaRPr lang="en-US" dirty="0"/>
                    </a:p>
                  </a:txBody>
                  <a:tcPr/>
                </a:tc>
              </a:tr>
              <a:tr h="370840">
                <a:tc>
                  <a:txBody>
                    <a:bodyPr/>
                    <a:lstStyle/>
                    <a:p>
                      <a:r>
                        <a:rPr lang="en-US" dirty="0" smtClean="0"/>
                        <a:t>E</a:t>
                      </a:r>
                      <a:r>
                        <a:rPr lang="en-US" baseline="0" dirty="0" smtClean="0"/>
                        <a:t>&amp;F</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Very high</a:t>
                      </a:r>
                      <a:r>
                        <a:rPr lang="en-US" baseline="0" dirty="0" smtClean="0"/>
                        <a:t> s</a:t>
                      </a:r>
                      <a:r>
                        <a:rPr lang="en-US" dirty="0" smtClean="0"/>
                        <a:t>eismic</a:t>
                      </a:r>
                      <a:r>
                        <a:rPr lang="en-US" baseline="0" dirty="0" smtClean="0"/>
                        <a:t> vulnerability and near major fault</a:t>
                      </a:r>
                      <a:endParaRPr lang="en-US" dirty="0"/>
                    </a:p>
                  </a:txBody>
                  <a:tcPr/>
                </a:tc>
              </a:tr>
            </a:tbl>
          </a:graphicData>
        </a:graphic>
      </p:graphicFrame>
    </p:spTree>
    <p:extLst>
      <p:ext uri="{BB962C8B-B14F-4D97-AF65-F5344CB8AC3E}">
        <p14:creationId xmlns:p14="http://schemas.microsoft.com/office/powerpoint/2010/main" val="35509301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10515600" cy="1325563"/>
          </a:xfrm>
        </p:spPr>
        <p:txBody>
          <a:bodyPr/>
          <a:lstStyle/>
          <a:p>
            <a:r>
              <a:rPr lang="en-US" b="1" dirty="0" smtClean="0"/>
              <a:t>WHS</a:t>
            </a:r>
            <a:r>
              <a:rPr lang="en-US" dirty="0" smtClean="0"/>
              <a:t/>
            </a:r>
            <a:br>
              <a:rPr lang="en-US" dirty="0" smtClean="0"/>
            </a:br>
            <a:r>
              <a:rPr lang="en-US" sz="2800" i="1" dirty="0" smtClean="0"/>
              <a:t>Utilities </a:t>
            </a:r>
            <a:endParaRPr lang="en-US" sz="2800" i="1" dirty="0"/>
          </a:p>
        </p:txBody>
      </p:sp>
      <p:sp>
        <p:nvSpPr>
          <p:cNvPr id="3" name="Content Placeholder 2"/>
          <p:cNvSpPr>
            <a:spLocks noGrp="1"/>
          </p:cNvSpPr>
          <p:nvPr>
            <p:ph idx="1"/>
          </p:nvPr>
        </p:nvSpPr>
        <p:spPr>
          <a:xfrm>
            <a:off x="838200" y="1825625"/>
            <a:ext cx="7391400" cy="4351338"/>
          </a:xfrm>
        </p:spPr>
        <p:txBody>
          <a:bodyPr>
            <a:normAutofit/>
          </a:bodyPr>
          <a:lstStyle/>
          <a:p>
            <a:r>
              <a:rPr lang="en-US" sz="2200" dirty="0" smtClean="0">
                <a:latin typeface="+mj-lt"/>
              </a:rPr>
              <a:t>Electrical</a:t>
            </a:r>
            <a:endParaRPr lang="en-US" sz="2200" dirty="0">
              <a:latin typeface="+mj-lt"/>
            </a:endParaRPr>
          </a:p>
          <a:p>
            <a:pPr lvl="1"/>
            <a:r>
              <a:rPr lang="en-US" sz="2200" dirty="0" smtClean="0">
                <a:latin typeface="+mj-lt"/>
              </a:rPr>
              <a:t>12.5KW Solar facility install 2018/2027-$10,000</a:t>
            </a:r>
            <a:endParaRPr lang="en-US" sz="2200" dirty="0">
              <a:latin typeface="+mj-lt"/>
            </a:endParaRPr>
          </a:p>
          <a:p>
            <a:r>
              <a:rPr lang="en-US" sz="2200" dirty="0">
                <a:latin typeface="+mj-lt"/>
              </a:rPr>
              <a:t>GAS </a:t>
            </a:r>
          </a:p>
          <a:p>
            <a:pPr lvl="1"/>
            <a:r>
              <a:rPr lang="en-US" sz="2200" dirty="0">
                <a:latin typeface="+mj-lt"/>
              </a:rPr>
              <a:t>Install gas leak detection and isolation system </a:t>
            </a:r>
            <a:r>
              <a:rPr lang="en-US" sz="2200" dirty="0" smtClean="0">
                <a:latin typeface="+mj-lt"/>
              </a:rPr>
              <a:t>2019-$6,000</a:t>
            </a:r>
            <a:endParaRPr lang="en-US" sz="2200" dirty="0">
              <a:latin typeface="+mj-lt"/>
            </a:endParaRPr>
          </a:p>
          <a:p>
            <a:r>
              <a:rPr lang="en-US" sz="2200" dirty="0">
                <a:latin typeface="+mj-lt"/>
              </a:rPr>
              <a:t>Fire </a:t>
            </a:r>
            <a:r>
              <a:rPr lang="en-US" sz="2200" dirty="0" smtClean="0">
                <a:latin typeface="+mj-lt"/>
              </a:rPr>
              <a:t>Safety</a:t>
            </a:r>
            <a:endParaRPr lang="en-US" sz="2200" dirty="0">
              <a:latin typeface="+mj-lt"/>
            </a:endParaRPr>
          </a:p>
          <a:p>
            <a:pPr lvl="1"/>
            <a:r>
              <a:rPr lang="en-US" sz="2200" dirty="0">
                <a:latin typeface="+mj-lt"/>
              </a:rPr>
              <a:t>Fully sprinklered interior wet </a:t>
            </a:r>
            <a:r>
              <a:rPr lang="en-US" sz="2200" dirty="0" smtClean="0">
                <a:latin typeface="+mj-lt"/>
              </a:rPr>
              <a:t>system, exterior </a:t>
            </a:r>
            <a:r>
              <a:rPr lang="en-US" sz="2200" dirty="0">
                <a:latin typeface="+mj-lt"/>
              </a:rPr>
              <a:t>dry system</a:t>
            </a:r>
            <a:endParaRPr lang="en-US" sz="2200" dirty="0" smtClean="0">
              <a:latin typeface="+mj-lt"/>
            </a:endParaRPr>
          </a:p>
        </p:txBody>
      </p:sp>
    </p:spTree>
    <p:extLst>
      <p:ext uri="{BB962C8B-B14F-4D97-AF65-F5344CB8AC3E}">
        <p14:creationId xmlns:p14="http://schemas.microsoft.com/office/powerpoint/2010/main" val="436546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10515600" cy="1325563"/>
          </a:xfrm>
        </p:spPr>
        <p:txBody>
          <a:bodyPr/>
          <a:lstStyle/>
          <a:p>
            <a:r>
              <a:rPr lang="en-US" b="1" dirty="0" smtClean="0"/>
              <a:t>WHS</a:t>
            </a:r>
            <a:r>
              <a:rPr lang="en-US" dirty="0" smtClean="0"/>
              <a:t/>
            </a:r>
            <a:br>
              <a:rPr lang="en-US" dirty="0" smtClean="0"/>
            </a:br>
            <a:r>
              <a:rPr lang="en-US" sz="2800" i="1" dirty="0" smtClean="0"/>
              <a:t>Grounds </a:t>
            </a:r>
            <a:endParaRPr lang="en-US" sz="2800" i="1" dirty="0"/>
          </a:p>
        </p:txBody>
      </p:sp>
      <p:sp>
        <p:nvSpPr>
          <p:cNvPr id="3" name="Content Placeholder 2"/>
          <p:cNvSpPr>
            <a:spLocks noGrp="1"/>
          </p:cNvSpPr>
          <p:nvPr>
            <p:ph idx="1"/>
          </p:nvPr>
        </p:nvSpPr>
        <p:spPr/>
        <p:txBody>
          <a:bodyPr>
            <a:normAutofit/>
          </a:bodyPr>
          <a:lstStyle/>
          <a:p>
            <a:r>
              <a:rPr lang="en-US" sz="2400" dirty="0" smtClean="0">
                <a:latin typeface="+mj-lt"/>
              </a:rPr>
              <a:t>Install well storage and distribution system 35k</a:t>
            </a:r>
          </a:p>
          <a:p>
            <a:r>
              <a:rPr lang="en-US" sz="2400" dirty="0" smtClean="0">
                <a:latin typeface="+mj-lt"/>
              </a:rPr>
              <a:t>Apply for water rights </a:t>
            </a:r>
            <a:endParaRPr lang="en-US" sz="2400" dirty="0">
              <a:latin typeface="+mj-lt"/>
            </a:endParaRPr>
          </a:p>
        </p:txBody>
      </p:sp>
      <p:pic>
        <p:nvPicPr>
          <p:cNvPr id="4" name="Picture 3"/>
          <p:cNvPicPr>
            <a:picLocks noChangeAspect="1"/>
          </p:cNvPicPr>
          <p:nvPr/>
        </p:nvPicPr>
        <p:blipFill>
          <a:blip r:embed="rId3"/>
          <a:stretch>
            <a:fillRect/>
          </a:stretch>
        </p:blipFill>
        <p:spPr>
          <a:xfrm>
            <a:off x="4571389" y="2753581"/>
            <a:ext cx="4903575" cy="3323664"/>
          </a:xfrm>
          <a:prstGeom prst="rect">
            <a:avLst/>
          </a:prstGeom>
        </p:spPr>
      </p:pic>
      <p:sp>
        <p:nvSpPr>
          <p:cNvPr id="5" name="Oval 4"/>
          <p:cNvSpPr/>
          <p:nvPr/>
        </p:nvSpPr>
        <p:spPr>
          <a:xfrm>
            <a:off x="7848282" y="3491345"/>
            <a:ext cx="1652846" cy="12746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217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10515600" cy="1325563"/>
          </a:xfrm>
        </p:spPr>
        <p:txBody>
          <a:bodyPr/>
          <a:lstStyle/>
          <a:p>
            <a:r>
              <a:rPr lang="en-US" b="1" dirty="0" smtClean="0"/>
              <a:t>WHS</a:t>
            </a:r>
            <a:r>
              <a:rPr lang="en-US" dirty="0" smtClean="0"/>
              <a:t/>
            </a:r>
            <a:br>
              <a:rPr lang="en-US" dirty="0" smtClean="0"/>
            </a:br>
            <a:r>
              <a:rPr lang="en-US" sz="2800" i="1" dirty="0" smtClean="0"/>
              <a:t>120 Month Plan </a:t>
            </a:r>
            <a:endParaRPr lang="en-US" sz="2800" i="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899039313"/>
              </p:ext>
            </p:extLst>
          </p:nvPr>
        </p:nvGraphicFramePr>
        <p:xfrm>
          <a:off x="447928" y="1518324"/>
          <a:ext cx="11466980" cy="4433589"/>
        </p:xfrm>
        <a:graphic>
          <a:graphicData uri="http://schemas.openxmlformats.org/drawingml/2006/table">
            <a:tbl>
              <a:tblPr firstRow="1" bandRow="1">
                <a:tableStyleId>{5C22544A-7EE6-4342-B048-85BDC9FD1C3A}</a:tableStyleId>
              </a:tblPr>
              <a:tblGrid>
                <a:gridCol w="1764383"/>
                <a:gridCol w="763745"/>
                <a:gridCol w="774987"/>
                <a:gridCol w="872689"/>
                <a:gridCol w="1207778"/>
                <a:gridCol w="1076717"/>
                <a:gridCol w="1076717"/>
                <a:gridCol w="1076717"/>
                <a:gridCol w="1076717"/>
                <a:gridCol w="917549"/>
                <a:gridCol w="858981"/>
              </a:tblGrid>
              <a:tr h="462876">
                <a:tc>
                  <a:txBody>
                    <a:bodyPr/>
                    <a:lstStyle/>
                    <a:p>
                      <a:r>
                        <a:rPr lang="en-US" sz="1600" dirty="0" smtClean="0"/>
                        <a:t>6 month </a:t>
                      </a:r>
                      <a:endParaRPr lang="en-US" sz="1600" dirty="0"/>
                    </a:p>
                  </a:txBody>
                  <a:tcPr/>
                </a:tc>
                <a:tc>
                  <a:txBody>
                    <a:bodyPr/>
                    <a:lstStyle/>
                    <a:p>
                      <a:r>
                        <a:rPr lang="en-US" sz="1600" dirty="0" smtClean="0"/>
                        <a:t>2018</a:t>
                      </a:r>
                      <a:endParaRPr lang="en-US" sz="1600" dirty="0"/>
                    </a:p>
                  </a:txBody>
                  <a:tcPr/>
                </a:tc>
                <a:tc>
                  <a:txBody>
                    <a:bodyPr/>
                    <a:lstStyle/>
                    <a:p>
                      <a:r>
                        <a:rPr lang="en-US" sz="1600" dirty="0" smtClean="0"/>
                        <a:t>2019</a:t>
                      </a:r>
                      <a:endParaRPr lang="en-US" sz="1600" dirty="0"/>
                    </a:p>
                  </a:txBody>
                  <a:tcPr/>
                </a:tc>
                <a:tc>
                  <a:txBody>
                    <a:bodyPr/>
                    <a:lstStyle/>
                    <a:p>
                      <a:r>
                        <a:rPr lang="en-US" sz="1600" dirty="0" smtClean="0"/>
                        <a:t>2020 </a:t>
                      </a:r>
                      <a:endParaRPr lang="en-US" sz="1600" dirty="0"/>
                    </a:p>
                  </a:txBody>
                  <a:tcPr/>
                </a:tc>
                <a:tc>
                  <a:txBody>
                    <a:bodyPr/>
                    <a:lstStyle/>
                    <a:p>
                      <a:r>
                        <a:rPr lang="en-US" sz="1600" dirty="0" smtClean="0"/>
                        <a:t>2021 </a:t>
                      </a:r>
                      <a:endParaRPr lang="en-US" sz="1600" dirty="0"/>
                    </a:p>
                  </a:txBody>
                  <a:tcPr/>
                </a:tc>
                <a:tc>
                  <a:txBody>
                    <a:bodyPr/>
                    <a:lstStyle/>
                    <a:p>
                      <a:r>
                        <a:rPr lang="en-US" sz="1600" dirty="0" smtClean="0"/>
                        <a:t>2022</a:t>
                      </a:r>
                      <a:endParaRPr lang="en-US" sz="1600" dirty="0"/>
                    </a:p>
                  </a:txBody>
                  <a:tcPr/>
                </a:tc>
                <a:tc>
                  <a:txBody>
                    <a:bodyPr/>
                    <a:lstStyle/>
                    <a:p>
                      <a:r>
                        <a:rPr lang="en-US" sz="1600" dirty="0" smtClean="0"/>
                        <a:t>2023</a:t>
                      </a:r>
                      <a:endParaRPr lang="en-US" sz="1600" dirty="0"/>
                    </a:p>
                  </a:txBody>
                  <a:tcPr/>
                </a:tc>
                <a:tc>
                  <a:txBody>
                    <a:bodyPr/>
                    <a:lstStyle/>
                    <a:p>
                      <a:r>
                        <a:rPr lang="en-US" sz="1600" dirty="0" smtClean="0"/>
                        <a:t>2024 </a:t>
                      </a:r>
                      <a:endParaRPr lang="en-US" sz="1600" dirty="0"/>
                    </a:p>
                  </a:txBody>
                  <a:tcPr/>
                </a:tc>
                <a:tc>
                  <a:txBody>
                    <a:bodyPr/>
                    <a:lstStyle/>
                    <a:p>
                      <a:r>
                        <a:rPr lang="en-US" sz="1600" dirty="0" smtClean="0"/>
                        <a:t>2025 </a:t>
                      </a:r>
                      <a:endParaRPr lang="en-US" sz="1600" dirty="0"/>
                    </a:p>
                  </a:txBody>
                  <a:tcPr/>
                </a:tc>
                <a:tc>
                  <a:txBody>
                    <a:bodyPr/>
                    <a:lstStyle/>
                    <a:p>
                      <a:r>
                        <a:rPr lang="en-US" sz="1600" dirty="0" smtClean="0"/>
                        <a:t>2026</a:t>
                      </a:r>
                      <a:endParaRPr lang="en-US" sz="1600" dirty="0"/>
                    </a:p>
                  </a:txBody>
                  <a:tcPr/>
                </a:tc>
                <a:tc>
                  <a:txBody>
                    <a:bodyPr/>
                    <a:lstStyle/>
                    <a:p>
                      <a:r>
                        <a:rPr lang="en-US" sz="1600" dirty="0" smtClean="0"/>
                        <a:t>2027 </a:t>
                      </a:r>
                      <a:endParaRPr lang="en-US" sz="1600" dirty="0"/>
                    </a:p>
                  </a:txBody>
                  <a:tcPr/>
                </a:tc>
              </a:tr>
              <a:tr h="288043">
                <a:tc>
                  <a:txBody>
                    <a:bodyPr/>
                    <a:lstStyle/>
                    <a:p>
                      <a:r>
                        <a:rPr lang="en-US" sz="1600" dirty="0" smtClean="0"/>
                        <a:t>Blacktop</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$32,322</a:t>
                      </a:r>
                      <a:endParaRPr lang="en-US" sz="1600" dirty="0"/>
                    </a:p>
                  </a:txBody>
                  <a:tcPr/>
                </a:tc>
                <a:tc>
                  <a:txBody>
                    <a:bodyPr/>
                    <a:lstStyle/>
                    <a:p>
                      <a:r>
                        <a:rPr lang="en-US" sz="1600" dirty="0" smtClean="0"/>
                        <a:t>$46,118</a:t>
                      </a:r>
                      <a:endParaRPr lang="en-US" sz="1600" dirty="0"/>
                    </a:p>
                  </a:txBody>
                  <a:tcPr/>
                </a:tc>
                <a:tc>
                  <a:txBody>
                    <a:bodyPr/>
                    <a:lstStyle/>
                    <a:p>
                      <a:r>
                        <a:rPr lang="en-US" sz="1600" dirty="0" smtClean="0"/>
                        <a:t>$29,700</a:t>
                      </a:r>
                      <a:endParaRPr lang="en-US" sz="1600" dirty="0"/>
                    </a:p>
                  </a:txBody>
                  <a:tcPr/>
                </a:tc>
                <a:tc>
                  <a:txBody>
                    <a:bodyPr/>
                    <a:lstStyle/>
                    <a:p>
                      <a:r>
                        <a:rPr lang="en-US" sz="1600" dirty="0" smtClean="0"/>
                        <a:t>$14,580</a:t>
                      </a:r>
                      <a:endParaRPr lang="en-US" sz="1600" dirty="0"/>
                    </a:p>
                  </a:txBody>
                  <a:tcPr/>
                </a:tc>
                <a:tc>
                  <a:txBody>
                    <a:bodyPr/>
                    <a:lstStyle/>
                    <a:p>
                      <a:r>
                        <a:rPr lang="en-US" sz="1600" dirty="0" smtClean="0"/>
                        <a:t>-</a:t>
                      </a:r>
                      <a:endParaRPr lang="en-US" sz="1600" dirty="0"/>
                    </a:p>
                  </a:txBody>
                  <a:tcPr/>
                </a:tc>
                <a:tc>
                  <a:txBody>
                    <a:bodyPr/>
                    <a:lstStyle/>
                    <a:p>
                      <a:r>
                        <a:rPr lang="en-US" sz="1600" dirty="0" smtClean="0"/>
                        <a:t>$32,322</a:t>
                      </a:r>
                      <a:endParaRPr lang="en-US" sz="1600" dirty="0"/>
                    </a:p>
                  </a:txBody>
                  <a:tcPr/>
                </a:tc>
                <a:tc>
                  <a:txBody>
                    <a:bodyPr/>
                    <a:lstStyle/>
                    <a:p>
                      <a:r>
                        <a:rPr lang="en-US" sz="1600" dirty="0" smtClean="0"/>
                        <a:t>$46,718</a:t>
                      </a:r>
                      <a:endParaRPr lang="en-US" sz="1600" dirty="0"/>
                    </a:p>
                  </a:txBody>
                  <a:tcPr/>
                </a:tc>
                <a:tc>
                  <a:txBody>
                    <a:bodyPr/>
                    <a:lstStyle/>
                    <a:p>
                      <a:r>
                        <a:rPr lang="en-US" sz="1600" dirty="0" smtClean="0"/>
                        <a:t>$29,700</a:t>
                      </a:r>
                      <a:endParaRPr lang="en-US" sz="1600" dirty="0"/>
                    </a:p>
                  </a:txBody>
                  <a:tcPr/>
                </a:tc>
              </a:tr>
              <a:tr h="288043">
                <a:tc>
                  <a:txBody>
                    <a:bodyPr/>
                    <a:lstStyle/>
                    <a:p>
                      <a:r>
                        <a:rPr lang="en-US" sz="1600" dirty="0" smtClean="0"/>
                        <a:t>Roof</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288043">
                <a:tc>
                  <a:txBody>
                    <a:bodyPr/>
                    <a:lstStyle/>
                    <a:p>
                      <a:r>
                        <a:rPr lang="en-US" sz="1600" dirty="0" smtClean="0"/>
                        <a:t>Flooring </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288043">
                <a:tc>
                  <a:txBody>
                    <a:bodyPr/>
                    <a:lstStyle/>
                    <a:p>
                      <a:r>
                        <a:rPr lang="en-US" sz="1600" dirty="0" smtClean="0"/>
                        <a:t>HVAC</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288043">
                <a:tc>
                  <a:txBody>
                    <a:bodyPr/>
                    <a:lstStyle/>
                    <a:p>
                      <a:r>
                        <a:rPr lang="en-US" sz="1600" dirty="0" smtClean="0"/>
                        <a:t>Structural/Ext.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288043">
                <a:tc>
                  <a:txBody>
                    <a:bodyPr/>
                    <a:lstStyle/>
                    <a:p>
                      <a:r>
                        <a:rPr lang="en-US" sz="1600" dirty="0" smtClean="0"/>
                        <a:t>Utilities</a:t>
                      </a:r>
                      <a:r>
                        <a:rPr lang="en-US" sz="1600" baseline="0" dirty="0" smtClean="0"/>
                        <a:t> </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6,000</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288043">
                <a:tc>
                  <a:txBody>
                    <a:bodyPr/>
                    <a:lstStyle/>
                    <a:p>
                      <a:r>
                        <a:rPr lang="en-US" sz="1600" dirty="0" smtClean="0"/>
                        <a:t>Grounds </a:t>
                      </a:r>
                      <a:endParaRPr lang="en-US" sz="1600" dirty="0"/>
                    </a:p>
                  </a:txBody>
                  <a:tcPr/>
                </a:tc>
                <a:tc>
                  <a:txBody>
                    <a:bodyPr/>
                    <a:lstStyle/>
                    <a:p>
                      <a:r>
                        <a:rPr lang="en-US" sz="1600" dirty="0" smtClean="0"/>
                        <a:t>-</a:t>
                      </a:r>
                      <a:endParaRPr lang="en-US" sz="1600" dirty="0"/>
                    </a:p>
                  </a:txBody>
                  <a:tcPr/>
                </a:tc>
                <a:tc>
                  <a:txBody>
                    <a:bodyPr/>
                    <a:lstStyle/>
                    <a:p>
                      <a:r>
                        <a:rPr lang="en-US" sz="1600" dirty="0" smtClean="0"/>
                        <a:t>35,000</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288043">
                <a:tc>
                  <a:txBody>
                    <a:bodyPr/>
                    <a:lstStyle/>
                    <a:p>
                      <a:r>
                        <a:rPr lang="en-US" sz="1600" dirty="0" smtClean="0"/>
                        <a:t>Portables</a:t>
                      </a:r>
                      <a:r>
                        <a:rPr lang="en-US" sz="1600" baseline="0" dirty="0" smtClean="0"/>
                        <a:t> </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288043">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617913">
                <a:tc>
                  <a:txBody>
                    <a:bodyPr/>
                    <a:lstStyle/>
                    <a:p>
                      <a:r>
                        <a:rPr lang="en-US" sz="1600" b="1" dirty="0" smtClean="0"/>
                        <a:t>Total WMS</a:t>
                      </a:r>
                    </a:p>
                    <a:p>
                      <a:r>
                        <a:rPr lang="en-US" sz="1600" b="1" dirty="0" smtClean="0"/>
                        <a:t>(WO grant/bond)</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41,000</a:t>
                      </a:r>
                      <a:endParaRPr lang="en-US" sz="1600" dirty="0"/>
                    </a:p>
                  </a:txBody>
                  <a:tcPr/>
                </a:tc>
                <a:tc>
                  <a:txBody>
                    <a:bodyPr/>
                    <a:lstStyle/>
                    <a:p>
                      <a:r>
                        <a:rPr lang="en-US" sz="1600" dirty="0" smtClean="0"/>
                        <a:t>32,000</a:t>
                      </a:r>
                      <a:endParaRPr lang="en-US" sz="1600" dirty="0"/>
                    </a:p>
                  </a:txBody>
                  <a:tcPr/>
                </a:tc>
                <a:tc>
                  <a:txBody>
                    <a:bodyPr/>
                    <a:lstStyle/>
                    <a:p>
                      <a:r>
                        <a:rPr lang="en-US" sz="1600" dirty="0" smtClean="0"/>
                        <a:t>46,118</a:t>
                      </a:r>
                      <a:endParaRPr lang="en-US" sz="1600" dirty="0"/>
                    </a:p>
                  </a:txBody>
                  <a:tcPr/>
                </a:tc>
                <a:tc>
                  <a:txBody>
                    <a:bodyPr/>
                    <a:lstStyle/>
                    <a:p>
                      <a:r>
                        <a:rPr lang="en-US" sz="1600" dirty="0" smtClean="0"/>
                        <a:t>29,700</a:t>
                      </a:r>
                      <a:endParaRPr lang="en-US" sz="1600" dirty="0"/>
                    </a:p>
                  </a:txBody>
                  <a:tcPr/>
                </a:tc>
                <a:tc>
                  <a:txBody>
                    <a:bodyPr/>
                    <a:lstStyle/>
                    <a:p>
                      <a:r>
                        <a:rPr lang="en-US" sz="1600" dirty="0" smtClean="0"/>
                        <a:t>14,580</a:t>
                      </a:r>
                      <a:endParaRPr lang="en-US" sz="1600" dirty="0"/>
                    </a:p>
                  </a:txBody>
                  <a:tcPr/>
                </a:tc>
                <a:tc>
                  <a:txBody>
                    <a:bodyPr/>
                    <a:lstStyle/>
                    <a:p>
                      <a:endParaRPr lang="en-US" sz="1600" dirty="0"/>
                    </a:p>
                  </a:txBody>
                  <a:tcPr/>
                </a:tc>
                <a:tc>
                  <a:txBody>
                    <a:bodyPr/>
                    <a:lstStyle/>
                    <a:p>
                      <a:r>
                        <a:rPr lang="en-US" sz="1600" dirty="0" smtClean="0"/>
                        <a:t>32,322</a:t>
                      </a:r>
                      <a:endParaRPr lang="en-US" sz="1600" dirty="0"/>
                    </a:p>
                  </a:txBody>
                  <a:tcPr/>
                </a:tc>
                <a:tc>
                  <a:txBody>
                    <a:bodyPr/>
                    <a:lstStyle/>
                    <a:p>
                      <a:r>
                        <a:rPr lang="en-US" sz="1600" dirty="0" smtClean="0"/>
                        <a:t>46,718</a:t>
                      </a:r>
                      <a:endParaRPr lang="en-US" sz="1600" dirty="0"/>
                    </a:p>
                  </a:txBody>
                  <a:tcPr/>
                </a:tc>
                <a:tc>
                  <a:txBody>
                    <a:bodyPr/>
                    <a:lstStyle/>
                    <a:p>
                      <a:r>
                        <a:rPr lang="en-US" sz="1600" dirty="0" smtClean="0"/>
                        <a:t>29,700</a:t>
                      </a:r>
                      <a:endParaRPr lang="en-US" sz="1600" dirty="0"/>
                    </a:p>
                  </a:txBody>
                  <a:tcPr/>
                </a:tc>
              </a:tr>
              <a:tr h="288043">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17210434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412854" y="561194"/>
            <a:ext cx="3556679" cy="923330"/>
          </a:xfrm>
          <a:prstGeom prst="rect">
            <a:avLst/>
          </a:prstGeom>
          <a:noFill/>
        </p:spPr>
        <p:txBody>
          <a:bodyPr wrap="none" rtlCol="0">
            <a:spAutoFit/>
          </a:bodyPr>
          <a:lstStyle/>
          <a:p>
            <a:r>
              <a:rPr lang="en-US" sz="5400" i="1" dirty="0" smtClean="0"/>
              <a:t>Yale School </a:t>
            </a:r>
            <a:endParaRPr lang="en-US" sz="5400" i="1" dirty="0"/>
          </a:p>
        </p:txBody>
      </p:sp>
      <p:sp>
        <p:nvSpPr>
          <p:cNvPr id="4" name="TextBox 3"/>
          <p:cNvSpPr txBox="1"/>
          <p:nvPr/>
        </p:nvSpPr>
        <p:spPr>
          <a:xfrm>
            <a:off x="4001043" y="4466846"/>
            <a:ext cx="3692036" cy="584775"/>
          </a:xfrm>
          <a:prstGeom prst="rect">
            <a:avLst/>
          </a:prstGeom>
          <a:noFill/>
        </p:spPr>
        <p:txBody>
          <a:bodyPr wrap="none" rtlCol="0">
            <a:spAutoFit/>
          </a:bodyPr>
          <a:lstStyle/>
          <a:p>
            <a:r>
              <a:rPr lang="en-US" sz="3200" i="1" dirty="0" smtClean="0"/>
              <a:t>Home of the Cougars</a:t>
            </a:r>
            <a:endParaRPr lang="en-US" sz="3200" i="1" dirty="0"/>
          </a:p>
        </p:txBody>
      </p:sp>
      <p:pic>
        <p:nvPicPr>
          <p:cNvPr id="1026" name="Picture 2" descr="https://media4.picsearch.com/is?XS077WjFO4vO9WrHimnkFZZqQo5YYswn-X_zitq5WIE&amp;height=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910" y="2293255"/>
            <a:ext cx="1494078" cy="180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1588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b="1" dirty="0" smtClean="0"/>
              <a:t>Yale School </a:t>
            </a:r>
            <a:r>
              <a:rPr lang="en-US" dirty="0" smtClean="0"/>
              <a:t/>
            </a:r>
            <a:br>
              <a:rPr lang="en-US" dirty="0" smtClean="0"/>
            </a:br>
            <a:r>
              <a:rPr lang="en-US" sz="3100" i="1" dirty="0" smtClean="0"/>
              <a:t>Historical Look</a:t>
            </a:r>
            <a:endParaRPr lang="en-US" sz="3100" i="1" dirty="0"/>
          </a:p>
        </p:txBody>
      </p:sp>
      <p:sp>
        <p:nvSpPr>
          <p:cNvPr id="6" name="Rectangle 5"/>
          <p:cNvSpPr/>
          <p:nvPr/>
        </p:nvSpPr>
        <p:spPr>
          <a:xfrm>
            <a:off x="8669657" y="4746277"/>
            <a:ext cx="2293749" cy="1332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934414" y="1497013"/>
            <a:ext cx="1162373" cy="1782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896027" y="1497013"/>
            <a:ext cx="1038387" cy="7020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177512" y="1978327"/>
            <a:ext cx="3533613" cy="2242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45397" y="1978327"/>
            <a:ext cx="1232115" cy="22426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TextBox 10"/>
          <p:cNvSpPr txBox="1"/>
          <p:nvPr/>
        </p:nvSpPr>
        <p:spPr>
          <a:xfrm>
            <a:off x="8896027" y="5058761"/>
            <a:ext cx="1960921" cy="707886"/>
          </a:xfrm>
          <a:prstGeom prst="rect">
            <a:avLst/>
          </a:prstGeom>
          <a:noFill/>
        </p:spPr>
        <p:txBody>
          <a:bodyPr wrap="none" rtlCol="0">
            <a:spAutoFit/>
          </a:bodyPr>
          <a:lstStyle/>
          <a:p>
            <a:r>
              <a:rPr lang="en-US" sz="2000" dirty="0" smtClean="0"/>
              <a:t> Gym Complete </a:t>
            </a:r>
          </a:p>
          <a:p>
            <a:r>
              <a:rPr lang="en-US" sz="2000" dirty="0" smtClean="0"/>
              <a:t>Restoration 2014</a:t>
            </a:r>
            <a:endParaRPr lang="en-US" sz="2000" dirty="0"/>
          </a:p>
        </p:txBody>
      </p:sp>
      <p:sp>
        <p:nvSpPr>
          <p:cNvPr id="12" name="Rectangle 11"/>
          <p:cNvSpPr/>
          <p:nvPr/>
        </p:nvSpPr>
        <p:spPr>
          <a:xfrm>
            <a:off x="7095124" y="786384"/>
            <a:ext cx="727645" cy="1193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957036" y="811133"/>
            <a:ext cx="2222403" cy="707886"/>
          </a:xfrm>
          <a:prstGeom prst="rect">
            <a:avLst/>
          </a:prstGeom>
          <a:noFill/>
        </p:spPr>
        <p:txBody>
          <a:bodyPr wrap="none" rtlCol="0">
            <a:spAutoFit/>
          </a:bodyPr>
          <a:lstStyle/>
          <a:p>
            <a:r>
              <a:rPr lang="en-US" sz="2000" dirty="0" smtClean="0"/>
              <a:t>Old school Location</a:t>
            </a:r>
            <a:endParaRPr lang="en-US" sz="2000" dirty="0"/>
          </a:p>
          <a:p>
            <a:r>
              <a:rPr lang="en-US" sz="2000" dirty="0" smtClean="0"/>
              <a:t>       Demolished </a:t>
            </a:r>
            <a:endParaRPr lang="en-US" sz="2000" dirty="0"/>
          </a:p>
        </p:txBody>
      </p:sp>
      <p:sp>
        <p:nvSpPr>
          <p:cNvPr id="14" name="Rectangle 13"/>
          <p:cNvSpPr/>
          <p:nvPr/>
        </p:nvSpPr>
        <p:spPr>
          <a:xfrm>
            <a:off x="6586781" y="786384"/>
            <a:ext cx="508344" cy="7106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817034" y="417052"/>
            <a:ext cx="896399" cy="400110"/>
          </a:xfrm>
          <a:prstGeom prst="rect">
            <a:avLst/>
          </a:prstGeom>
          <a:noFill/>
        </p:spPr>
        <p:txBody>
          <a:bodyPr wrap="none" rtlCol="0">
            <a:spAutoFit/>
          </a:bodyPr>
          <a:lstStyle/>
          <a:p>
            <a:r>
              <a:rPr lang="en-US" sz="2000" dirty="0" smtClean="0"/>
              <a:t>House</a:t>
            </a:r>
            <a:r>
              <a:rPr lang="en-US" dirty="0" smtClean="0"/>
              <a:t> </a:t>
            </a:r>
            <a:endParaRPr lang="en-US" dirty="0"/>
          </a:p>
        </p:txBody>
      </p:sp>
      <p:sp>
        <p:nvSpPr>
          <p:cNvPr id="16" name="TextBox 15"/>
          <p:cNvSpPr txBox="1"/>
          <p:nvPr/>
        </p:nvSpPr>
        <p:spPr>
          <a:xfrm>
            <a:off x="2734852" y="2632988"/>
            <a:ext cx="2418932" cy="646331"/>
          </a:xfrm>
          <a:prstGeom prst="rect">
            <a:avLst/>
          </a:prstGeom>
          <a:noFill/>
        </p:spPr>
        <p:txBody>
          <a:bodyPr wrap="none" rtlCol="0">
            <a:spAutoFit/>
          </a:bodyPr>
          <a:lstStyle/>
          <a:p>
            <a:r>
              <a:rPr lang="en-US" dirty="0" smtClean="0"/>
              <a:t>Current School Building </a:t>
            </a:r>
          </a:p>
          <a:p>
            <a:r>
              <a:rPr lang="en-US" dirty="0" smtClean="0"/>
              <a:t>Constructed 1962</a:t>
            </a:r>
            <a:endParaRPr lang="en-US" dirty="0"/>
          </a:p>
        </p:txBody>
      </p:sp>
      <p:cxnSp>
        <p:nvCxnSpPr>
          <p:cNvPr id="4" name="Straight Arrow Connector 3"/>
          <p:cNvCxnSpPr/>
          <p:nvPr/>
        </p:nvCxnSpPr>
        <p:spPr>
          <a:xfrm flipH="1" flipV="1">
            <a:off x="1561454" y="4220995"/>
            <a:ext cx="482499" cy="8377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02703" y="5166482"/>
            <a:ext cx="2599765" cy="1200329"/>
          </a:xfrm>
          <a:prstGeom prst="rect">
            <a:avLst/>
          </a:prstGeom>
          <a:noFill/>
        </p:spPr>
        <p:txBody>
          <a:bodyPr wrap="square" rtlCol="0">
            <a:spAutoFit/>
          </a:bodyPr>
          <a:lstStyle/>
          <a:p>
            <a:r>
              <a:rPr lang="en-US" dirty="0" smtClean="0"/>
              <a:t>Cafeteria</a:t>
            </a:r>
          </a:p>
          <a:p>
            <a:r>
              <a:rPr lang="en-US" dirty="0" smtClean="0"/>
              <a:t>and Library</a:t>
            </a:r>
          </a:p>
          <a:p>
            <a:r>
              <a:rPr lang="en-US" dirty="0" smtClean="0"/>
              <a:t>Addition 1993 </a:t>
            </a:r>
          </a:p>
          <a:p>
            <a:endParaRPr lang="en-US" dirty="0"/>
          </a:p>
        </p:txBody>
      </p:sp>
      <p:sp>
        <p:nvSpPr>
          <p:cNvPr id="19" name="Rectangle 18"/>
          <p:cNvSpPr/>
          <p:nvPr/>
        </p:nvSpPr>
        <p:spPr>
          <a:xfrm>
            <a:off x="8562465" y="4662138"/>
            <a:ext cx="2472849" cy="15209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7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P spid="16"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b="1" dirty="0" smtClean="0"/>
              <a:t>Yale School </a:t>
            </a:r>
            <a:r>
              <a:rPr lang="en-US" dirty="0" smtClean="0"/>
              <a:t/>
            </a:r>
            <a:br>
              <a:rPr lang="en-US" dirty="0" smtClean="0"/>
            </a:br>
            <a:r>
              <a:rPr lang="en-US" sz="3100" i="1" dirty="0" smtClean="0"/>
              <a:t>School Statistics</a:t>
            </a:r>
            <a:endParaRPr lang="en-US" sz="3100" i="1" dirty="0"/>
          </a:p>
        </p:txBody>
      </p:sp>
      <p:sp>
        <p:nvSpPr>
          <p:cNvPr id="3" name="Rectangle 2"/>
          <p:cNvSpPr/>
          <p:nvPr/>
        </p:nvSpPr>
        <p:spPr>
          <a:xfrm>
            <a:off x="285750" y="2170545"/>
            <a:ext cx="7928352" cy="3785652"/>
          </a:xfrm>
          <a:prstGeom prst="rect">
            <a:avLst/>
          </a:prstGeom>
        </p:spPr>
        <p:txBody>
          <a:bodyPr wrap="square">
            <a:spAutoFit/>
          </a:bodyPr>
          <a:lstStyle/>
          <a:p>
            <a:pPr marL="800100" lvl="1" indent="-342900">
              <a:buFont typeface="Arial" panose="020B0604020202020204" pitchFamily="34" charset="0"/>
              <a:buChar char="•"/>
            </a:pPr>
            <a:r>
              <a:rPr lang="en-US" sz="2400" dirty="0">
                <a:latin typeface="+mj-lt"/>
              </a:rPr>
              <a:t>Site </a:t>
            </a:r>
            <a:r>
              <a:rPr lang="en-US" sz="2400" dirty="0" smtClean="0">
                <a:latin typeface="+mj-lt"/>
              </a:rPr>
              <a:t>8.94 acres (2 parcels)</a:t>
            </a:r>
          </a:p>
          <a:p>
            <a:pPr marL="800100" lvl="1" indent="-342900">
              <a:buFont typeface="Arial" panose="020B0604020202020204" pitchFamily="34" charset="0"/>
              <a:buChar char="•"/>
            </a:pPr>
            <a:r>
              <a:rPr lang="en-US" sz="2400" dirty="0" smtClean="0">
                <a:latin typeface="+mj-lt"/>
              </a:rPr>
              <a:t>Building </a:t>
            </a:r>
            <a:r>
              <a:rPr lang="en-US" sz="2400" dirty="0">
                <a:latin typeface="+mj-lt"/>
              </a:rPr>
              <a:t>area </a:t>
            </a:r>
            <a:r>
              <a:rPr lang="en-US" sz="2400" dirty="0" smtClean="0">
                <a:latin typeface="+mj-lt"/>
              </a:rPr>
              <a:t>.33 acres (School .25, Gym .08)</a:t>
            </a:r>
            <a:endParaRPr lang="en-US" sz="2400" dirty="0">
              <a:latin typeface="+mj-lt"/>
            </a:endParaRPr>
          </a:p>
          <a:p>
            <a:pPr marL="800100" lvl="1" indent="-342900">
              <a:buFont typeface="Arial" panose="020B0604020202020204" pitchFamily="34" charset="0"/>
              <a:buChar char="•"/>
            </a:pPr>
            <a:r>
              <a:rPr lang="en-US" sz="2400" dirty="0">
                <a:latin typeface="+mj-lt"/>
              </a:rPr>
              <a:t>Original construction </a:t>
            </a:r>
            <a:r>
              <a:rPr lang="en-US" sz="2400" dirty="0" smtClean="0">
                <a:latin typeface="+mj-lt"/>
              </a:rPr>
              <a:t>1962 </a:t>
            </a:r>
            <a:endParaRPr lang="en-US" sz="2400" dirty="0">
              <a:latin typeface="+mj-lt"/>
            </a:endParaRPr>
          </a:p>
          <a:p>
            <a:pPr marL="800100" lvl="1" indent="-342900">
              <a:buFont typeface="Arial" panose="020B0604020202020204" pitchFamily="34" charset="0"/>
              <a:buChar char="•"/>
            </a:pPr>
            <a:r>
              <a:rPr lang="en-US" sz="2400" dirty="0" smtClean="0">
                <a:latin typeface="+mj-lt"/>
              </a:rPr>
              <a:t>Addition 1993 adds library, cafeteria and hallway  </a:t>
            </a:r>
            <a:endParaRPr lang="en-US" sz="2400" dirty="0">
              <a:latin typeface="+mj-lt"/>
            </a:endParaRPr>
          </a:p>
          <a:p>
            <a:pPr marL="800100" lvl="1" indent="-342900">
              <a:buFont typeface="Arial" panose="020B0604020202020204" pitchFamily="34" charset="0"/>
              <a:buChar char="•"/>
            </a:pPr>
            <a:r>
              <a:rPr lang="en-US" sz="2400" dirty="0">
                <a:latin typeface="+mj-lt"/>
              </a:rPr>
              <a:t>Total </a:t>
            </a:r>
            <a:r>
              <a:rPr lang="en-US" sz="2400" dirty="0" smtClean="0">
                <a:latin typeface="+mj-lt"/>
              </a:rPr>
              <a:t>sqft. 14,975 (school 11,000 gym 3975)</a:t>
            </a:r>
            <a:endParaRPr lang="en-US" sz="2400" dirty="0">
              <a:latin typeface="+mj-lt"/>
            </a:endParaRPr>
          </a:p>
          <a:p>
            <a:pPr marL="800100" lvl="1" indent="-342900">
              <a:buFont typeface="Arial" panose="020B0604020202020204" pitchFamily="34" charset="0"/>
              <a:buChar char="•"/>
            </a:pPr>
            <a:r>
              <a:rPr lang="en-US" sz="2400" dirty="0" smtClean="0">
                <a:latin typeface="+mj-lt"/>
              </a:rPr>
              <a:t>3 Classrooms</a:t>
            </a:r>
          </a:p>
          <a:p>
            <a:pPr marL="800100" lvl="1" indent="-342900">
              <a:buFont typeface="Arial" panose="020B0604020202020204" pitchFamily="34" charset="0"/>
              <a:buChar char="•"/>
            </a:pPr>
            <a:r>
              <a:rPr lang="en-US" sz="2400" dirty="0" smtClean="0">
                <a:latin typeface="+mj-lt"/>
              </a:rPr>
              <a:t>Library </a:t>
            </a:r>
          </a:p>
          <a:p>
            <a:pPr marL="800100" lvl="1" indent="-342900">
              <a:buFont typeface="Arial" panose="020B0604020202020204" pitchFamily="34" charset="0"/>
              <a:buChar char="•"/>
            </a:pPr>
            <a:r>
              <a:rPr lang="en-US" sz="2400" dirty="0" smtClean="0">
                <a:latin typeface="+mj-lt"/>
              </a:rPr>
              <a:t>Cafeteria   </a:t>
            </a:r>
            <a:endParaRPr lang="en-US" sz="2400" dirty="0">
              <a:latin typeface="+mj-lt"/>
            </a:endParaRPr>
          </a:p>
          <a:p>
            <a:pPr marL="800100" lvl="1" indent="-342900">
              <a:buFont typeface="Arial" panose="020B0604020202020204" pitchFamily="34" charset="0"/>
              <a:buChar char="•"/>
            </a:pPr>
            <a:r>
              <a:rPr lang="en-US" sz="2400" dirty="0" smtClean="0">
                <a:latin typeface="+mj-lt"/>
              </a:rPr>
              <a:t>Parking, gravel lot. Estimated @30 </a:t>
            </a:r>
            <a:r>
              <a:rPr lang="en-US" sz="2400" dirty="0">
                <a:latin typeface="+mj-lt"/>
              </a:rPr>
              <a:t>spaces </a:t>
            </a:r>
          </a:p>
          <a:p>
            <a:pPr marL="800100" lvl="1" indent="-342900">
              <a:buFont typeface="Arial" panose="020B0604020202020204" pitchFamily="34" charset="0"/>
              <a:buChar char="•"/>
            </a:pPr>
            <a:r>
              <a:rPr lang="en-US" sz="2400" dirty="0" smtClean="0">
                <a:latin typeface="+mj-lt"/>
              </a:rPr>
              <a:t>7 staff 39 students </a:t>
            </a:r>
            <a:endParaRPr lang="en-US" sz="2400" dirty="0">
              <a:latin typeface="+mj-lt"/>
            </a:endParaRPr>
          </a:p>
        </p:txBody>
      </p:sp>
    </p:spTree>
    <p:extLst>
      <p:ext uri="{BB962C8B-B14F-4D97-AF65-F5344CB8AC3E}">
        <p14:creationId xmlns:p14="http://schemas.microsoft.com/office/powerpoint/2010/main" val="23728229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b="1" dirty="0" smtClean="0"/>
              <a:t>Yale School </a:t>
            </a:r>
            <a:r>
              <a:rPr lang="en-US" dirty="0" smtClean="0"/>
              <a:t/>
            </a:r>
            <a:br>
              <a:rPr lang="en-US" dirty="0" smtClean="0"/>
            </a:br>
            <a:r>
              <a:rPr lang="en-US" sz="3100" i="1" dirty="0" smtClean="0"/>
              <a:t>Blacktop and Roof Plan</a:t>
            </a:r>
            <a:endParaRPr lang="en-US" sz="3100" i="1" dirty="0"/>
          </a:p>
        </p:txBody>
      </p:sp>
      <p:pic>
        <p:nvPicPr>
          <p:cNvPr id="4" name="Picture 3"/>
          <p:cNvPicPr>
            <a:picLocks noChangeAspect="1"/>
          </p:cNvPicPr>
          <p:nvPr/>
        </p:nvPicPr>
        <p:blipFill>
          <a:blip r:embed="rId3"/>
          <a:stretch>
            <a:fillRect/>
          </a:stretch>
        </p:blipFill>
        <p:spPr>
          <a:xfrm>
            <a:off x="4292925" y="1794014"/>
            <a:ext cx="7089606" cy="4606787"/>
          </a:xfrm>
          <a:prstGeom prst="rect">
            <a:avLst/>
          </a:prstGeom>
        </p:spPr>
      </p:pic>
      <p:sp>
        <p:nvSpPr>
          <p:cNvPr id="5" name="TextBox 4"/>
          <p:cNvSpPr txBox="1"/>
          <p:nvPr/>
        </p:nvSpPr>
        <p:spPr>
          <a:xfrm>
            <a:off x="517640" y="2808189"/>
            <a:ext cx="2462534" cy="1754326"/>
          </a:xfrm>
          <a:prstGeom prst="rect">
            <a:avLst/>
          </a:prstGeom>
          <a:noFill/>
        </p:spPr>
        <p:txBody>
          <a:bodyPr wrap="none" rtlCol="0">
            <a:spAutoFit/>
          </a:bodyPr>
          <a:lstStyle/>
          <a:p>
            <a:r>
              <a:rPr lang="en-US" b="1" dirty="0" smtClean="0"/>
              <a:t>Roof</a:t>
            </a:r>
          </a:p>
          <a:p>
            <a:r>
              <a:rPr lang="en-US" dirty="0" smtClean="0"/>
              <a:t>1  Main school building  </a:t>
            </a:r>
          </a:p>
          <a:p>
            <a:r>
              <a:rPr lang="en-US" dirty="0" smtClean="0"/>
              <a:t>2  Gym roof</a:t>
            </a:r>
            <a:endParaRPr lang="en-US" dirty="0"/>
          </a:p>
          <a:p>
            <a:endParaRPr lang="en-US" dirty="0" smtClean="0"/>
          </a:p>
          <a:p>
            <a:r>
              <a:rPr lang="en-US" b="1" dirty="0" smtClean="0"/>
              <a:t>Blacktop</a:t>
            </a:r>
          </a:p>
          <a:p>
            <a:r>
              <a:rPr lang="en-US" dirty="0" smtClean="0"/>
              <a:t>A  Gravel only </a:t>
            </a:r>
            <a:endParaRPr lang="en-US" dirty="0"/>
          </a:p>
        </p:txBody>
      </p:sp>
      <p:sp>
        <p:nvSpPr>
          <p:cNvPr id="6" name="TextBox 5"/>
          <p:cNvSpPr txBox="1"/>
          <p:nvPr/>
        </p:nvSpPr>
        <p:spPr>
          <a:xfrm>
            <a:off x="9129010" y="3881963"/>
            <a:ext cx="340158" cy="400110"/>
          </a:xfrm>
          <a:prstGeom prst="rect">
            <a:avLst/>
          </a:prstGeom>
          <a:noFill/>
        </p:spPr>
        <p:txBody>
          <a:bodyPr wrap="none" rtlCol="0">
            <a:spAutoFit/>
          </a:bodyPr>
          <a:lstStyle/>
          <a:p>
            <a:r>
              <a:rPr lang="en-US" sz="2000" b="1" dirty="0" smtClean="0">
                <a:solidFill>
                  <a:schemeClr val="bg1"/>
                </a:solidFill>
              </a:rPr>
              <a:t>A</a:t>
            </a:r>
            <a:endParaRPr lang="en-US" sz="2000" b="1" dirty="0">
              <a:solidFill>
                <a:schemeClr val="bg1"/>
              </a:solidFill>
            </a:endParaRPr>
          </a:p>
        </p:txBody>
      </p:sp>
      <p:sp>
        <p:nvSpPr>
          <p:cNvPr id="7" name="TextBox 6"/>
          <p:cNvSpPr txBox="1"/>
          <p:nvPr/>
        </p:nvSpPr>
        <p:spPr>
          <a:xfrm>
            <a:off x="10278643" y="4362460"/>
            <a:ext cx="314510" cy="400110"/>
          </a:xfrm>
          <a:prstGeom prst="rect">
            <a:avLst/>
          </a:prstGeom>
          <a:noFill/>
        </p:spPr>
        <p:txBody>
          <a:bodyPr wrap="none" rtlCol="0">
            <a:spAutoFit/>
          </a:bodyPr>
          <a:lstStyle/>
          <a:p>
            <a:r>
              <a:rPr lang="en-US" sz="2000" b="1" dirty="0" smtClean="0"/>
              <a:t>2</a:t>
            </a:r>
            <a:endParaRPr lang="en-US" sz="2000" b="1" dirty="0"/>
          </a:p>
        </p:txBody>
      </p:sp>
      <p:sp>
        <p:nvSpPr>
          <p:cNvPr id="8" name="TextBox 7"/>
          <p:cNvSpPr txBox="1"/>
          <p:nvPr/>
        </p:nvSpPr>
        <p:spPr>
          <a:xfrm>
            <a:off x="6188016" y="2397100"/>
            <a:ext cx="314510" cy="400110"/>
          </a:xfrm>
          <a:prstGeom prst="rect">
            <a:avLst/>
          </a:prstGeom>
          <a:noFill/>
        </p:spPr>
        <p:txBody>
          <a:bodyPr wrap="none" rtlCol="0">
            <a:spAutoFit/>
          </a:bodyPr>
          <a:lstStyle/>
          <a:p>
            <a:r>
              <a:rPr lang="en-US" sz="2000" b="1" dirty="0" smtClean="0"/>
              <a:t>1</a:t>
            </a:r>
            <a:endParaRPr lang="en-US" sz="2000" b="1" dirty="0"/>
          </a:p>
        </p:txBody>
      </p:sp>
    </p:spTree>
    <p:extLst>
      <p:ext uri="{BB962C8B-B14F-4D97-AF65-F5344CB8AC3E}">
        <p14:creationId xmlns:p14="http://schemas.microsoft.com/office/powerpoint/2010/main" val="780357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5000" b="-6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04" y="107548"/>
            <a:ext cx="10515600" cy="1325563"/>
          </a:xfrm>
        </p:spPr>
        <p:txBody>
          <a:bodyPr/>
          <a:lstStyle/>
          <a:p>
            <a:r>
              <a:rPr lang="en-US" sz="4000" dirty="0" smtClean="0"/>
              <a:t>School Safety</a:t>
            </a:r>
            <a:br>
              <a:rPr lang="en-US" sz="4000" dirty="0" smtClean="0"/>
            </a:br>
            <a:r>
              <a:rPr lang="en-US" sz="2800" i="1" dirty="0" smtClean="0"/>
              <a:t>School-Level Plans (ERP’s)</a:t>
            </a:r>
            <a:endParaRPr lang="en-US" sz="2800" i="1" dirty="0"/>
          </a:p>
        </p:txBody>
      </p:sp>
      <p:sp>
        <p:nvSpPr>
          <p:cNvPr id="3" name="Content Placeholder 2"/>
          <p:cNvSpPr>
            <a:spLocks noGrp="1"/>
          </p:cNvSpPr>
          <p:nvPr>
            <p:ph idx="1"/>
          </p:nvPr>
        </p:nvSpPr>
        <p:spPr>
          <a:xfrm>
            <a:off x="704413" y="1610932"/>
            <a:ext cx="10515600" cy="4787385"/>
          </a:xfrm>
        </p:spPr>
        <p:txBody>
          <a:bodyPr>
            <a:noAutofit/>
          </a:bodyPr>
          <a:lstStyle/>
          <a:p>
            <a:r>
              <a:rPr lang="en-US" sz="2200" dirty="0" smtClean="0">
                <a:latin typeface="+mj-lt"/>
              </a:rPr>
              <a:t>District Procedure</a:t>
            </a:r>
          </a:p>
          <a:p>
            <a:r>
              <a:rPr lang="en-US" sz="2200" dirty="0" smtClean="0">
                <a:latin typeface="+mj-lt"/>
              </a:rPr>
              <a:t>Standard Response Protocol </a:t>
            </a:r>
          </a:p>
          <a:p>
            <a:r>
              <a:rPr lang="en-US" sz="2200" dirty="0" smtClean="0">
                <a:latin typeface="+mj-lt"/>
              </a:rPr>
              <a:t>Standard Reunification Method</a:t>
            </a:r>
          </a:p>
          <a:p>
            <a:r>
              <a:rPr lang="en-US" sz="2200" dirty="0" smtClean="0">
                <a:latin typeface="+mj-lt"/>
              </a:rPr>
              <a:t>Emergency Response Plans (based on probability model exercise)</a:t>
            </a:r>
          </a:p>
          <a:p>
            <a:r>
              <a:rPr lang="en-US" sz="2200" dirty="0" smtClean="0">
                <a:latin typeface="+mj-lt"/>
              </a:rPr>
              <a:t>Utility isolation maps </a:t>
            </a:r>
          </a:p>
          <a:p>
            <a:r>
              <a:rPr lang="en-US" sz="2200" dirty="0" smtClean="0">
                <a:latin typeface="+mj-lt"/>
              </a:rPr>
              <a:t>Hazardous material maps</a:t>
            </a:r>
          </a:p>
          <a:p>
            <a:r>
              <a:rPr lang="en-US" sz="2200" dirty="0" smtClean="0">
                <a:latin typeface="+mj-lt"/>
              </a:rPr>
              <a:t>Student and staff list </a:t>
            </a:r>
          </a:p>
          <a:p>
            <a:r>
              <a:rPr lang="en-US" sz="2200" dirty="0" smtClean="0">
                <a:latin typeface="+mj-lt"/>
              </a:rPr>
              <a:t>First aid providers </a:t>
            </a:r>
          </a:p>
          <a:p>
            <a:r>
              <a:rPr lang="en-US" sz="2200" dirty="0" smtClean="0">
                <a:latin typeface="+mj-lt"/>
              </a:rPr>
              <a:t>Substitute reference sheet</a:t>
            </a:r>
          </a:p>
          <a:p>
            <a:r>
              <a:rPr lang="en-US" sz="2200" dirty="0" smtClean="0">
                <a:latin typeface="+mj-lt"/>
              </a:rPr>
              <a:t>Critical phone numbers</a:t>
            </a:r>
          </a:p>
          <a:p>
            <a:r>
              <a:rPr lang="en-US" sz="2200" dirty="0" smtClean="0">
                <a:latin typeface="+mj-lt"/>
              </a:rPr>
              <a:t>ICS duties and assignments </a:t>
            </a:r>
          </a:p>
          <a:p>
            <a:endParaRPr lang="en-US" sz="2200" dirty="0" smtClean="0">
              <a:latin typeface="+mj-lt"/>
            </a:endParaRPr>
          </a:p>
          <a:p>
            <a:endParaRPr lang="en-US" sz="2200" dirty="0" smtClean="0">
              <a:latin typeface="+mj-lt"/>
            </a:endParaRPr>
          </a:p>
          <a:p>
            <a:endParaRPr lang="en-US" sz="2200" dirty="0">
              <a:latin typeface="+mj-lt"/>
            </a:endParaRPr>
          </a:p>
        </p:txBody>
      </p:sp>
      <p:pic>
        <p:nvPicPr>
          <p:cNvPr id="4" name="Picture 3"/>
          <p:cNvPicPr>
            <a:picLocks noChangeAspect="1"/>
          </p:cNvPicPr>
          <p:nvPr/>
        </p:nvPicPr>
        <p:blipFill>
          <a:blip r:embed="rId3"/>
          <a:stretch>
            <a:fillRect/>
          </a:stretch>
        </p:blipFill>
        <p:spPr>
          <a:xfrm>
            <a:off x="6959654" y="3866080"/>
            <a:ext cx="4003834" cy="1620320"/>
          </a:xfrm>
          <a:prstGeom prst="rect">
            <a:avLst/>
          </a:prstGeom>
        </p:spPr>
      </p:pic>
    </p:spTree>
    <p:extLst>
      <p:ext uri="{BB962C8B-B14F-4D97-AF65-F5344CB8AC3E}">
        <p14:creationId xmlns:p14="http://schemas.microsoft.com/office/powerpoint/2010/main" val="23720286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466" y="206669"/>
            <a:ext cx="10515600" cy="1325563"/>
          </a:xfrm>
        </p:spPr>
        <p:txBody>
          <a:bodyPr>
            <a:normAutofit/>
          </a:bodyPr>
          <a:lstStyle/>
          <a:p>
            <a:r>
              <a:rPr lang="en-US" b="1" dirty="0" smtClean="0"/>
              <a:t>Yale School </a:t>
            </a:r>
            <a:r>
              <a:rPr lang="en-US" dirty="0" smtClean="0"/>
              <a:t/>
            </a:r>
            <a:br>
              <a:rPr lang="en-US" dirty="0" smtClean="0"/>
            </a:br>
            <a:r>
              <a:rPr lang="en-US" sz="2800" i="1" dirty="0" smtClean="0"/>
              <a:t>Roof Plan &amp; Blacktop Plan</a:t>
            </a:r>
            <a:endParaRPr lang="en-US" sz="2800" i="1" dirty="0"/>
          </a:p>
        </p:txBody>
      </p:sp>
      <p:graphicFrame>
        <p:nvGraphicFramePr>
          <p:cNvPr id="3" name="Table 2"/>
          <p:cNvGraphicFramePr>
            <a:graphicFrameLocks noGrp="1"/>
          </p:cNvGraphicFramePr>
          <p:nvPr>
            <p:extLst>
              <p:ext uri="{D42A27DB-BD31-4B8C-83A1-F6EECF244321}">
                <p14:modId xmlns:p14="http://schemas.microsoft.com/office/powerpoint/2010/main" val="3584740754"/>
              </p:ext>
            </p:extLst>
          </p:nvPr>
        </p:nvGraphicFramePr>
        <p:xfrm>
          <a:off x="604431" y="1897776"/>
          <a:ext cx="11207817" cy="2020653"/>
        </p:xfrm>
        <a:graphic>
          <a:graphicData uri="http://schemas.openxmlformats.org/drawingml/2006/table">
            <a:tbl>
              <a:tblPr firstRow="1" bandRow="1">
                <a:tableStyleId>{7DF18680-E054-41AD-8BC1-D1AEF772440D}</a:tableStyleId>
              </a:tblPr>
              <a:tblGrid>
                <a:gridCol w="1651175"/>
                <a:gridCol w="1028818"/>
                <a:gridCol w="1555703"/>
                <a:gridCol w="928490"/>
                <a:gridCol w="1291544"/>
                <a:gridCol w="1114021"/>
                <a:gridCol w="1734316"/>
                <a:gridCol w="1903750"/>
              </a:tblGrid>
              <a:tr h="862759">
                <a:tc>
                  <a:txBody>
                    <a:bodyPr/>
                    <a:lstStyle/>
                    <a:p>
                      <a:r>
                        <a:rPr lang="en-US" dirty="0" smtClean="0">
                          <a:latin typeface="+mj-lt"/>
                        </a:rPr>
                        <a:t>Name /Area</a:t>
                      </a:r>
                      <a:endParaRPr lang="en-US" dirty="0">
                        <a:latin typeface="+mj-lt"/>
                      </a:endParaRPr>
                    </a:p>
                  </a:txBody>
                  <a:tcPr/>
                </a:tc>
                <a:tc>
                  <a:txBody>
                    <a:bodyPr/>
                    <a:lstStyle/>
                    <a:p>
                      <a:r>
                        <a:rPr lang="en-US" dirty="0" smtClean="0">
                          <a:latin typeface="+mj-lt"/>
                        </a:rPr>
                        <a:t>Sqft.</a:t>
                      </a:r>
                      <a:endParaRPr lang="en-US" dirty="0">
                        <a:latin typeface="+mj-lt"/>
                      </a:endParaRPr>
                    </a:p>
                  </a:txBody>
                  <a:tcPr/>
                </a:tc>
                <a:tc>
                  <a:txBody>
                    <a:bodyPr/>
                    <a:lstStyle/>
                    <a:p>
                      <a:r>
                        <a:rPr lang="en-US" dirty="0" smtClean="0">
                          <a:latin typeface="+mj-lt"/>
                        </a:rPr>
                        <a:t>Type</a:t>
                      </a:r>
                      <a:endParaRPr lang="en-US" dirty="0">
                        <a:latin typeface="+mj-lt"/>
                      </a:endParaRPr>
                    </a:p>
                  </a:txBody>
                  <a:tcPr/>
                </a:tc>
                <a:tc>
                  <a:txBody>
                    <a:bodyPr/>
                    <a:lstStyle/>
                    <a:p>
                      <a:r>
                        <a:rPr lang="en-US" dirty="0" smtClean="0">
                          <a:latin typeface="+mj-lt"/>
                        </a:rPr>
                        <a:t>Grade</a:t>
                      </a:r>
                    </a:p>
                    <a:p>
                      <a:r>
                        <a:rPr lang="en-US" dirty="0" smtClean="0">
                          <a:latin typeface="+mj-lt"/>
                        </a:rPr>
                        <a:t>(key</a:t>
                      </a:r>
                      <a:r>
                        <a:rPr lang="en-US" baseline="0" dirty="0" smtClean="0">
                          <a:latin typeface="+mj-lt"/>
                        </a:rPr>
                        <a:t> below)</a:t>
                      </a:r>
                      <a:endParaRPr lang="en-US" dirty="0">
                        <a:latin typeface="+mj-lt"/>
                      </a:endParaRPr>
                    </a:p>
                  </a:txBody>
                  <a:tcPr/>
                </a:tc>
                <a:tc>
                  <a:txBody>
                    <a:bodyPr/>
                    <a:lstStyle/>
                    <a:p>
                      <a:r>
                        <a:rPr lang="en-US" dirty="0" smtClean="0">
                          <a:latin typeface="+mj-lt"/>
                        </a:rPr>
                        <a:t>Remaining</a:t>
                      </a:r>
                      <a:r>
                        <a:rPr lang="en-US" baseline="0" dirty="0" smtClean="0">
                          <a:latin typeface="+mj-lt"/>
                        </a:rPr>
                        <a:t> Life</a:t>
                      </a:r>
                      <a:endParaRPr lang="en-US" dirty="0">
                        <a:latin typeface="+mj-lt"/>
                      </a:endParaRPr>
                    </a:p>
                  </a:txBody>
                  <a:tcPr/>
                </a:tc>
                <a:tc>
                  <a:txBody>
                    <a:bodyPr/>
                    <a:lstStyle/>
                    <a:p>
                      <a:r>
                        <a:rPr lang="en-US" dirty="0" smtClean="0">
                          <a:latin typeface="+mj-lt"/>
                        </a:rPr>
                        <a:t>Cost</a:t>
                      </a:r>
                      <a:r>
                        <a:rPr lang="en-US" baseline="0" dirty="0" smtClean="0">
                          <a:latin typeface="+mj-lt"/>
                        </a:rPr>
                        <a:t>  (NA if past 10 years)</a:t>
                      </a:r>
                      <a:endParaRPr lang="en-US" dirty="0">
                        <a:latin typeface="+mj-lt"/>
                      </a:endParaRPr>
                    </a:p>
                  </a:txBody>
                  <a:tcPr/>
                </a:tc>
                <a:tc>
                  <a:txBody>
                    <a:bodyPr/>
                    <a:lstStyle/>
                    <a:p>
                      <a:r>
                        <a:rPr lang="en-US" dirty="0" smtClean="0">
                          <a:latin typeface="+mj-lt"/>
                        </a:rPr>
                        <a:t>Expected Life</a:t>
                      </a:r>
                      <a:endParaRPr lang="en-US" dirty="0">
                        <a:latin typeface="+mj-lt"/>
                      </a:endParaRPr>
                    </a:p>
                  </a:txBody>
                  <a:tcPr/>
                </a:tc>
                <a:tc>
                  <a:txBody>
                    <a:bodyPr/>
                    <a:lstStyle/>
                    <a:p>
                      <a:r>
                        <a:rPr lang="en-US" dirty="0" smtClean="0">
                          <a:latin typeface="+mj-lt"/>
                        </a:rPr>
                        <a:t>Note</a:t>
                      </a:r>
                      <a:endParaRPr lang="en-US" dirty="0">
                        <a:latin typeface="+mj-lt"/>
                      </a:endParaRPr>
                    </a:p>
                  </a:txBody>
                  <a:tcPr/>
                </a:tc>
              </a:tr>
              <a:tr h="740493">
                <a:tc>
                  <a:txBody>
                    <a:bodyPr/>
                    <a:lstStyle/>
                    <a:p>
                      <a:pPr marL="0" indent="0">
                        <a:buNone/>
                      </a:pPr>
                      <a:r>
                        <a:rPr lang="en-US" dirty="0" smtClean="0">
                          <a:latin typeface="+mj-lt"/>
                        </a:rPr>
                        <a:t>School </a:t>
                      </a:r>
                    </a:p>
                  </a:txBody>
                  <a:tcPr/>
                </a:tc>
                <a:tc>
                  <a:txBody>
                    <a:bodyPr/>
                    <a:lstStyle/>
                    <a:p>
                      <a:r>
                        <a:rPr lang="en-US" dirty="0" smtClean="0">
                          <a:latin typeface="+mj-lt"/>
                        </a:rPr>
                        <a:t>10960</a:t>
                      </a:r>
                      <a:endParaRPr lang="en-US" dirty="0">
                        <a:latin typeface="+mj-lt"/>
                      </a:endParaRPr>
                    </a:p>
                  </a:txBody>
                  <a:tcPr/>
                </a:tc>
                <a:tc>
                  <a:txBody>
                    <a:bodyPr/>
                    <a:lstStyle/>
                    <a:p>
                      <a:r>
                        <a:rPr lang="en-US" dirty="0" smtClean="0">
                          <a:latin typeface="+mj-lt"/>
                        </a:rPr>
                        <a:t>Comp cap Built-up </a:t>
                      </a:r>
                      <a:endParaRPr lang="en-US" dirty="0">
                        <a:latin typeface="+mj-lt"/>
                      </a:endParaRPr>
                    </a:p>
                  </a:txBody>
                  <a:tcPr/>
                </a:tc>
                <a:tc>
                  <a:txBody>
                    <a:bodyPr/>
                    <a:lstStyle/>
                    <a:p>
                      <a:r>
                        <a:rPr lang="en-US" dirty="0" smtClean="0">
                          <a:latin typeface="+mj-lt"/>
                        </a:rPr>
                        <a:t>D</a:t>
                      </a:r>
                      <a:endParaRPr lang="en-US"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5%</a:t>
                      </a:r>
                      <a:endParaRPr lang="en-US" dirty="0">
                        <a:latin typeface="+mj-lt"/>
                      </a:endParaRPr>
                    </a:p>
                  </a:txBody>
                  <a:tcPr/>
                </a:tc>
                <a:tc>
                  <a:txBody>
                    <a:bodyPr/>
                    <a:lstStyle/>
                    <a:p>
                      <a:r>
                        <a:rPr lang="en-US" dirty="0" smtClean="0">
                          <a:latin typeface="+mj-lt"/>
                        </a:rPr>
                        <a:t>$71,240</a:t>
                      </a:r>
                      <a:endParaRPr lang="en-US" dirty="0">
                        <a:latin typeface="+mj-lt"/>
                      </a:endParaRPr>
                    </a:p>
                  </a:txBody>
                  <a:tcPr/>
                </a:tc>
                <a:tc>
                  <a:txBody>
                    <a:bodyPr/>
                    <a:lstStyle/>
                    <a:p>
                      <a:r>
                        <a:rPr lang="en-US" dirty="0" smtClean="0">
                          <a:latin typeface="+mj-lt"/>
                        </a:rPr>
                        <a:t>25 year</a:t>
                      </a:r>
                      <a:endParaRPr lang="en-US" dirty="0">
                        <a:latin typeface="+mj-lt"/>
                      </a:endParaRPr>
                    </a:p>
                  </a:txBody>
                  <a:tcPr/>
                </a:tc>
                <a:tc>
                  <a:txBody>
                    <a:bodyPr/>
                    <a:lstStyle/>
                    <a:p>
                      <a:r>
                        <a:rPr lang="en-US" dirty="0" smtClean="0">
                          <a:latin typeface="+mj-lt"/>
                        </a:rPr>
                        <a:t>Heavy</a:t>
                      </a:r>
                      <a:r>
                        <a:rPr lang="en-US" baseline="0" dirty="0" smtClean="0">
                          <a:latin typeface="+mj-lt"/>
                        </a:rPr>
                        <a:t> ripples may not be coated </a:t>
                      </a:r>
                      <a:endParaRPr lang="en-US" dirty="0">
                        <a:latin typeface="+mj-lt"/>
                      </a:endParaRPr>
                    </a:p>
                  </a:txBody>
                  <a:tcPr/>
                </a:tc>
              </a:tr>
              <a:tr h="345104">
                <a:tc>
                  <a:txBody>
                    <a:bodyPr/>
                    <a:lstStyle/>
                    <a:p>
                      <a:pPr marL="0" indent="0">
                        <a:buNone/>
                      </a:pPr>
                      <a:r>
                        <a:rPr lang="en-US" dirty="0" smtClean="0">
                          <a:latin typeface="+mj-lt"/>
                        </a:rPr>
                        <a:t>Gym</a:t>
                      </a:r>
                    </a:p>
                  </a:txBody>
                  <a:tcPr/>
                </a:tc>
                <a:tc>
                  <a:txBody>
                    <a:bodyPr/>
                    <a:lstStyle/>
                    <a:p>
                      <a:r>
                        <a:rPr lang="en-US" dirty="0" smtClean="0">
                          <a:latin typeface="+mj-lt"/>
                        </a:rPr>
                        <a:t>3800</a:t>
                      </a:r>
                      <a:endParaRPr lang="en-US" dirty="0">
                        <a:latin typeface="+mj-lt"/>
                      </a:endParaRPr>
                    </a:p>
                  </a:txBody>
                  <a:tcPr/>
                </a:tc>
                <a:tc>
                  <a:txBody>
                    <a:bodyPr/>
                    <a:lstStyle/>
                    <a:p>
                      <a:r>
                        <a:rPr lang="en-US" dirty="0" smtClean="0">
                          <a:latin typeface="+mj-lt"/>
                        </a:rPr>
                        <a:t>Metal </a:t>
                      </a:r>
                      <a:endParaRPr lang="en-US" dirty="0">
                        <a:latin typeface="+mj-lt"/>
                      </a:endParaRPr>
                    </a:p>
                  </a:txBody>
                  <a:tcPr/>
                </a:tc>
                <a:tc>
                  <a:txBody>
                    <a:bodyPr/>
                    <a:lstStyle/>
                    <a:p>
                      <a:r>
                        <a:rPr lang="en-US" dirty="0" smtClean="0">
                          <a:latin typeface="+mj-lt"/>
                        </a:rPr>
                        <a:t>A</a:t>
                      </a:r>
                      <a:endParaRPr lang="en-US"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92.5%</a:t>
                      </a:r>
                      <a:endParaRPr lang="en-US" dirty="0">
                        <a:latin typeface="+mj-lt"/>
                      </a:endParaRPr>
                    </a:p>
                  </a:txBody>
                  <a:tcPr/>
                </a:tc>
                <a:tc>
                  <a:txBody>
                    <a:bodyPr/>
                    <a:lstStyle/>
                    <a:p>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30-50 year(40%) </a:t>
                      </a:r>
                      <a:endParaRPr lang="en-US" dirty="0">
                        <a:latin typeface="+mj-lt"/>
                      </a:endParaRPr>
                    </a:p>
                  </a:txBody>
                  <a:tcPr/>
                </a:tc>
                <a:tc>
                  <a:txBody>
                    <a:bodyPr/>
                    <a:lstStyle/>
                    <a:p>
                      <a:endParaRPr lang="en-US" dirty="0">
                        <a:latin typeface="+mj-lt"/>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62203920"/>
              </p:ext>
            </p:extLst>
          </p:nvPr>
        </p:nvGraphicFramePr>
        <p:xfrm>
          <a:off x="604432" y="4572000"/>
          <a:ext cx="11207814" cy="1245128"/>
        </p:xfrm>
        <a:graphic>
          <a:graphicData uri="http://schemas.openxmlformats.org/drawingml/2006/table">
            <a:tbl>
              <a:tblPr firstRow="1" bandRow="1">
                <a:tableStyleId>{7DF18680-E054-41AD-8BC1-D1AEF772440D}</a:tableStyleId>
              </a:tblPr>
              <a:tblGrid>
                <a:gridCol w="2163728"/>
                <a:gridCol w="1009386"/>
                <a:gridCol w="1342857"/>
                <a:gridCol w="875824"/>
                <a:gridCol w="1354791"/>
                <a:gridCol w="1956755"/>
                <a:gridCol w="2504473"/>
              </a:tblGrid>
              <a:tr h="809021">
                <a:tc>
                  <a:txBody>
                    <a:bodyPr/>
                    <a:lstStyle/>
                    <a:p>
                      <a:r>
                        <a:rPr lang="en-US" dirty="0" smtClean="0">
                          <a:latin typeface="+mj-lt"/>
                        </a:rPr>
                        <a:t>Name /Area</a:t>
                      </a:r>
                      <a:endParaRPr lang="en-US" dirty="0">
                        <a:latin typeface="+mj-lt"/>
                      </a:endParaRPr>
                    </a:p>
                  </a:txBody>
                  <a:tcPr/>
                </a:tc>
                <a:tc>
                  <a:txBody>
                    <a:bodyPr/>
                    <a:lstStyle/>
                    <a:p>
                      <a:r>
                        <a:rPr lang="en-US" dirty="0" smtClean="0">
                          <a:latin typeface="+mj-lt"/>
                        </a:rPr>
                        <a:t>Sqft.</a:t>
                      </a:r>
                      <a:endParaRPr lang="en-US" dirty="0">
                        <a:latin typeface="+mj-lt"/>
                      </a:endParaRPr>
                    </a:p>
                  </a:txBody>
                  <a:tcPr/>
                </a:tc>
                <a:tc>
                  <a:txBody>
                    <a:bodyPr/>
                    <a:lstStyle/>
                    <a:p>
                      <a:r>
                        <a:rPr lang="en-US" dirty="0" smtClean="0">
                          <a:latin typeface="+mj-lt"/>
                        </a:rPr>
                        <a:t>Current</a:t>
                      </a:r>
                    </a:p>
                    <a:p>
                      <a:r>
                        <a:rPr lang="en-US" dirty="0" smtClean="0">
                          <a:latin typeface="+mj-lt"/>
                        </a:rPr>
                        <a:t>Type</a:t>
                      </a:r>
                      <a:endParaRPr lang="en-US" dirty="0">
                        <a:latin typeface="+mj-lt"/>
                      </a:endParaRPr>
                    </a:p>
                  </a:txBody>
                  <a:tcPr/>
                </a:tc>
                <a:tc>
                  <a:txBody>
                    <a:bodyPr/>
                    <a:lstStyle/>
                    <a:p>
                      <a:r>
                        <a:rPr lang="en-US" dirty="0" smtClean="0">
                          <a:latin typeface="+mj-lt"/>
                        </a:rPr>
                        <a:t>Grade</a:t>
                      </a:r>
                      <a:endParaRPr lang="en-US" dirty="0">
                        <a:latin typeface="+mj-lt"/>
                      </a:endParaRPr>
                    </a:p>
                  </a:txBody>
                  <a:tcPr/>
                </a:tc>
                <a:tc>
                  <a:txBody>
                    <a:bodyPr/>
                    <a:lstStyle/>
                    <a:p>
                      <a:r>
                        <a:rPr lang="en-US" dirty="0" smtClean="0">
                          <a:latin typeface="+mj-lt"/>
                        </a:rPr>
                        <a:t>Cost of Repair </a:t>
                      </a:r>
                      <a:r>
                        <a:rPr lang="en-US" dirty="0" err="1" smtClean="0">
                          <a:latin typeface="+mj-lt"/>
                        </a:rPr>
                        <a:t>sqft</a:t>
                      </a:r>
                      <a:r>
                        <a:rPr lang="en-US" dirty="0" smtClean="0">
                          <a:latin typeface="+mj-lt"/>
                        </a:rPr>
                        <a:t>.</a:t>
                      </a:r>
                      <a:endParaRPr lang="en-US" dirty="0">
                        <a:latin typeface="+mj-lt"/>
                      </a:endParaRPr>
                    </a:p>
                  </a:txBody>
                  <a:tcPr/>
                </a:tc>
                <a:tc>
                  <a:txBody>
                    <a:bodyPr/>
                    <a:lstStyle/>
                    <a:p>
                      <a:r>
                        <a:rPr lang="en-US" dirty="0" smtClean="0">
                          <a:latin typeface="+mj-lt"/>
                        </a:rPr>
                        <a:t>Extended </a:t>
                      </a:r>
                    </a:p>
                    <a:p>
                      <a:r>
                        <a:rPr lang="en-US" dirty="0" smtClean="0">
                          <a:latin typeface="+mj-lt"/>
                        </a:rPr>
                        <a:t>Cost</a:t>
                      </a:r>
                      <a:endParaRPr lang="en-US" dirty="0">
                        <a:latin typeface="+mj-lt"/>
                      </a:endParaRPr>
                    </a:p>
                  </a:txBody>
                  <a:tcPr/>
                </a:tc>
                <a:tc>
                  <a:txBody>
                    <a:bodyPr/>
                    <a:lstStyle/>
                    <a:p>
                      <a:r>
                        <a:rPr lang="en-US" dirty="0" smtClean="0">
                          <a:latin typeface="+mj-lt"/>
                        </a:rPr>
                        <a:t>Note</a:t>
                      </a:r>
                      <a:endParaRPr lang="en-US" dirty="0">
                        <a:latin typeface="+mj-lt"/>
                      </a:endParaRPr>
                    </a:p>
                  </a:txBody>
                  <a:tcPr/>
                </a:tc>
              </a:tr>
              <a:tr h="436107">
                <a:tc>
                  <a:txBody>
                    <a:bodyPr/>
                    <a:lstStyle/>
                    <a:p>
                      <a:r>
                        <a:rPr lang="en-US" dirty="0" smtClean="0">
                          <a:latin typeface="+mj-lt"/>
                        </a:rPr>
                        <a:t>Parking  area</a:t>
                      </a:r>
                      <a:endParaRPr lang="en-US" dirty="0">
                        <a:latin typeface="+mj-lt"/>
                      </a:endParaRPr>
                    </a:p>
                  </a:txBody>
                  <a:tcPr/>
                </a:tc>
                <a:tc>
                  <a:txBody>
                    <a:bodyPr/>
                    <a:lstStyle/>
                    <a:p>
                      <a:r>
                        <a:rPr lang="en-US" dirty="0" smtClean="0">
                          <a:latin typeface="+mj-lt"/>
                        </a:rPr>
                        <a:t>23,250</a:t>
                      </a:r>
                      <a:endParaRPr lang="en-US" dirty="0">
                        <a:latin typeface="+mj-lt"/>
                      </a:endParaRPr>
                    </a:p>
                  </a:txBody>
                  <a:tcPr/>
                </a:tc>
                <a:tc>
                  <a:txBody>
                    <a:bodyPr/>
                    <a:lstStyle/>
                    <a:p>
                      <a:r>
                        <a:rPr lang="en-US" dirty="0" smtClean="0">
                          <a:latin typeface="+mj-lt"/>
                        </a:rPr>
                        <a:t>Gravel</a:t>
                      </a:r>
                      <a:endParaRPr lang="en-US" dirty="0">
                        <a:latin typeface="+mj-lt"/>
                      </a:endParaRPr>
                    </a:p>
                  </a:txBody>
                  <a:tcPr/>
                </a:tc>
                <a:tc>
                  <a:txBody>
                    <a:bodyPr/>
                    <a:lstStyle/>
                    <a:p>
                      <a:r>
                        <a:rPr lang="en-US" dirty="0" smtClean="0">
                          <a:latin typeface="+mj-lt"/>
                        </a:rPr>
                        <a:t>N/A</a:t>
                      </a:r>
                      <a:endParaRPr lang="en-US" dirty="0">
                        <a:latin typeface="+mj-lt"/>
                      </a:endParaRPr>
                    </a:p>
                  </a:txBody>
                  <a:tcPr/>
                </a:tc>
                <a:tc>
                  <a:txBody>
                    <a:bodyPr/>
                    <a:lstStyle/>
                    <a:p>
                      <a:r>
                        <a:rPr lang="en-US" dirty="0" smtClean="0">
                          <a:latin typeface="+mj-lt"/>
                        </a:rPr>
                        <a:t>.15</a:t>
                      </a:r>
                      <a:endParaRPr lang="en-US" dirty="0">
                        <a:latin typeface="+mj-lt"/>
                      </a:endParaRPr>
                    </a:p>
                  </a:txBody>
                  <a:tcPr/>
                </a:tc>
                <a:tc>
                  <a:txBody>
                    <a:bodyPr/>
                    <a:lstStyle/>
                    <a:p>
                      <a:r>
                        <a:rPr lang="en-US" dirty="0" smtClean="0">
                          <a:latin typeface="+mj-lt"/>
                        </a:rPr>
                        <a:t>$2000</a:t>
                      </a:r>
                      <a:endParaRPr lang="en-US" dirty="0">
                        <a:latin typeface="+mj-lt"/>
                      </a:endParaRPr>
                    </a:p>
                  </a:txBody>
                  <a:tcPr/>
                </a:tc>
                <a:tc>
                  <a:txBody>
                    <a:bodyPr/>
                    <a:lstStyle/>
                    <a:p>
                      <a:r>
                        <a:rPr lang="en-US" dirty="0" smtClean="0">
                          <a:latin typeface="+mj-lt"/>
                        </a:rPr>
                        <a:t>Re-gravel annual</a:t>
                      </a:r>
                      <a:r>
                        <a:rPr lang="en-US" baseline="0" dirty="0" smtClean="0">
                          <a:latin typeface="+mj-lt"/>
                        </a:rPr>
                        <a:t> </a:t>
                      </a:r>
                      <a:endParaRPr lang="en-US" dirty="0">
                        <a:latin typeface="+mj-lt"/>
                      </a:endParaRPr>
                    </a:p>
                  </a:txBody>
                  <a:tcPr/>
                </a:tc>
              </a:tr>
            </a:tbl>
          </a:graphicData>
        </a:graphic>
      </p:graphicFrame>
    </p:spTree>
    <p:extLst>
      <p:ext uri="{BB962C8B-B14F-4D97-AF65-F5344CB8AC3E}">
        <p14:creationId xmlns:p14="http://schemas.microsoft.com/office/powerpoint/2010/main" val="42880537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649" y="253337"/>
            <a:ext cx="10515600" cy="1325563"/>
          </a:xfrm>
        </p:spPr>
        <p:txBody>
          <a:bodyPr>
            <a:normAutofit/>
          </a:bodyPr>
          <a:lstStyle/>
          <a:p>
            <a:r>
              <a:rPr lang="en-US" b="1" dirty="0" smtClean="0"/>
              <a:t>Yale School </a:t>
            </a:r>
            <a:r>
              <a:rPr lang="en-US" dirty="0" smtClean="0"/>
              <a:t/>
            </a:r>
            <a:br>
              <a:rPr lang="en-US" dirty="0" smtClean="0"/>
            </a:br>
            <a:r>
              <a:rPr lang="en-US" sz="2800" i="1" dirty="0" smtClean="0"/>
              <a:t>Flooring</a:t>
            </a:r>
            <a:endParaRPr lang="en-US" sz="2800" i="1" dirty="0"/>
          </a:p>
        </p:txBody>
      </p:sp>
      <p:graphicFrame>
        <p:nvGraphicFramePr>
          <p:cNvPr id="3" name="Table 2"/>
          <p:cNvGraphicFramePr>
            <a:graphicFrameLocks noGrp="1"/>
          </p:cNvGraphicFramePr>
          <p:nvPr>
            <p:extLst>
              <p:ext uri="{D42A27DB-BD31-4B8C-83A1-F6EECF244321}">
                <p14:modId xmlns:p14="http://schemas.microsoft.com/office/powerpoint/2010/main" val="1384340217"/>
              </p:ext>
            </p:extLst>
          </p:nvPr>
        </p:nvGraphicFramePr>
        <p:xfrm>
          <a:off x="1159206" y="1551710"/>
          <a:ext cx="10332208" cy="3382314"/>
        </p:xfrm>
        <a:graphic>
          <a:graphicData uri="http://schemas.openxmlformats.org/drawingml/2006/table">
            <a:tbl>
              <a:tblPr firstRow="1" bandRow="1">
                <a:tableStyleId>{5C22544A-7EE6-4342-B048-85BDC9FD1C3A}</a:tableStyleId>
              </a:tblPr>
              <a:tblGrid>
                <a:gridCol w="2583052"/>
                <a:gridCol w="1882687"/>
                <a:gridCol w="1967346"/>
                <a:gridCol w="3899123"/>
              </a:tblGrid>
              <a:tr h="517194">
                <a:tc>
                  <a:txBody>
                    <a:bodyPr/>
                    <a:lstStyle/>
                    <a:p>
                      <a:r>
                        <a:rPr lang="en-US" dirty="0" smtClean="0">
                          <a:latin typeface="+mj-lt"/>
                        </a:rPr>
                        <a:t>Area</a:t>
                      </a:r>
                      <a:endParaRPr lang="en-US" dirty="0">
                        <a:latin typeface="+mj-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b="0" dirty="0" smtClean="0">
                          <a:latin typeface="+mj-lt"/>
                        </a:rPr>
                        <a:t>Material</a:t>
                      </a:r>
                      <a:endParaRPr lang="en-US" b="0" dirty="0">
                        <a:latin typeface="+mj-lt"/>
                      </a:endParaRPr>
                    </a:p>
                  </a:txBody>
                  <a:tcPr>
                    <a:lnT w="12700" cap="flat" cmpd="sng" algn="ctr">
                      <a:solidFill>
                        <a:schemeClr val="tx1"/>
                      </a:solidFill>
                      <a:prstDash val="solid"/>
                      <a:round/>
                      <a:headEnd type="none" w="med" len="med"/>
                      <a:tailEnd type="none" w="med" len="med"/>
                    </a:lnT>
                  </a:tcPr>
                </a:tc>
                <a:tc>
                  <a:txBody>
                    <a:bodyPr/>
                    <a:lstStyle/>
                    <a:p>
                      <a:r>
                        <a:rPr lang="en-US" dirty="0" smtClean="0">
                          <a:latin typeface="+mj-lt"/>
                        </a:rPr>
                        <a:t>Condition</a:t>
                      </a:r>
                      <a:endParaRPr lang="en-US" dirty="0">
                        <a:latin typeface="+mj-lt"/>
                      </a:endParaRPr>
                    </a:p>
                  </a:txBody>
                  <a:tcPr>
                    <a:lnT w="12700" cap="flat" cmpd="sng" algn="ctr">
                      <a:solidFill>
                        <a:schemeClr val="tx1"/>
                      </a:solidFill>
                      <a:prstDash val="solid"/>
                      <a:round/>
                      <a:headEnd type="none" w="med" len="med"/>
                      <a:tailEnd type="none" w="med" len="med"/>
                    </a:lnT>
                  </a:tcPr>
                </a:tc>
                <a:tc>
                  <a:txBody>
                    <a:bodyPr/>
                    <a:lstStyle/>
                    <a:p>
                      <a:r>
                        <a:rPr lang="en-US" dirty="0" smtClean="0">
                          <a:latin typeface="+mj-lt"/>
                        </a:rPr>
                        <a:t>Notes</a:t>
                      </a:r>
                      <a:endParaRPr lang="en-US" dirty="0">
                        <a:latin typeface="+mj-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dirty="0" smtClean="0">
                          <a:latin typeface="+mj-lt"/>
                        </a:rPr>
                        <a:t>Kitchen</a:t>
                      </a:r>
                      <a:endParaRPr lang="en-US" dirty="0">
                        <a:latin typeface="+mj-lt"/>
                      </a:endParaRPr>
                    </a:p>
                  </a:txBody>
                  <a:tcPr>
                    <a:lnL w="12700" cap="flat" cmpd="sng" algn="ctr">
                      <a:solidFill>
                        <a:schemeClr val="tx1"/>
                      </a:solidFill>
                      <a:prstDash val="solid"/>
                      <a:round/>
                      <a:headEnd type="none" w="med" len="med"/>
                      <a:tailEnd type="none" w="med" len="med"/>
                    </a:lnL>
                  </a:tcPr>
                </a:tc>
                <a:tc>
                  <a:txBody>
                    <a:bodyPr/>
                    <a:lstStyle/>
                    <a:p>
                      <a:r>
                        <a:rPr lang="en-US" b="0" dirty="0" smtClean="0">
                          <a:latin typeface="+mj-lt"/>
                        </a:rPr>
                        <a:t>VCT tile </a:t>
                      </a:r>
                      <a:endParaRPr lang="en-US" b="0" dirty="0">
                        <a:latin typeface="+mj-lt"/>
                      </a:endParaRPr>
                    </a:p>
                  </a:txBody>
                  <a:tcPr/>
                </a:tc>
                <a:tc>
                  <a:txBody>
                    <a:bodyPr/>
                    <a:lstStyle/>
                    <a:p>
                      <a:r>
                        <a:rPr lang="en-US" dirty="0" smtClean="0">
                          <a:latin typeface="+mj-lt"/>
                        </a:rPr>
                        <a:t>C 7,500-2025</a:t>
                      </a:r>
                      <a:endParaRPr lang="en-US" dirty="0">
                        <a:latin typeface="+mj-lt"/>
                      </a:endParaRPr>
                    </a:p>
                  </a:txBody>
                  <a:tcPr/>
                </a:tc>
                <a:tc>
                  <a:txBody>
                    <a:bodyPr/>
                    <a:lstStyle/>
                    <a:p>
                      <a:r>
                        <a:rPr lang="en-US" dirty="0" smtClean="0">
                          <a:latin typeface="+mj-lt"/>
                        </a:rPr>
                        <a:t>Tile and adhesive possible source</a:t>
                      </a:r>
                      <a:r>
                        <a:rPr lang="en-US" baseline="0" dirty="0" smtClean="0">
                          <a:latin typeface="+mj-lt"/>
                        </a:rPr>
                        <a:t> of asbestos</a:t>
                      </a:r>
                      <a:endParaRPr lang="en-US" dirty="0">
                        <a:latin typeface="+mj-lt"/>
                      </a:endParaRPr>
                    </a:p>
                  </a:txBody>
                  <a:tcPr>
                    <a:lnR w="12700" cap="flat" cmpd="sng" algn="ctr">
                      <a:solidFill>
                        <a:schemeClr val="tx1"/>
                      </a:solidFill>
                      <a:prstDash val="solid"/>
                      <a:round/>
                      <a:headEnd type="none" w="med" len="med"/>
                      <a:tailEnd type="none" w="med" len="med"/>
                    </a:lnR>
                  </a:tcPr>
                </a:tc>
              </a:tr>
              <a:tr h="370840">
                <a:tc>
                  <a:txBody>
                    <a:bodyPr/>
                    <a:lstStyle/>
                    <a:p>
                      <a:r>
                        <a:rPr lang="en-US" dirty="0" smtClean="0">
                          <a:latin typeface="+mj-lt"/>
                        </a:rPr>
                        <a:t>Entry and main hall</a:t>
                      </a:r>
                      <a:endParaRPr lang="en-US" dirty="0">
                        <a:latin typeface="+mj-lt"/>
                      </a:endParaRPr>
                    </a:p>
                  </a:txBody>
                  <a:tcPr>
                    <a:lnL w="12700" cap="flat" cmpd="sng" algn="ctr">
                      <a:solidFill>
                        <a:schemeClr val="tx1"/>
                      </a:solidFill>
                      <a:prstDash val="solid"/>
                      <a:round/>
                      <a:headEnd type="none" w="med" len="med"/>
                      <a:tailEnd type="none" w="med" len="med"/>
                    </a:lnL>
                  </a:tcPr>
                </a:tc>
                <a:tc>
                  <a:txBody>
                    <a:bodyPr/>
                    <a:lstStyle/>
                    <a:p>
                      <a:r>
                        <a:rPr lang="en-US" b="0" dirty="0" smtClean="0">
                          <a:latin typeface="+mj-lt"/>
                        </a:rPr>
                        <a:t>Carpet over VCT</a:t>
                      </a:r>
                      <a:endParaRPr lang="en-US" b="0" dirty="0">
                        <a:latin typeface="+mj-lt"/>
                      </a:endParaRPr>
                    </a:p>
                  </a:txBody>
                  <a:tcPr/>
                </a:tc>
                <a:tc>
                  <a:txBody>
                    <a:bodyPr/>
                    <a:lstStyle/>
                    <a:p>
                      <a:r>
                        <a:rPr lang="en-US" dirty="0" smtClean="0">
                          <a:latin typeface="+mj-lt"/>
                        </a:rPr>
                        <a:t>C 5,000-2025</a:t>
                      </a:r>
                      <a:endParaRPr lang="en-US" dirty="0">
                        <a:latin typeface="+mj-lt"/>
                      </a:endParaRPr>
                    </a:p>
                  </a:txBody>
                  <a:tcPr/>
                </a:tc>
                <a:tc>
                  <a:txBody>
                    <a:bodyPr/>
                    <a:lstStyle/>
                    <a:p>
                      <a:r>
                        <a:rPr lang="en-US" dirty="0" smtClean="0">
                          <a:latin typeface="+mj-lt"/>
                        </a:rPr>
                        <a:t>Asbestos</a:t>
                      </a:r>
                      <a:r>
                        <a:rPr lang="en-US" baseline="0" dirty="0" smtClean="0">
                          <a:latin typeface="+mj-lt"/>
                        </a:rPr>
                        <a:t> risk</a:t>
                      </a:r>
                      <a:endParaRPr lang="en-US" dirty="0">
                        <a:latin typeface="+mj-lt"/>
                      </a:endParaRPr>
                    </a:p>
                  </a:txBody>
                  <a:tcPr>
                    <a:lnR w="12700" cap="flat" cmpd="sng" algn="ctr">
                      <a:solidFill>
                        <a:schemeClr val="tx1"/>
                      </a:solidFill>
                      <a:prstDash val="solid"/>
                      <a:round/>
                      <a:headEnd type="none" w="med" len="med"/>
                      <a:tailEnd type="none" w="med" len="med"/>
                    </a:lnR>
                  </a:tcPr>
                </a:tc>
              </a:tr>
              <a:tr h="370840">
                <a:tc>
                  <a:txBody>
                    <a:bodyPr/>
                    <a:lstStyle/>
                    <a:p>
                      <a:r>
                        <a:rPr lang="en-US" dirty="0" smtClean="0">
                          <a:latin typeface="+mj-lt"/>
                        </a:rPr>
                        <a:t>Classroom 1</a:t>
                      </a:r>
                      <a:endParaRPr lang="en-US" dirty="0">
                        <a:latin typeface="+mj-lt"/>
                      </a:endParaRPr>
                    </a:p>
                  </a:txBody>
                  <a:tcPr>
                    <a:lnL w="12700" cap="flat" cmpd="sng" algn="ctr">
                      <a:solidFill>
                        <a:schemeClr val="tx1"/>
                      </a:solidFill>
                      <a:prstDash val="solid"/>
                      <a:round/>
                      <a:headEnd type="none" w="med" len="med"/>
                      <a:tailEnd type="none" w="med" len="med"/>
                    </a:lnL>
                  </a:tcPr>
                </a:tc>
                <a:tc>
                  <a:txBody>
                    <a:bodyPr/>
                    <a:lstStyle/>
                    <a:p>
                      <a:r>
                        <a:rPr lang="en-US" b="0" dirty="0" smtClean="0">
                          <a:latin typeface="+mj-lt"/>
                        </a:rPr>
                        <a:t>Carpet over</a:t>
                      </a:r>
                      <a:r>
                        <a:rPr lang="en-US" b="0" baseline="0" dirty="0" smtClean="0">
                          <a:latin typeface="+mj-lt"/>
                        </a:rPr>
                        <a:t> VCT</a:t>
                      </a:r>
                      <a:endParaRPr lang="en-US" b="0" dirty="0">
                        <a:latin typeface="+mj-lt"/>
                      </a:endParaRPr>
                    </a:p>
                  </a:txBody>
                  <a:tcPr/>
                </a:tc>
                <a:tc>
                  <a:txBody>
                    <a:bodyPr/>
                    <a:lstStyle/>
                    <a:p>
                      <a:r>
                        <a:rPr lang="en-US" dirty="0" smtClean="0">
                          <a:latin typeface="+mj-lt"/>
                        </a:rPr>
                        <a:t>B $5,000-2027</a:t>
                      </a:r>
                      <a:endParaRPr lang="en-US" dirty="0">
                        <a:latin typeface="+mj-lt"/>
                      </a:endParaRPr>
                    </a:p>
                  </a:txBody>
                  <a:tcPr/>
                </a:tc>
                <a:tc>
                  <a:txBody>
                    <a:bodyPr/>
                    <a:lstStyle/>
                    <a:p>
                      <a:r>
                        <a:rPr lang="en-US" dirty="0" smtClean="0">
                          <a:latin typeface="+mj-lt"/>
                        </a:rPr>
                        <a:t>Asbestos</a:t>
                      </a:r>
                      <a:r>
                        <a:rPr lang="en-US" baseline="0" dirty="0" smtClean="0">
                          <a:latin typeface="+mj-lt"/>
                        </a:rPr>
                        <a:t> risk</a:t>
                      </a:r>
                      <a:endParaRPr lang="en-US" dirty="0">
                        <a:latin typeface="+mj-lt"/>
                      </a:endParaRPr>
                    </a:p>
                  </a:txBody>
                  <a:tcPr>
                    <a:lnR w="12700" cap="flat" cmpd="sng" algn="ctr">
                      <a:solidFill>
                        <a:schemeClr val="tx1"/>
                      </a:solidFill>
                      <a:prstDash val="solid"/>
                      <a:round/>
                      <a:headEnd type="none" w="med" len="med"/>
                      <a:tailEnd type="none" w="med" len="med"/>
                    </a:lnR>
                  </a:tcPr>
                </a:tc>
              </a:tr>
              <a:tr h="370840">
                <a:tc>
                  <a:txBody>
                    <a:bodyPr/>
                    <a:lstStyle/>
                    <a:p>
                      <a:r>
                        <a:rPr lang="en-US" dirty="0" smtClean="0">
                          <a:latin typeface="+mj-lt"/>
                        </a:rPr>
                        <a:t>Classroom 2</a:t>
                      </a:r>
                      <a:endParaRPr lang="en-US" dirty="0">
                        <a:latin typeface="+mj-lt"/>
                      </a:endParaRPr>
                    </a:p>
                  </a:txBody>
                  <a:tcPr>
                    <a:lnL w="12700" cap="flat" cmpd="sng" algn="ctr">
                      <a:solidFill>
                        <a:schemeClr val="tx1"/>
                      </a:solidFill>
                      <a:prstDash val="solid"/>
                      <a:round/>
                      <a:headEnd type="none" w="med" len="med"/>
                      <a:tailEnd type="none" w="med" len="med"/>
                    </a:lnL>
                  </a:tcPr>
                </a:tc>
                <a:tc>
                  <a:txBody>
                    <a:bodyPr/>
                    <a:lstStyle/>
                    <a:p>
                      <a:r>
                        <a:rPr lang="en-US" b="0" dirty="0" smtClean="0">
                          <a:latin typeface="+mj-lt"/>
                        </a:rPr>
                        <a:t>Carpet</a:t>
                      </a:r>
                      <a:r>
                        <a:rPr lang="en-US" b="0" baseline="0" dirty="0" smtClean="0">
                          <a:latin typeface="+mj-lt"/>
                        </a:rPr>
                        <a:t> over VCT</a:t>
                      </a:r>
                      <a:endParaRPr lang="en-US" b="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B </a:t>
                      </a:r>
                      <a:r>
                        <a:rPr lang="en-US" sz="1800" kern="1200" dirty="0" smtClean="0">
                          <a:solidFill>
                            <a:schemeClr val="dk1"/>
                          </a:solidFill>
                          <a:latin typeface="+mj-lt"/>
                          <a:ea typeface="+mn-ea"/>
                          <a:cs typeface="+mn-cs"/>
                        </a:rPr>
                        <a:t>$5,000 -2027</a:t>
                      </a:r>
                      <a:endParaRPr lang="en-US" dirty="0">
                        <a:latin typeface="+mj-lt"/>
                      </a:endParaRPr>
                    </a:p>
                  </a:txBody>
                  <a:tcPr/>
                </a:tc>
                <a:tc>
                  <a:txBody>
                    <a:bodyPr/>
                    <a:lstStyle/>
                    <a:p>
                      <a:r>
                        <a:rPr lang="en-US" dirty="0" smtClean="0">
                          <a:latin typeface="+mj-lt"/>
                        </a:rPr>
                        <a:t>Asbestos</a:t>
                      </a:r>
                      <a:r>
                        <a:rPr lang="en-US" baseline="0" dirty="0" smtClean="0">
                          <a:latin typeface="+mj-lt"/>
                        </a:rPr>
                        <a:t> risk</a:t>
                      </a:r>
                      <a:endParaRPr lang="en-US" dirty="0">
                        <a:latin typeface="+mj-lt"/>
                      </a:endParaRPr>
                    </a:p>
                  </a:txBody>
                  <a:tcPr>
                    <a:lnR w="12700" cap="flat" cmpd="sng" algn="ctr">
                      <a:solidFill>
                        <a:schemeClr val="tx1"/>
                      </a:solidFill>
                      <a:prstDash val="solid"/>
                      <a:round/>
                      <a:headEnd type="none" w="med" len="med"/>
                      <a:tailEnd type="none" w="med" len="med"/>
                    </a:lnR>
                  </a:tcPr>
                </a:tc>
              </a:tr>
              <a:tr h="370840">
                <a:tc>
                  <a:txBody>
                    <a:bodyPr/>
                    <a:lstStyle/>
                    <a:p>
                      <a:r>
                        <a:rPr lang="en-US" dirty="0" smtClean="0">
                          <a:latin typeface="+mj-lt"/>
                        </a:rPr>
                        <a:t>Classroom 3</a:t>
                      </a:r>
                      <a:endParaRPr lang="en-US" dirty="0">
                        <a:latin typeface="+mj-lt"/>
                      </a:endParaRPr>
                    </a:p>
                  </a:txBody>
                  <a:tcPr>
                    <a:lnL w="12700" cap="flat" cmpd="sng" algn="ctr">
                      <a:solidFill>
                        <a:schemeClr val="tx1"/>
                      </a:solidFill>
                      <a:prstDash val="solid"/>
                      <a:round/>
                      <a:headEnd type="none" w="med" len="med"/>
                      <a:tailEnd type="none" w="med" len="med"/>
                    </a:lnL>
                  </a:tcPr>
                </a:tc>
                <a:tc>
                  <a:txBody>
                    <a:bodyPr/>
                    <a:lstStyle/>
                    <a:p>
                      <a:r>
                        <a:rPr lang="en-US" b="0" dirty="0" smtClean="0">
                          <a:latin typeface="+mj-lt"/>
                        </a:rPr>
                        <a:t>Carpet over VCT</a:t>
                      </a:r>
                      <a:endParaRPr lang="en-US" b="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B </a:t>
                      </a:r>
                      <a:r>
                        <a:rPr lang="en-US" sz="1800" kern="1200" dirty="0" smtClean="0">
                          <a:solidFill>
                            <a:schemeClr val="dk1"/>
                          </a:solidFill>
                          <a:latin typeface="+mj-lt"/>
                          <a:ea typeface="+mn-ea"/>
                          <a:cs typeface="+mn-cs"/>
                        </a:rPr>
                        <a:t>$5,000-2026</a:t>
                      </a:r>
                      <a:endParaRPr lang="en-US" dirty="0">
                        <a:latin typeface="+mj-lt"/>
                      </a:endParaRPr>
                    </a:p>
                  </a:txBody>
                  <a:tcPr/>
                </a:tc>
                <a:tc>
                  <a:txBody>
                    <a:bodyPr/>
                    <a:lstStyle/>
                    <a:p>
                      <a:r>
                        <a:rPr lang="en-US" dirty="0" smtClean="0">
                          <a:latin typeface="+mj-lt"/>
                        </a:rPr>
                        <a:t>Asbestos</a:t>
                      </a:r>
                      <a:r>
                        <a:rPr lang="en-US" baseline="0" dirty="0" smtClean="0">
                          <a:latin typeface="+mj-lt"/>
                        </a:rPr>
                        <a:t> risk</a:t>
                      </a:r>
                      <a:endParaRPr lang="en-US" dirty="0">
                        <a:latin typeface="+mj-lt"/>
                      </a:endParaRPr>
                    </a:p>
                  </a:txBody>
                  <a:tcPr>
                    <a:lnR w="12700" cap="flat" cmpd="sng" algn="ctr">
                      <a:solidFill>
                        <a:schemeClr val="tx1"/>
                      </a:solidFill>
                      <a:prstDash val="solid"/>
                      <a:round/>
                      <a:headEnd type="none" w="med" len="med"/>
                      <a:tailEnd type="none" w="med" len="med"/>
                    </a:lnR>
                  </a:tcPr>
                </a:tc>
              </a:tr>
              <a:tr h="370840">
                <a:tc>
                  <a:txBody>
                    <a:bodyPr/>
                    <a:lstStyle/>
                    <a:p>
                      <a:r>
                        <a:rPr lang="en-US" dirty="0" smtClean="0">
                          <a:latin typeface="+mj-lt"/>
                        </a:rPr>
                        <a:t>Library </a:t>
                      </a:r>
                      <a:endParaRPr lang="en-US" dirty="0">
                        <a:latin typeface="+mj-lt"/>
                      </a:endParaRPr>
                    </a:p>
                  </a:txBody>
                  <a:tcPr>
                    <a:lnL w="12700" cap="flat" cmpd="sng" algn="ctr">
                      <a:solidFill>
                        <a:schemeClr val="tx1"/>
                      </a:solidFill>
                      <a:prstDash val="solid"/>
                      <a:round/>
                      <a:headEnd type="none" w="med" len="med"/>
                      <a:tailEnd type="none" w="med" len="med"/>
                    </a:lnL>
                  </a:tcPr>
                </a:tc>
                <a:tc>
                  <a:txBody>
                    <a:bodyPr/>
                    <a:lstStyle/>
                    <a:p>
                      <a:r>
                        <a:rPr lang="en-US" b="0" dirty="0" smtClean="0">
                          <a:latin typeface="+mj-lt"/>
                        </a:rPr>
                        <a:t>Carpet</a:t>
                      </a:r>
                      <a:r>
                        <a:rPr lang="en-US" b="0" baseline="0" dirty="0" smtClean="0">
                          <a:latin typeface="+mj-lt"/>
                        </a:rPr>
                        <a:t> </a:t>
                      </a:r>
                      <a:endParaRPr lang="en-US" b="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B </a:t>
                      </a:r>
                      <a:r>
                        <a:rPr lang="en-US" sz="1800" kern="1200" dirty="0" smtClean="0">
                          <a:solidFill>
                            <a:schemeClr val="dk1"/>
                          </a:solidFill>
                          <a:latin typeface="+mj-lt"/>
                          <a:ea typeface="+mn-ea"/>
                          <a:cs typeface="+mn-cs"/>
                        </a:rPr>
                        <a:t>$5,000-2026</a:t>
                      </a:r>
                      <a:endParaRPr lang="en-US" dirty="0">
                        <a:latin typeface="+mj-lt"/>
                      </a:endParaRPr>
                    </a:p>
                  </a:txBody>
                  <a:tcPr/>
                </a:tc>
                <a:tc>
                  <a:txBody>
                    <a:bodyPr/>
                    <a:lstStyle/>
                    <a:p>
                      <a:endParaRPr lang="en-US" dirty="0">
                        <a:latin typeface="+mj-lt"/>
                      </a:endParaRPr>
                    </a:p>
                  </a:txBody>
                  <a:tcPr>
                    <a:lnR w="12700" cap="flat" cmpd="sng" algn="ctr">
                      <a:solidFill>
                        <a:schemeClr val="tx1"/>
                      </a:solidFill>
                      <a:prstDash val="solid"/>
                      <a:round/>
                      <a:headEnd type="none" w="med" len="med"/>
                      <a:tailEnd type="none" w="med" len="med"/>
                    </a:lnR>
                  </a:tcPr>
                </a:tc>
              </a:tr>
              <a:tr h="370840">
                <a:tc>
                  <a:txBody>
                    <a:bodyPr/>
                    <a:lstStyle/>
                    <a:p>
                      <a:r>
                        <a:rPr lang="en-US" dirty="0" smtClean="0">
                          <a:latin typeface="+mj-lt"/>
                        </a:rPr>
                        <a:t>Cafeteria</a:t>
                      </a:r>
                      <a:endParaRPr lang="en-US" dirty="0">
                        <a:latin typeface="+mj-l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b="0" dirty="0" smtClean="0">
                          <a:latin typeface="+mj-lt"/>
                        </a:rPr>
                        <a:t>Tile </a:t>
                      </a:r>
                      <a:endParaRPr lang="en-US" b="0" dirty="0">
                        <a:latin typeface="+mj-lt"/>
                      </a:endParaRPr>
                    </a:p>
                  </a:txBody>
                  <a:tcPr>
                    <a:lnB w="12700" cap="flat" cmpd="sng" algn="ctr">
                      <a:solidFill>
                        <a:schemeClr val="tx1"/>
                      </a:solidFill>
                      <a:prstDash val="solid"/>
                      <a:round/>
                      <a:headEnd type="none" w="med" len="med"/>
                      <a:tailEnd type="none" w="med" len="med"/>
                    </a:lnB>
                  </a:tcPr>
                </a:tc>
                <a:tc>
                  <a:txBody>
                    <a:bodyPr/>
                    <a:lstStyle/>
                    <a:p>
                      <a:r>
                        <a:rPr lang="en-US" dirty="0" smtClean="0">
                          <a:latin typeface="+mj-lt"/>
                        </a:rPr>
                        <a:t>B $5,000-2025</a:t>
                      </a:r>
                      <a:endParaRPr lang="en-US" dirty="0">
                        <a:latin typeface="+mj-lt"/>
                      </a:endParaRPr>
                    </a:p>
                  </a:txBody>
                  <a:tcPr>
                    <a:lnB w="12700" cap="flat" cmpd="sng" algn="ctr">
                      <a:solidFill>
                        <a:schemeClr val="tx1"/>
                      </a:solidFill>
                      <a:prstDash val="solid"/>
                      <a:round/>
                      <a:headEnd type="none" w="med" len="med"/>
                      <a:tailEnd type="none" w="med" len="med"/>
                    </a:lnB>
                  </a:tcPr>
                </a:tc>
                <a:tc>
                  <a:txBody>
                    <a:bodyPr/>
                    <a:lstStyle/>
                    <a:p>
                      <a:endParaRPr lang="en-US" dirty="0">
                        <a:latin typeface="+mj-l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80657775"/>
              </p:ext>
            </p:extLst>
          </p:nvPr>
        </p:nvGraphicFramePr>
        <p:xfrm>
          <a:off x="1159206" y="5165597"/>
          <a:ext cx="10332207" cy="1066800"/>
        </p:xfrm>
        <a:graphic>
          <a:graphicData uri="http://schemas.openxmlformats.org/drawingml/2006/table">
            <a:tbl>
              <a:tblPr firstRow="1" bandRow="1">
                <a:tableStyleId>{5C22544A-7EE6-4342-B048-85BDC9FD1C3A}</a:tableStyleId>
              </a:tblPr>
              <a:tblGrid>
                <a:gridCol w="396553"/>
                <a:gridCol w="1544568"/>
                <a:gridCol w="270876"/>
                <a:gridCol w="1429466"/>
                <a:gridCol w="354412"/>
                <a:gridCol w="1737463"/>
                <a:gridCol w="295345"/>
                <a:gridCol w="2302842"/>
                <a:gridCol w="316241"/>
                <a:gridCol w="1684441"/>
              </a:tblGrid>
              <a:tr h="870389">
                <a:tc>
                  <a:txBody>
                    <a:bodyPr/>
                    <a:lstStyle/>
                    <a:p>
                      <a:r>
                        <a:rPr lang="en-US" sz="1600" b="0" dirty="0" smtClean="0">
                          <a:solidFill>
                            <a:schemeClr val="tx1"/>
                          </a:solidFill>
                          <a:latin typeface="+mj-lt"/>
                        </a:rPr>
                        <a:t>A</a:t>
                      </a:r>
                      <a:endParaRPr 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b="0" dirty="0" smtClean="0">
                          <a:solidFill>
                            <a:schemeClr val="tx1"/>
                          </a:solidFill>
                          <a:latin typeface="+mj-lt"/>
                        </a:rPr>
                        <a:t>New or  like </a:t>
                      </a:r>
                    </a:p>
                    <a:p>
                      <a:r>
                        <a:rPr lang="en-US" sz="1600" b="0" dirty="0" smtClean="0">
                          <a:solidFill>
                            <a:schemeClr val="tx1"/>
                          </a:solidFill>
                          <a:latin typeface="+mj-lt"/>
                        </a:rPr>
                        <a:t>new &gt; 10 years</a:t>
                      </a:r>
                    </a:p>
                    <a:p>
                      <a:r>
                        <a:rPr lang="en-US" sz="1600" b="0" dirty="0" smtClean="0">
                          <a:solidFill>
                            <a:schemeClr val="tx1"/>
                          </a:solidFill>
                          <a:latin typeface="+mj-lt"/>
                        </a:rPr>
                        <a:t>Life</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b="0" dirty="0" smtClean="0">
                          <a:solidFill>
                            <a:schemeClr val="tx1"/>
                          </a:solidFill>
                          <a:latin typeface="+mj-lt"/>
                        </a:rPr>
                        <a:t>B</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600" b="0" dirty="0" smtClean="0">
                          <a:solidFill>
                            <a:schemeClr val="tx1"/>
                          </a:solidFill>
                          <a:latin typeface="+mj-lt"/>
                        </a:rPr>
                        <a:t>Slight even wear</a:t>
                      </a:r>
                      <a:r>
                        <a:rPr lang="en-US" sz="1600" b="0" baseline="0" dirty="0" smtClean="0">
                          <a:solidFill>
                            <a:schemeClr val="tx1"/>
                          </a:solidFill>
                          <a:latin typeface="+mj-lt"/>
                        </a:rPr>
                        <a:t> replace estimated 26-27</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600" b="0" dirty="0" smtClean="0">
                          <a:solidFill>
                            <a:schemeClr val="tx1"/>
                          </a:solidFill>
                          <a:latin typeface="+mj-lt"/>
                        </a:rPr>
                        <a:t>C</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smtClean="0">
                          <a:solidFill>
                            <a:schemeClr val="tx1"/>
                          </a:solidFill>
                          <a:latin typeface="+mj-lt"/>
                        </a:rPr>
                        <a:t>Worn evenly no damage replace </a:t>
                      </a:r>
                    </a:p>
                    <a:p>
                      <a:r>
                        <a:rPr lang="en-US" sz="1600" b="0" dirty="0" smtClean="0">
                          <a:solidFill>
                            <a:schemeClr val="tx1"/>
                          </a:solidFill>
                          <a:latin typeface="+mj-lt"/>
                        </a:rPr>
                        <a:t>Estimated 22-25</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smtClean="0">
                          <a:solidFill>
                            <a:schemeClr val="tx1"/>
                          </a:solidFill>
                          <a:latin typeface="+mj-lt"/>
                        </a:rPr>
                        <a:t>D</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600" b="0" dirty="0" smtClean="0">
                          <a:solidFill>
                            <a:schemeClr val="tx1"/>
                          </a:solidFill>
                          <a:latin typeface="+mj-lt"/>
                        </a:rPr>
                        <a:t>Perm. stain, minor delamination seam damage</a:t>
                      </a:r>
                      <a:r>
                        <a:rPr lang="en-US" sz="1600" b="0" baseline="0" dirty="0" smtClean="0">
                          <a:solidFill>
                            <a:schemeClr val="tx1"/>
                          </a:solidFill>
                          <a:latin typeface="+mj-lt"/>
                        </a:rPr>
                        <a:t> replace 18-21</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600" b="0" dirty="0" smtClean="0">
                          <a:solidFill>
                            <a:schemeClr val="tx1"/>
                          </a:solidFill>
                          <a:latin typeface="+mj-lt"/>
                        </a:rPr>
                        <a:t>F</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600" b="0" dirty="0" smtClean="0">
                          <a:solidFill>
                            <a:schemeClr val="tx1"/>
                          </a:solidFill>
                          <a:latin typeface="+mj-lt"/>
                        </a:rPr>
                        <a:t>Extensive</a:t>
                      </a:r>
                      <a:r>
                        <a:rPr lang="en-US" sz="1600" b="0" baseline="0" dirty="0" smtClean="0">
                          <a:solidFill>
                            <a:schemeClr val="tx1"/>
                          </a:solidFill>
                          <a:latin typeface="+mj-lt"/>
                        </a:rPr>
                        <a:t> damage</a:t>
                      </a:r>
                      <a:r>
                        <a:rPr lang="en-US" sz="1600" b="0" dirty="0" smtClean="0">
                          <a:solidFill>
                            <a:schemeClr val="tx1"/>
                          </a:solidFill>
                          <a:latin typeface="+mj-lt"/>
                        </a:rPr>
                        <a:t> replace immediately</a:t>
                      </a:r>
                      <a:endParaRPr lang="en-US" sz="1600" b="0" dirty="0">
                        <a:solidFill>
                          <a:schemeClr val="tx1"/>
                        </a:solidFill>
                        <a:latin typeface="+mj-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spTree>
    <p:extLst>
      <p:ext uri="{BB962C8B-B14F-4D97-AF65-F5344CB8AC3E}">
        <p14:creationId xmlns:p14="http://schemas.microsoft.com/office/powerpoint/2010/main" val="35352179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b="1" dirty="0" smtClean="0"/>
              <a:t>Yale School </a:t>
            </a:r>
            <a:r>
              <a:rPr lang="en-US" dirty="0" smtClean="0"/>
              <a:t/>
            </a:r>
            <a:br>
              <a:rPr lang="en-US" dirty="0" smtClean="0"/>
            </a:br>
            <a:r>
              <a:rPr lang="en-US" sz="3100" i="1" dirty="0" smtClean="0"/>
              <a:t>HVAC</a:t>
            </a:r>
            <a:endParaRPr lang="en-US" sz="3100" i="1" dirty="0"/>
          </a:p>
        </p:txBody>
      </p:sp>
      <p:sp>
        <p:nvSpPr>
          <p:cNvPr id="3" name="Rectangle 2"/>
          <p:cNvSpPr/>
          <p:nvPr/>
        </p:nvSpPr>
        <p:spPr>
          <a:xfrm>
            <a:off x="285750" y="1588340"/>
            <a:ext cx="7907455" cy="526041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Currently heated by 55</a:t>
            </a:r>
            <a:r>
              <a:rPr lang="en-US" sz="2200" dirty="0">
                <a:latin typeface="+mj-lt"/>
                <a:ea typeface="Calibri" panose="020F0502020204030204" pitchFamily="34" charset="0"/>
                <a:cs typeface="Times New Roman" panose="02020603050405020304" pitchFamily="18" charset="0"/>
              </a:rPr>
              <a:t>+ year old, oil fired steam boiler. This system is currently in the planning phase for replacement, funded mostly by a State grant. </a:t>
            </a:r>
            <a:endParaRPr lang="en-US" sz="2200" dirty="0" smtClean="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System </a:t>
            </a:r>
            <a:r>
              <a:rPr lang="en-US" sz="2200" dirty="0">
                <a:latin typeface="+mj-lt"/>
                <a:ea typeface="Calibri" panose="020F0502020204030204" pitchFamily="34" charset="0"/>
                <a:cs typeface="Times New Roman" panose="02020603050405020304" pitchFamily="18" charset="0"/>
              </a:rPr>
              <a:t>is slated for replacement summer of </a:t>
            </a:r>
            <a:r>
              <a:rPr lang="en-US" sz="2200" dirty="0" smtClean="0">
                <a:latin typeface="+mj-lt"/>
                <a:ea typeface="Calibri" panose="020F0502020204030204" pitchFamily="34" charset="0"/>
                <a:cs typeface="Times New Roman" panose="02020603050405020304" pitchFamily="18" charset="0"/>
              </a:rPr>
              <a:t>2018</a:t>
            </a:r>
          </a:p>
          <a:p>
            <a:pPr marL="285750" indent="-285750">
              <a:lnSpc>
                <a:spcPct val="107000"/>
              </a:lnSpc>
              <a:spcAft>
                <a:spcPts val="800"/>
              </a:spcAft>
              <a:buFont typeface="Arial" panose="020B0604020202020204" pitchFamily="34" charset="0"/>
              <a:buChar char="•"/>
            </a:pPr>
            <a:r>
              <a:rPr lang="en-US" sz="2200" dirty="0" smtClean="0">
                <a:effectLst/>
                <a:latin typeface="+mj-lt"/>
                <a:ea typeface="Calibri" panose="020F0502020204030204" pitchFamily="34" charset="0"/>
                <a:cs typeface="Times New Roman" panose="02020603050405020304" pitchFamily="18" charset="0"/>
              </a:rPr>
              <a:t>Library and cafeteria are heated by 2 </a:t>
            </a:r>
            <a:r>
              <a:rPr lang="en-US" sz="2200" dirty="0" smtClean="0">
                <a:latin typeface="+mj-lt"/>
                <a:ea typeface="Calibri" panose="020F0502020204030204" pitchFamily="34" charset="0"/>
                <a:cs typeface="Times New Roman" panose="02020603050405020304" pitchFamily="18" charset="0"/>
              </a:rPr>
              <a:t>small </a:t>
            </a:r>
            <a:r>
              <a:rPr lang="en-US" sz="2200" dirty="0">
                <a:latin typeface="+mj-lt"/>
                <a:ea typeface="Calibri" panose="020F0502020204030204" pitchFamily="34" charset="0"/>
                <a:cs typeface="Times New Roman" panose="02020603050405020304" pitchFamily="18" charset="0"/>
              </a:rPr>
              <a:t>oil forced-air </a:t>
            </a:r>
            <a:r>
              <a:rPr lang="en-US" sz="2200" dirty="0" smtClean="0">
                <a:latin typeface="+mj-lt"/>
                <a:ea typeface="Calibri" panose="020F0502020204030204" pitchFamily="34" charset="0"/>
                <a:cs typeface="Times New Roman" panose="02020603050405020304" pitchFamily="18" charset="0"/>
              </a:rPr>
              <a:t>furnaces</a:t>
            </a:r>
            <a:endParaRPr lang="en-US" sz="2200"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2200" dirty="0" smtClean="0">
              <a:effectLst/>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200" dirty="0" smtClean="0">
                <a:effectLst/>
                <a:latin typeface="+mj-lt"/>
                <a:ea typeface="Calibri" panose="020F0502020204030204" pitchFamily="34" charset="0"/>
                <a:cs typeface="Times New Roman" panose="02020603050405020304" pitchFamily="18" charset="0"/>
              </a:rPr>
              <a:t>Semi </a:t>
            </a:r>
            <a:r>
              <a:rPr lang="en-US" sz="2200" dirty="0" smtClean="0">
                <a:effectLst/>
                <a:latin typeface="+mj-lt"/>
                <a:ea typeface="Calibri" panose="020F0502020204030204" pitchFamily="34" charset="0"/>
                <a:cs typeface="Times New Roman" panose="02020603050405020304" pitchFamily="18" charset="0"/>
              </a:rPr>
              <a:t>automatic pellet boiler system backed up with propane trimming  boiler.</a:t>
            </a:r>
          </a:p>
          <a:p>
            <a:pPr marL="285750" indent="-285750">
              <a:lnSpc>
                <a:spcPct val="107000"/>
              </a:lnSpc>
              <a:spcAft>
                <a:spcPts val="800"/>
              </a:spcAft>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Abandon in place existing steam boiler and piping systems</a:t>
            </a:r>
            <a:r>
              <a:rPr lang="en-US" sz="2200" dirty="0" smtClean="0">
                <a:effectLst/>
                <a:latin typeface="+mj-lt"/>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Install new hot water recirculation line throughout the building </a:t>
            </a:r>
          </a:p>
          <a:p>
            <a:pPr marL="285750" indent="-285750">
              <a:lnSpc>
                <a:spcPct val="107000"/>
              </a:lnSpc>
              <a:spcAft>
                <a:spcPts val="800"/>
              </a:spcAft>
              <a:buFont typeface="Arial" panose="020B0604020202020204" pitchFamily="34" charset="0"/>
              <a:buChar char="•"/>
            </a:pPr>
            <a:r>
              <a:rPr lang="en-US" sz="2200" dirty="0" smtClean="0">
                <a:latin typeface="+mj-lt"/>
                <a:ea typeface="Calibri" panose="020F0502020204030204" pitchFamily="34" charset="0"/>
                <a:cs typeface="Times New Roman" panose="02020603050405020304" pitchFamily="18" charset="0"/>
              </a:rPr>
              <a:t>Install new wall mounted hot water fan filter units </a:t>
            </a:r>
            <a:endParaRPr lang="en-US" sz="22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US" sz="2200" dirty="0" smtClean="0">
              <a:effectLst/>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193205" y="262777"/>
            <a:ext cx="3734937" cy="2786613"/>
          </a:xfrm>
          <a:prstGeom prst="rect">
            <a:avLst/>
          </a:prstGeom>
        </p:spPr>
      </p:pic>
      <p:pic>
        <p:nvPicPr>
          <p:cNvPr id="1026" name="Picture 2" descr="http://www.trane.com/content/dam/Trane/Commercial/global/products-systems/equipment/terminal-devices/fan-coil-units/unitrane/UniTrane-Fan-Coil-He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205" y="4001590"/>
            <a:ext cx="3734937" cy="236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759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b="1" dirty="0" smtClean="0"/>
              <a:t>Yale School </a:t>
            </a:r>
            <a:r>
              <a:rPr lang="en-US" dirty="0" smtClean="0"/>
              <a:t/>
            </a:r>
            <a:br>
              <a:rPr lang="en-US" dirty="0" smtClean="0"/>
            </a:br>
            <a:r>
              <a:rPr lang="en-US" sz="3100" i="1" dirty="0" smtClean="0"/>
              <a:t>Utilities</a:t>
            </a:r>
            <a:endParaRPr lang="en-US" sz="3100" i="1" dirty="0"/>
          </a:p>
        </p:txBody>
      </p:sp>
      <p:sp>
        <p:nvSpPr>
          <p:cNvPr id="3" name="TextBox 2"/>
          <p:cNvSpPr txBox="1"/>
          <p:nvPr/>
        </p:nvSpPr>
        <p:spPr>
          <a:xfrm>
            <a:off x="1101384" y="1731698"/>
            <a:ext cx="7929349" cy="5847755"/>
          </a:xfrm>
          <a:prstGeom prst="rect">
            <a:avLst/>
          </a:prstGeom>
          <a:noFill/>
        </p:spPr>
        <p:txBody>
          <a:bodyPr wrap="square" rtlCol="0">
            <a:spAutoFit/>
          </a:bodyPr>
          <a:lstStyle/>
          <a:p>
            <a:r>
              <a:rPr lang="en-US" sz="2200" u="sng" dirty="0">
                <a:latin typeface="+mj-lt"/>
              </a:rPr>
              <a:t>Water </a:t>
            </a:r>
          </a:p>
          <a:p>
            <a:pPr marL="800100" lvl="1" indent="-342900">
              <a:buFont typeface="Arial" panose="020B0604020202020204" pitchFamily="34" charset="0"/>
              <a:buChar char="•"/>
            </a:pPr>
            <a:r>
              <a:rPr lang="en-US" sz="2200" dirty="0" smtClean="0">
                <a:latin typeface="+mj-lt"/>
              </a:rPr>
              <a:t>Well system and storage tank</a:t>
            </a:r>
          </a:p>
          <a:p>
            <a:pPr marL="800100" lvl="1" indent="-342900">
              <a:buFont typeface="Arial" panose="020B0604020202020204" pitchFamily="34" charset="0"/>
              <a:buChar char="•"/>
            </a:pPr>
            <a:r>
              <a:rPr lang="en-US" sz="2200" dirty="0" smtClean="0">
                <a:latin typeface="+mj-lt"/>
              </a:rPr>
              <a:t>Interior piping galvanized Steel  </a:t>
            </a:r>
          </a:p>
          <a:p>
            <a:pPr marL="800100" lvl="1" indent="-342900">
              <a:buFont typeface="Arial" panose="020B0604020202020204" pitchFamily="34" charset="0"/>
              <a:buChar char="•"/>
            </a:pPr>
            <a:r>
              <a:rPr lang="en-US" sz="2200" dirty="0" smtClean="0">
                <a:latin typeface="+mj-lt"/>
              </a:rPr>
              <a:t>Add chlorination system 2018-$7,500</a:t>
            </a:r>
          </a:p>
          <a:p>
            <a:pPr marL="800100" lvl="1" indent="-342900">
              <a:buFont typeface="Arial" panose="020B0604020202020204" pitchFamily="34" charset="0"/>
              <a:buChar char="•"/>
            </a:pPr>
            <a:r>
              <a:rPr lang="en-US" sz="2200" dirty="0" smtClean="0">
                <a:latin typeface="+mj-lt"/>
              </a:rPr>
              <a:t>Add drinking water service line-2019 -$5,000   </a:t>
            </a:r>
            <a:endParaRPr lang="en-US" sz="2200" dirty="0">
              <a:latin typeface="+mj-lt"/>
            </a:endParaRPr>
          </a:p>
          <a:p>
            <a:r>
              <a:rPr lang="en-US" sz="2200" u="sng" dirty="0" smtClean="0">
                <a:latin typeface="+mj-lt"/>
              </a:rPr>
              <a:t>Electrical</a:t>
            </a:r>
            <a:endParaRPr lang="en-US" sz="2200" u="sng" dirty="0">
              <a:latin typeface="+mj-lt"/>
            </a:endParaRPr>
          </a:p>
          <a:p>
            <a:pPr marL="800100" lvl="1" indent="-342900">
              <a:buFont typeface="Arial" panose="020B0604020202020204" pitchFamily="34" charset="0"/>
              <a:buChar char="•"/>
            </a:pPr>
            <a:r>
              <a:rPr lang="en-US" sz="2200" dirty="0" smtClean="0">
                <a:latin typeface="+mj-lt"/>
              </a:rPr>
              <a:t>Main switchboard cleaning and maintenance 2020-$2,500</a:t>
            </a:r>
            <a:endParaRPr lang="en-US" sz="2200" dirty="0">
              <a:latin typeface="+mj-lt"/>
            </a:endParaRPr>
          </a:p>
          <a:p>
            <a:r>
              <a:rPr lang="en-US" sz="2200" u="sng" dirty="0" smtClean="0">
                <a:latin typeface="+mj-lt"/>
              </a:rPr>
              <a:t>Propane </a:t>
            </a:r>
          </a:p>
          <a:p>
            <a:pPr marL="800100" lvl="1" indent="-342900">
              <a:buFont typeface="Arial" panose="020B0604020202020204" pitchFamily="34" charset="0"/>
              <a:buChar char="•"/>
            </a:pPr>
            <a:r>
              <a:rPr lang="en-US" sz="2200" dirty="0" smtClean="0">
                <a:latin typeface="+mj-lt"/>
              </a:rPr>
              <a:t>Heating for gym area </a:t>
            </a:r>
          </a:p>
          <a:p>
            <a:pPr marL="800100" lvl="1" indent="-342900">
              <a:buFont typeface="Arial" panose="020B0604020202020204" pitchFamily="34" charset="0"/>
              <a:buChar char="•"/>
            </a:pPr>
            <a:r>
              <a:rPr lang="en-US" sz="2200" dirty="0" smtClean="0">
                <a:latin typeface="+mj-lt"/>
              </a:rPr>
              <a:t>Install gas leak detection and auto shutoff 2019 - $2,500</a:t>
            </a:r>
            <a:endParaRPr lang="en-US" sz="2200" dirty="0">
              <a:latin typeface="+mj-lt"/>
            </a:endParaRPr>
          </a:p>
          <a:p>
            <a:r>
              <a:rPr lang="en-US" sz="2200" u="sng" dirty="0" smtClean="0">
                <a:latin typeface="+mj-lt"/>
              </a:rPr>
              <a:t>Fire </a:t>
            </a:r>
            <a:r>
              <a:rPr lang="en-US" sz="2200" u="sng" dirty="0">
                <a:latin typeface="+mj-lt"/>
              </a:rPr>
              <a:t>safety</a:t>
            </a:r>
          </a:p>
          <a:p>
            <a:pPr marL="800100" lvl="1" indent="-342900">
              <a:buFont typeface="Arial" panose="020B0604020202020204" pitchFamily="34" charset="0"/>
              <a:buChar char="•"/>
            </a:pPr>
            <a:r>
              <a:rPr lang="en-US" sz="2200" dirty="0" smtClean="0">
                <a:latin typeface="+mj-lt"/>
              </a:rPr>
              <a:t>No sprinklers, install fire pump and distribution $50,000k (seek </a:t>
            </a:r>
            <a:r>
              <a:rPr lang="en-US" sz="2200" dirty="0" smtClean="0">
                <a:latin typeface="+mj-lt"/>
              </a:rPr>
              <a:t>grant$$)</a:t>
            </a:r>
            <a:endParaRPr lang="en-US" sz="2200" dirty="0" smtClean="0">
              <a:latin typeface="+mj-lt"/>
            </a:endParaRPr>
          </a:p>
          <a:p>
            <a:pPr lvl="1"/>
            <a:endParaRPr lang="en-US" sz="2200" dirty="0" smtClean="0">
              <a:latin typeface="+mj-lt"/>
            </a:endParaRPr>
          </a:p>
          <a:p>
            <a:endParaRPr lang="en-US" sz="2200" dirty="0">
              <a:latin typeface="+mj-lt"/>
            </a:endParaRPr>
          </a:p>
          <a:p>
            <a:endParaRPr lang="en-US" sz="2200" dirty="0" smtClean="0">
              <a:latin typeface="+mj-lt"/>
            </a:endParaRPr>
          </a:p>
          <a:p>
            <a:r>
              <a:rPr lang="en-US" sz="2200" dirty="0" smtClean="0">
                <a:latin typeface="+mj-lt"/>
              </a:rPr>
              <a:t> </a:t>
            </a:r>
            <a:endParaRPr lang="en-US" sz="2200" dirty="0">
              <a:latin typeface="+mj-lt"/>
            </a:endParaRPr>
          </a:p>
        </p:txBody>
      </p:sp>
    </p:spTree>
    <p:extLst>
      <p:ext uri="{BB962C8B-B14F-4D97-AF65-F5344CB8AC3E}">
        <p14:creationId xmlns:p14="http://schemas.microsoft.com/office/powerpoint/2010/main" val="3411865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041" y="471899"/>
            <a:ext cx="10515600" cy="1325563"/>
          </a:xfrm>
        </p:spPr>
        <p:txBody>
          <a:bodyPr>
            <a:normAutofit fontScale="90000"/>
          </a:bodyPr>
          <a:lstStyle/>
          <a:p>
            <a:r>
              <a:rPr lang="en-US" b="1" dirty="0" smtClean="0"/>
              <a:t>Yale School </a:t>
            </a:r>
            <a:r>
              <a:rPr lang="en-US" dirty="0" smtClean="0"/>
              <a:t/>
            </a:r>
            <a:br>
              <a:rPr lang="en-US" dirty="0" smtClean="0"/>
            </a:br>
            <a:r>
              <a:rPr lang="en-US" sz="3100" i="1" dirty="0" smtClean="0"/>
              <a:t>Grounds</a:t>
            </a:r>
            <a:br>
              <a:rPr lang="en-US" sz="3100" i="1" dirty="0" smtClean="0"/>
            </a:br>
            <a:r>
              <a:rPr lang="en-US" sz="3100" i="1" dirty="0" smtClean="0"/>
              <a:t/>
            </a:r>
            <a:br>
              <a:rPr lang="en-US" sz="3100" i="1" dirty="0" smtClean="0"/>
            </a:br>
            <a:endParaRPr lang="en-US" sz="3100" i="1" dirty="0"/>
          </a:p>
        </p:txBody>
      </p:sp>
      <p:sp>
        <p:nvSpPr>
          <p:cNvPr id="3" name="TextBox 2"/>
          <p:cNvSpPr txBox="1"/>
          <p:nvPr/>
        </p:nvSpPr>
        <p:spPr>
          <a:xfrm>
            <a:off x="654678" y="1797462"/>
            <a:ext cx="8488907" cy="3477875"/>
          </a:xfrm>
          <a:prstGeom prst="rect">
            <a:avLst/>
          </a:prstGeom>
          <a:noFill/>
        </p:spPr>
        <p:txBody>
          <a:bodyPr wrap="square" rtlCol="0">
            <a:spAutoFit/>
          </a:bodyPr>
          <a:lstStyle/>
          <a:p>
            <a:r>
              <a:rPr lang="en-US" sz="2200" dirty="0" smtClean="0">
                <a:latin typeface="+mj-lt"/>
              </a:rPr>
              <a:t>Replace Play Structure</a:t>
            </a:r>
          </a:p>
          <a:p>
            <a:pPr marL="742950" lvl="1" indent="-285750">
              <a:buFont typeface="Arial" panose="020B0604020202020204" pitchFamily="34" charset="0"/>
              <a:buChar char="•"/>
            </a:pPr>
            <a:r>
              <a:rPr lang="en-US" sz="2200" dirty="0" smtClean="0">
                <a:latin typeface="+mj-lt"/>
              </a:rPr>
              <a:t>Existing structure build in 80’s and presents hazards (Healthy Kids grant) $25,000</a:t>
            </a:r>
          </a:p>
          <a:p>
            <a:pPr marL="285750" indent="-285750">
              <a:buFont typeface="Arial" panose="020B0604020202020204" pitchFamily="34" charset="0"/>
              <a:buChar char="•"/>
            </a:pPr>
            <a:endParaRPr lang="en-US" sz="2200" dirty="0">
              <a:latin typeface="+mj-lt"/>
            </a:endParaRPr>
          </a:p>
          <a:p>
            <a:r>
              <a:rPr lang="en-US" sz="2200" dirty="0" smtClean="0">
                <a:latin typeface="+mj-lt"/>
              </a:rPr>
              <a:t>Covered Walkway (120 lf) $8,000</a:t>
            </a:r>
          </a:p>
          <a:p>
            <a:pPr marL="742950" lvl="1" indent="-285750">
              <a:buFont typeface="Arial" panose="020B0604020202020204" pitchFamily="34" charset="0"/>
              <a:buChar char="•"/>
            </a:pPr>
            <a:r>
              <a:rPr lang="en-US" sz="2200" dirty="0" smtClean="0">
                <a:latin typeface="+mj-lt"/>
              </a:rPr>
              <a:t>Add 120 lf of covered walkway to existing system </a:t>
            </a:r>
          </a:p>
          <a:p>
            <a:pPr marL="742950" lvl="1" indent="-285750">
              <a:buFont typeface="Arial" panose="020B0604020202020204" pitchFamily="34" charset="0"/>
              <a:buChar char="•"/>
            </a:pPr>
            <a:endParaRPr lang="en-US" sz="2200" dirty="0">
              <a:latin typeface="+mj-lt"/>
            </a:endParaRPr>
          </a:p>
          <a:p>
            <a:r>
              <a:rPr lang="en-US" sz="2200" dirty="0" smtClean="0">
                <a:latin typeface="+mj-lt"/>
              </a:rPr>
              <a:t>Structural and Exterior</a:t>
            </a:r>
          </a:p>
          <a:p>
            <a:pPr marL="800100" lvl="1" indent="-342900">
              <a:buFont typeface="Arial" panose="020B0604020202020204" pitchFamily="34" charset="0"/>
              <a:buChar char="•"/>
            </a:pPr>
            <a:r>
              <a:rPr lang="en-US" sz="2200" dirty="0">
                <a:latin typeface="+mj-lt"/>
              </a:rPr>
              <a:t>	</a:t>
            </a:r>
            <a:r>
              <a:rPr lang="en-US" sz="2200" dirty="0" smtClean="0">
                <a:latin typeface="+mj-lt"/>
              </a:rPr>
              <a:t>No cost within 10 years  </a:t>
            </a:r>
          </a:p>
          <a:p>
            <a:pPr marL="742950" lvl="1" indent="-285750">
              <a:buFont typeface="Arial" panose="020B0604020202020204" pitchFamily="34" charset="0"/>
              <a:buChar char="•"/>
            </a:pPr>
            <a:endParaRPr lang="en-US" sz="2200" dirty="0">
              <a:latin typeface="+mj-lt"/>
            </a:endParaRPr>
          </a:p>
        </p:txBody>
      </p:sp>
    </p:spTree>
    <p:extLst>
      <p:ext uri="{BB962C8B-B14F-4D97-AF65-F5344CB8AC3E}">
        <p14:creationId xmlns:p14="http://schemas.microsoft.com/office/powerpoint/2010/main" val="5213841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b="1" dirty="0" smtClean="0"/>
              <a:t>Yale School </a:t>
            </a:r>
            <a:r>
              <a:rPr lang="en-US" dirty="0" smtClean="0"/>
              <a:t/>
            </a:r>
            <a:br>
              <a:rPr lang="en-US" dirty="0" smtClean="0"/>
            </a:br>
            <a:r>
              <a:rPr lang="en-US" sz="3100" i="1" dirty="0" smtClean="0"/>
              <a:t>120 Month Plan</a:t>
            </a:r>
            <a:endParaRPr lang="en-US" sz="3100" i="1" dirty="0"/>
          </a:p>
        </p:txBody>
      </p:sp>
      <p:sp>
        <p:nvSpPr>
          <p:cNvPr id="4" name="Content Placeholder 3"/>
          <p:cNvSpPr>
            <a:spLocks noGrp="1"/>
          </p:cNvSpPr>
          <p:nvPr>
            <p:ph sz="half" idx="1"/>
          </p:nvPr>
        </p:nvSpPr>
        <p:spPr/>
        <p:txBody>
          <a:bodyPr/>
          <a:lstStyle/>
          <a:p>
            <a:endParaRPr lang="en-US" dirty="0"/>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275132609"/>
              </p:ext>
            </p:extLst>
          </p:nvPr>
        </p:nvGraphicFramePr>
        <p:xfrm>
          <a:off x="465307" y="1701176"/>
          <a:ext cx="11144801" cy="4799490"/>
        </p:xfrm>
        <a:graphic>
          <a:graphicData uri="http://schemas.openxmlformats.org/drawingml/2006/table">
            <a:tbl>
              <a:tblPr firstRow="1" bandRow="1">
                <a:tableStyleId>{5C22544A-7EE6-4342-B048-85BDC9FD1C3A}</a:tableStyleId>
              </a:tblPr>
              <a:tblGrid>
                <a:gridCol w="1926321"/>
                <a:gridCol w="1085863"/>
                <a:gridCol w="872836"/>
                <a:gridCol w="900546"/>
                <a:gridCol w="647911"/>
                <a:gridCol w="993308"/>
                <a:gridCol w="1130411"/>
                <a:gridCol w="990910"/>
                <a:gridCol w="937346"/>
                <a:gridCol w="890693"/>
                <a:gridCol w="768656"/>
              </a:tblGrid>
              <a:tr h="811761">
                <a:tc>
                  <a:txBody>
                    <a:bodyPr/>
                    <a:lstStyle/>
                    <a:p>
                      <a:r>
                        <a:rPr lang="en-US" sz="1600" dirty="0" smtClean="0"/>
                        <a:t>6 month </a:t>
                      </a:r>
                      <a:endParaRPr lang="en-US" sz="1600" dirty="0"/>
                    </a:p>
                  </a:txBody>
                  <a:tcPr/>
                </a:tc>
                <a:tc>
                  <a:txBody>
                    <a:bodyPr/>
                    <a:lstStyle/>
                    <a:p>
                      <a:r>
                        <a:rPr lang="en-US" sz="1600" dirty="0" smtClean="0"/>
                        <a:t>1 year </a:t>
                      </a:r>
                    </a:p>
                    <a:p>
                      <a:r>
                        <a:rPr lang="en-US" sz="1600" dirty="0" smtClean="0"/>
                        <a:t>2018</a:t>
                      </a:r>
                      <a:endParaRPr lang="en-US" sz="1600" dirty="0"/>
                    </a:p>
                  </a:txBody>
                  <a:tcPr/>
                </a:tc>
                <a:tc>
                  <a:txBody>
                    <a:bodyPr/>
                    <a:lstStyle/>
                    <a:p>
                      <a:r>
                        <a:rPr lang="en-US" sz="1600" dirty="0" smtClean="0"/>
                        <a:t>2 year</a:t>
                      </a:r>
                    </a:p>
                    <a:p>
                      <a:r>
                        <a:rPr lang="en-US" sz="1600" dirty="0" smtClean="0"/>
                        <a:t>2019 </a:t>
                      </a:r>
                      <a:endParaRPr lang="en-US" sz="1600" dirty="0"/>
                    </a:p>
                  </a:txBody>
                  <a:tcPr/>
                </a:tc>
                <a:tc>
                  <a:txBody>
                    <a:bodyPr/>
                    <a:lstStyle/>
                    <a:p>
                      <a:r>
                        <a:rPr lang="en-US" sz="1600" dirty="0" smtClean="0"/>
                        <a:t>3 year </a:t>
                      </a:r>
                    </a:p>
                    <a:p>
                      <a:r>
                        <a:rPr lang="en-US" sz="1600" dirty="0" smtClean="0"/>
                        <a:t>2020</a:t>
                      </a:r>
                      <a:endParaRPr lang="en-US" sz="1600" dirty="0"/>
                    </a:p>
                  </a:txBody>
                  <a:tcPr/>
                </a:tc>
                <a:tc>
                  <a:txBody>
                    <a:bodyPr/>
                    <a:lstStyle/>
                    <a:p>
                      <a:r>
                        <a:rPr lang="en-US" sz="1600" dirty="0" smtClean="0"/>
                        <a:t>4 year </a:t>
                      </a:r>
                    </a:p>
                    <a:p>
                      <a:r>
                        <a:rPr lang="en-US" sz="1600" dirty="0" smtClean="0"/>
                        <a:t>2021</a:t>
                      </a:r>
                      <a:endParaRPr lang="en-US" sz="1600" dirty="0"/>
                    </a:p>
                  </a:txBody>
                  <a:tcPr/>
                </a:tc>
                <a:tc>
                  <a:txBody>
                    <a:bodyPr/>
                    <a:lstStyle/>
                    <a:p>
                      <a:r>
                        <a:rPr lang="en-US" sz="1600" dirty="0" smtClean="0"/>
                        <a:t>5 year</a:t>
                      </a:r>
                    </a:p>
                    <a:p>
                      <a:r>
                        <a:rPr lang="en-US" sz="1600" dirty="0" smtClean="0"/>
                        <a:t>2022</a:t>
                      </a:r>
                      <a:endParaRPr lang="en-US" sz="1600" dirty="0"/>
                    </a:p>
                  </a:txBody>
                  <a:tcPr/>
                </a:tc>
                <a:tc>
                  <a:txBody>
                    <a:bodyPr/>
                    <a:lstStyle/>
                    <a:p>
                      <a:r>
                        <a:rPr lang="en-US" sz="1600" dirty="0" smtClean="0"/>
                        <a:t>6 year </a:t>
                      </a:r>
                    </a:p>
                    <a:p>
                      <a:r>
                        <a:rPr lang="en-US" sz="1600" dirty="0" smtClean="0"/>
                        <a:t>2023</a:t>
                      </a:r>
                      <a:endParaRPr lang="en-US" sz="1600" dirty="0"/>
                    </a:p>
                  </a:txBody>
                  <a:tcPr/>
                </a:tc>
                <a:tc>
                  <a:txBody>
                    <a:bodyPr/>
                    <a:lstStyle/>
                    <a:p>
                      <a:r>
                        <a:rPr lang="en-US" sz="1600" dirty="0" smtClean="0"/>
                        <a:t>7 year </a:t>
                      </a:r>
                    </a:p>
                    <a:p>
                      <a:r>
                        <a:rPr lang="en-US" sz="1600" dirty="0" smtClean="0"/>
                        <a:t>2024</a:t>
                      </a:r>
                      <a:endParaRPr lang="en-US" sz="1600" dirty="0"/>
                    </a:p>
                  </a:txBody>
                  <a:tcPr/>
                </a:tc>
                <a:tc>
                  <a:txBody>
                    <a:bodyPr/>
                    <a:lstStyle/>
                    <a:p>
                      <a:r>
                        <a:rPr lang="en-US" sz="1600" dirty="0" smtClean="0"/>
                        <a:t>8 year </a:t>
                      </a:r>
                    </a:p>
                    <a:p>
                      <a:r>
                        <a:rPr lang="en-US" sz="1600" dirty="0" smtClean="0"/>
                        <a:t>2025</a:t>
                      </a:r>
                      <a:endParaRPr lang="en-US" sz="1600" dirty="0"/>
                    </a:p>
                  </a:txBody>
                  <a:tcPr/>
                </a:tc>
                <a:tc>
                  <a:txBody>
                    <a:bodyPr/>
                    <a:lstStyle/>
                    <a:p>
                      <a:r>
                        <a:rPr lang="en-US" sz="1600" dirty="0" smtClean="0"/>
                        <a:t>9 year</a:t>
                      </a:r>
                    </a:p>
                    <a:p>
                      <a:r>
                        <a:rPr lang="en-US" sz="1600" dirty="0" smtClean="0"/>
                        <a:t>2026</a:t>
                      </a:r>
                      <a:endParaRPr lang="en-US" sz="1600" dirty="0"/>
                    </a:p>
                  </a:txBody>
                  <a:tcPr/>
                </a:tc>
                <a:tc>
                  <a:txBody>
                    <a:bodyPr/>
                    <a:lstStyle/>
                    <a:p>
                      <a:r>
                        <a:rPr lang="en-US" sz="1600" dirty="0" smtClean="0"/>
                        <a:t>10 year </a:t>
                      </a:r>
                    </a:p>
                    <a:p>
                      <a:r>
                        <a:rPr lang="en-US" sz="1600" dirty="0" smtClean="0"/>
                        <a:t>2027</a:t>
                      </a:r>
                      <a:endParaRPr lang="en-US" sz="1600" dirty="0"/>
                    </a:p>
                  </a:txBody>
                  <a:tcPr/>
                </a:tc>
              </a:tr>
              <a:tr h="330718">
                <a:tc>
                  <a:txBody>
                    <a:bodyPr/>
                    <a:lstStyle/>
                    <a:p>
                      <a:r>
                        <a:rPr lang="en-US" sz="1600" dirty="0" smtClean="0"/>
                        <a:t>Roof</a:t>
                      </a:r>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$71,240</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68783">
                <a:tc>
                  <a:txBody>
                    <a:bodyPr/>
                    <a:lstStyle/>
                    <a:p>
                      <a:r>
                        <a:rPr lang="en-US" sz="1600" dirty="0" smtClean="0"/>
                        <a:t>Blacktop</a:t>
                      </a:r>
                      <a:endParaRPr lang="en-US" sz="1600" dirty="0"/>
                    </a:p>
                  </a:txBody>
                  <a:tcPr/>
                </a:tc>
                <a:tc>
                  <a:txBody>
                    <a:bodyPr/>
                    <a:lstStyle/>
                    <a:p>
                      <a:endParaRPr lang="en-US" sz="1600" dirty="0"/>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endParaRPr lang="en-US" sz="1600" dirty="0"/>
                    </a:p>
                  </a:txBody>
                  <a:tcPr/>
                </a:tc>
              </a:tr>
              <a:tr h="330718">
                <a:tc>
                  <a:txBody>
                    <a:bodyPr/>
                    <a:lstStyle/>
                    <a:p>
                      <a:r>
                        <a:rPr lang="en-US" sz="1600" dirty="0" smtClean="0"/>
                        <a:t>Flooring </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17,500</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10,000</a:t>
                      </a:r>
                      <a:endParaRPr lang="en-US" sz="1600" dirty="0"/>
                    </a:p>
                  </a:txBody>
                  <a:tcPr/>
                </a:tc>
              </a:tr>
              <a:tr h="330718">
                <a:tc>
                  <a:txBody>
                    <a:bodyPr/>
                    <a:lstStyle/>
                    <a:p>
                      <a:r>
                        <a:rPr lang="en-US" sz="1600" dirty="0" smtClean="0"/>
                        <a:t>HVAC</a:t>
                      </a:r>
                      <a:endParaRPr lang="en-US" sz="1600" dirty="0"/>
                    </a:p>
                  </a:txBody>
                  <a:tcPr/>
                </a:tc>
                <a:tc>
                  <a:txBody>
                    <a:bodyPr/>
                    <a:lstStyle/>
                    <a:p>
                      <a:r>
                        <a:rPr lang="en-US" sz="1600" dirty="0" smtClean="0"/>
                        <a:t>20,000</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solidFill>
                          <a:schemeClr val="tx1"/>
                        </a:solidFill>
                      </a:endParaRPr>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r>
              <a:tr h="346387">
                <a:tc>
                  <a:txBody>
                    <a:bodyPr/>
                    <a:lstStyle/>
                    <a:p>
                      <a:r>
                        <a:rPr lang="en-US" sz="1600" dirty="0" smtClean="0"/>
                        <a:t>Structural /Exterior</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solidFill>
                          <a:schemeClr val="tx1"/>
                        </a:solidFill>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30718">
                <a:tc>
                  <a:txBody>
                    <a:bodyPr/>
                    <a:lstStyle/>
                    <a:p>
                      <a:r>
                        <a:rPr lang="en-US" sz="1600" dirty="0" smtClean="0"/>
                        <a:t>Utilities</a:t>
                      </a:r>
                      <a:r>
                        <a:rPr lang="en-US" sz="1600" baseline="0" dirty="0" smtClean="0"/>
                        <a:t> </a:t>
                      </a:r>
                      <a:endParaRPr lang="en-US" sz="1600" dirty="0"/>
                    </a:p>
                  </a:txBody>
                  <a:tcPr/>
                </a:tc>
                <a:tc>
                  <a:txBody>
                    <a:bodyPr/>
                    <a:lstStyle/>
                    <a:p>
                      <a:r>
                        <a:rPr lang="en-US" sz="1600" dirty="0" smtClean="0"/>
                        <a:t>7,500</a:t>
                      </a:r>
                      <a:endParaRPr lang="en-US" sz="1600" dirty="0"/>
                    </a:p>
                  </a:txBody>
                  <a:tcPr/>
                </a:tc>
                <a:tc>
                  <a:txBody>
                    <a:bodyPr/>
                    <a:lstStyle/>
                    <a:p>
                      <a:r>
                        <a:rPr lang="en-US" sz="1600" dirty="0" smtClean="0"/>
                        <a:t>7,500</a:t>
                      </a:r>
                      <a:endParaRPr lang="en-US" sz="1600" dirty="0"/>
                    </a:p>
                  </a:txBody>
                  <a:tcPr/>
                </a:tc>
                <a:tc>
                  <a:txBody>
                    <a:bodyPr/>
                    <a:lstStyle/>
                    <a:p>
                      <a:endParaRPr lang="en-US" sz="1600" dirty="0">
                        <a:solidFill>
                          <a:schemeClr val="tx1"/>
                        </a:solidFill>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30718">
                <a:tc>
                  <a:txBody>
                    <a:bodyPr/>
                    <a:lstStyle/>
                    <a:p>
                      <a:r>
                        <a:rPr lang="en-US" sz="1600" dirty="0" smtClean="0"/>
                        <a:t>Grounds </a:t>
                      </a:r>
                      <a:endParaRPr lang="en-US" sz="1600" dirty="0"/>
                    </a:p>
                  </a:txBody>
                  <a:tcPr/>
                </a:tc>
                <a:tc>
                  <a:txBody>
                    <a:bodyPr/>
                    <a:lstStyle/>
                    <a:p>
                      <a:r>
                        <a:rPr lang="en-US" sz="1600" dirty="0" smtClean="0">
                          <a:solidFill>
                            <a:schemeClr val="tx1"/>
                          </a:solidFill>
                        </a:rPr>
                        <a:t>12,500</a:t>
                      </a:r>
                      <a:endParaRPr lang="en-US" sz="1600" dirty="0">
                        <a:solidFill>
                          <a:schemeClr val="tx1"/>
                        </a:solidFill>
                      </a:endParaRPr>
                    </a:p>
                  </a:txBody>
                  <a:tcPr/>
                </a:tc>
                <a:tc>
                  <a:txBody>
                    <a:bodyPr/>
                    <a:lstStyle/>
                    <a:p>
                      <a:r>
                        <a:rPr lang="en-US" sz="1600" dirty="0" smtClean="0"/>
                        <a:t>8,000</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30718">
                <a:tc>
                  <a:txBody>
                    <a:bodyPr/>
                    <a:lstStyle/>
                    <a:p>
                      <a:r>
                        <a:rPr lang="en-US" sz="1600" dirty="0" smtClean="0"/>
                        <a:t>Portables</a:t>
                      </a:r>
                      <a:r>
                        <a:rPr lang="en-US" sz="1600" baseline="0" dirty="0" smtClean="0"/>
                        <a:t> </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571239">
                <a:tc>
                  <a:txBody>
                    <a:bodyPr/>
                    <a:lstStyle/>
                    <a:p>
                      <a:r>
                        <a:rPr lang="en-US" sz="1600" b="1" dirty="0" smtClean="0"/>
                        <a:t>Total Yale</a:t>
                      </a:r>
                    </a:p>
                    <a:p>
                      <a:r>
                        <a:rPr lang="en-US" sz="1600" b="1" dirty="0" smtClean="0"/>
                        <a:t>(WO grant/bond)</a:t>
                      </a:r>
                      <a:endParaRPr lang="en-US" sz="1600" b="1" dirty="0"/>
                    </a:p>
                  </a:txBody>
                  <a:tcPr/>
                </a:tc>
                <a:tc>
                  <a:txBody>
                    <a:bodyPr/>
                    <a:lstStyle/>
                    <a:p>
                      <a:r>
                        <a:rPr lang="en-US" sz="1600" dirty="0" smtClean="0"/>
                        <a:t>$39,500</a:t>
                      </a:r>
                      <a:endParaRPr lang="en-US" sz="1600" dirty="0"/>
                    </a:p>
                  </a:txBody>
                  <a:tcPr/>
                </a:tc>
                <a:tc>
                  <a:txBody>
                    <a:bodyPr/>
                    <a:lstStyle/>
                    <a:p>
                      <a:r>
                        <a:rPr lang="en-US" sz="1600" dirty="0" smtClean="0"/>
                        <a:t>$15,500</a:t>
                      </a:r>
                      <a:endParaRPr lang="en-US" sz="1600" dirty="0"/>
                    </a:p>
                  </a:txBody>
                  <a:tcPr/>
                </a:tc>
                <a:tc>
                  <a:txBody>
                    <a:bodyPr/>
                    <a:lstStyle/>
                    <a:p>
                      <a:r>
                        <a:rPr lang="en-US" sz="1600" dirty="0" smtClean="0"/>
                        <a:t>$71,240</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17,500</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10,000</a:t>
                      </a:r>
                      <a:endParaRPr lang="en-US" sz="1600" dirty="0"/>
                    </a:p>
                  </a:txBody>
                  <a:tcPr/>
                </a:tc>
              </a:tr>
              <a:tr h="168912">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30718">
                <a:tc>
                  <a:txBody>
                    <a:bodyPr/>
                    <a:lstStyle/>
                    <a:p>
                      <a:r>
                        <a:rPr lang="en-US" sz="1600" dirty="0" smtClean="0"/>
                        <a:t>Grant/bond $$</a:t>
                      </a:r>
                      <a:endParaRPr lang="en-US" sz="1600" dirty="0"/>
                    </a:p>
                  </a:txBody>
                  <a:tcPr/>
                </a:tc>
                <a:tc>
                  <a:txBody>
                    <a:bodyPr/>
                    <a:lstStyle/>
                    <a:p>
                      <a:r>
                        <a:rPr lang="en-US" sz="1600" dirty="0" smtClean="0">
                          <a:solidFill>
                            <a:srgbClr val="FF0000"/>
                          </a:solidFill>
                        </a:rPr>
                        <a:t>12,500</a:t>
                      </a:r>
                      <a:endParaRPr lang="en-US" sz="1600" dirty="0">
                        <a:solidFill>
                          <a:srgbClr val="FF0000"/>
                        </a:solidFill>
                      </a:endParaRPr>
                    </a:p>
                  </a:txBody>
                  <a:tcPr/>
                </a:tc>
                <a:tc>
                  <a:txBody>
                    <a:bodyPr/>
                    <a:lstStyle/>
                    <a:p>
                      <a:r>
                        <a:rPr lang="en-US" sz="1600" dirty="0" smtClean="0">
                          <a:solidFill>
                            <a:srgbClr val="FF0000"/>
                          </a:solidFill>
                        </a:rPr>
                        <a:t>50,000</a:t>
                      </a:r>
                      <a:endParaRPr lang="en-US" sz="1600" dirty="0">
                        <a:solidFill>
                          <a:srgbClr val="FF0000"/>
                        </a:solidFill>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14485042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506662"/>
            <a:ext cx="5181600" cy="4351338"/>
          </a:xfrm>
        </p:spPr>
        <p:txBody>
          <a:bodyPr>
            <a:normAutofit/>
          </a:bodyPr>
          <a:lstStyle/>
          <a:p>
            <a:r>
              <a:rPr lang="en-US" sz="2600" dirty="0" smtClean="0">
                <a:latin typeface="+mj-lt"/>
              </a:rPr>
              <a:t>Partners In Transition (PIT) house </a:t>
            </a:r>
          </a:p>
          <a:p>
            <a:r>
              <a:rPr lang="en-US" sz="2600" dirty="0" smtClean="0">
                <a:latin typeface="+mj-lt"/>
              </a:rPr>
              <a:t>TEAM and BO portables </a:t>
            </a:r>
          </a:p>
          <a:p>
            <a:r>
              <a:rPr lang="en-US" sz="2600" dirty="0" smtClean="0">
                <a:latin typeface="+mj-lt"/>
              </a:rPr>
              <a:t>Fleet Vehicles</a:t>
            </a:r>
          </a:p>
          <a:p>
            <a:r>
              <a:rPr lang="en-US" sz="2600" dirty="0" smtClean="0">
                <a:latin typeface="+mj-lt"/>
              </a:rPr>
              <a:t>Grounds Equipment </a:t>
            </a:r>
          </a:p>
          <a:p>
            <a:r>
              <a:rPr lang="en-US" sz="2600" dirty="0" smtClean="0">
                <a:latin typeface="+mj-lt"/>
              </a:rPr>
              <a:t>District Assets 10 year plan</a:t>
            </a:r>
          </a:p>
          <a:p>
            <a:r>
              <a:rPr lang="en-US" sz="2600" dirty="0" smtClean="0">
                <a:latin typeface="+mj-lt"/>
              </a:rPr>
              <a:t>Consolidated 10 year plan </a:t>
            </a:r>
          </a:p>
          <a:p>
            <a:endParaRPr lang="en-US" sz="2600" dirty="0">
              <a:latin typeface="+mj-lt"/>
            </a:endParaRPr>
          </a:p>
        </p:txBody>
      </p:sp>
      <p:sp>
        <p:nvSpPr>
          <p:cNvPr id="5" name="Title 4"/>
          <p:cNvSpPr>
            <a:spLocks noGrp="1"/>
          </p:cNvSpPr>
          <p:nvPr>
            <p:ph type="title"/>
          </p:nvPr>
        </p:nvSpPr>
        <p:spPr/>
        <p:txBody>
          <a:bodyPr/>
          <a:lstStyle/>
          <a:p>
            <a:r>
              <a:rPr lang="en-US" dirty="0" smtClean="0"/>
              <a:t>District Assets</a:t>
            </a:r>
            <a:br>
              <a:rPr lang="en-US" dirty="0" smtClean="0"/>
            </a:br>
            <a:r>
              <a:rPr lang="en-US" sz="2800" i="1" dirty="0" smtClean="0"/>
              <a:t>Equipment, Vehicles and Holdings </a:t>
            </a:r>
            <a:endParaRPr lang="en-US" sz="2800" i="1" dirty="0"/>
          </a:p>
        </p:txBody>
      </p:sp>
    </p:spTree>
    <p:extLst>
      <p:ext uri="{BB962C8B-B14F-4D97-AF65-F5344CB8AC3E}">
        <p14:creationId xmlns:p14="http://schemas.microsoft.com/office/powerpoint/2010/main" val="13996276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7764" y="0"/>
            <a:ext cx="10515600" cy="1325563"/>
          </a:xfrm>
        </p:spPr>
        <p:txBody>
          <a:bodyPr/>
          <a:lstStyle/>
          <a:p>
            <a:r>
              <a:rPr lang="en-US" dirty="0" smtClean="0"/>
              <a:t>Pit House</a:t>
            </a:r>
            <a:br>
              <a:rPr lang="en-US" dirty="0" smtClean="0"/>
            </a:br>
            <a:r>
              <a:rPr lang="en-US" sz="2800" i="1" dirty="0" smtClean="0"/>
              <a:t>10 year plan </a:t>
            </a:r>
            <a:endParaRPr lang="en-US" sz="2800" i="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54763250"/>
              </p:ext>
            </p:extLst>
          </p:nvPr>
        </p:nvGraphicFramePr>
        <p:xfrm>
          <a:off x="745226" y="2037078"/>
          <a:ext cx="11072699" cy="3542793"/>
        </p:xfrm>
        <a:graphic>
          <a:graphicData uri="http://schemas.openxmlformats.org/drawingml/2006/table">
            <a:tbl>
              <a:tblPr firstRow="1" bandRow="1">
                <a:tableStyleId>{5C22544A-7EE6-4342-B048-85BDC9FD1C3A}</a:tableStyleId>
              </a:tblPr>
              <a:tblGrid>
                <a:gridCol w="955003"/>
                <a:gridCol w="682400"/>
                <a:gridCol w="679226"/>
                <a:gridCol w="734290"/>
                <a:gridCol w="692728"/>
                <a:gridCol w="762000"/>
                <a:gridCol w="733829"/>
                <a:gridCol w="693189"/>
                <a:gridCol w="748145"/>
                <a:gridCol w="678873"/>
                <a:gridCol w="748146"/>
                <a:gridCol w="2964870"/>
              </a:tblGrid>
              <a:tr h="539867">
                <a:tc>
                  <a:txBody>
                    <a:bodyPr/>
                    <a:lstStyle/>
                    <a:p>
                      <a:r>
                        <a:rPr lang="en-US" sz="1400" dirty="0" smtClean="0"/>
                        <a:t> </a:t>
                      </a:r>
                      <a:endParaRPr lang="en-US" sz="1400" dirty="0"/>
                    </a:p>
                  </a:txBody>
                  <a:tcPr/>
                </a:tc>
                <a:tc>
                  <a:txBody>
                    <a:bodyPr/>
                    <a:lstStyle/>
                    <a:p>
                      <a:r>
                        <a:rPr lang="en-US" sz="1400" dirty="0" smtClean="0"/>
                        <a:t>1 year </a:t>
                      </a:r>
                    </a:p>
                    <a:p>
                      <a:r>
                        <a:rPr lang="en-US" sz="1400" dirty="0" smtClean="0"/>
                        <a:t>2018</a:t>
                      </a:r>
                      <a:endParaRPr lang="en-US" sz="1400" dirty="0"/>
                    </a:p>
                  </a:txBody>
                  <a:tcPr/>
                </a:tc>
                <a:tc>
                  <a:txBody>
                    <a:bodyPr/>
                    <a:lstStyle/>
                    <a:p>
                      <a:r>
                        <a:rPr lang="en-US" sz="1400" dirty="0" smtClean="0"/>
                        <a:t>2 year</a:t>
                      </a:r>
                    </a:p>
                    <a:p>
                      <a:r>
                        <a:rPr lang="en-US" sz="1400" dirty="0" smtClean="0"/>
                        <a:t>2019 </a:t>
                      </a:r>
                      <a:endParaRPr lang="en-US" sz="1400" dirty="0"/>
                    </a:p>
                  </a:txBody>
                  <a:tcPr/>
                </a:tc>
                <a:tc>
                  <a:txBody>
                    <a:bodyPr/>
                    <a:lstStyle/>
                    <a:p>
                      <a:r>
                        <a:rPr lang="en-US" sz="1400" dirty="0" smtClean="0"/>
                        <a:t>3 year </a:t>
                      </a:r>
                    </a:p>
                    <a:p>
                      <a:r>
                        <a:rPr lang="en-US" sz="1400" dirty="0" smtClean="0"/>
                        <a:t>2020</a:t>
                      </a:r>
                      <a:endParaRPr lang="en-US" sz="1400" dirty="0"/>
                    </a:p>
                  </a:txBody>
                  <a:tcPr/>
                </a:tc>
                <a:tc>
                  <a:txBody>
                    <a:bodyPr/>
                    <a:lstStyle/>
                    <a:p>
                      <a:r>
                        <a:rPr lang="en-US" sz="1400" dirty="0" smtClean="0"/>
                        <a:t>4 year </a:t>
                      </a:r>
                    </a:p>
                    <a:p>
                      <a:r>
                        <a:rPr lang="en-US" sz="1400" dirty="0" smtClean="0"/>
                        <a:t>2021</a:t>
                      </a:r>
                      <a:endParaRPr lang="en-US" sz="1400" dirty="0"/>
                    </a:p>
                  </a:txBody>
                  <a:tcPr/>
                </a:tc>
                <a:tc>
                  <a:txBody>
                    <a:bodyPr/>
                    <a:lstStyle/>
                    <a:p>
                      <a:r>
                        <a:rPr lang="en-US" sz="1400" dirty="0" smtClean="0"/>
                        <a:t>5 year</a:t>
                      </a:r>
                    </a:p>
                    <a:p>
                      <a:r>
                        <a:rPr lang="en-US" sz="1400" dirty="0" smtClean="0"/>
                        <a:t>2022</a:t>
                      </a:r>
                      <a:endParaRPr lang="en-US" sz="1400" dirty="0"/>
                    </a:p>
                  </a:txBody>
                  <a:tcPr/>
                </a:tc>
                <a:tc>
                  <a:txBody>
                    <a:bodyPr/>
                    <a:lstStyle/>
                    <a:p>
                      <a:r>
                        <a:rPr lang="en-US" sz="1400" dirty="0" smtClean="0"/>
                        <a:t>6 year </a:t>
                      </a:r>
                    </a:p>
                    <a:p>
                      <a:r>
                        <a:rPr lang="en-US" sz="1400" dirty="0" smtClean="0"/>
                        <a:t>2023</a:t>
                      </a:r>
                      <a:endParaRPr lang="en-US" sz="1400" dirty="0"/>
                    </a:p>
                  </a:txBody>
                  <a:tcPr/>
                </a:tc>
                <a:tc>
                  <a:txBody>
                    <a:bodyPr/>
                    <a:lstStyle/>
                    <a:p>
                      <a:r>
                        <a:rPr lang="en-US" sz="1400" dirty="0" smtClean="0"/>
                        <a:t>7 year </a:t>
                      </a:r>
                    </a:p>
                    <a:p>
                      <a:r>
                        <a:rPr lang="en-US" sz="1400" dirty="0" smtClean="0"/>
                        <a:t>2024</a:t>
                      </a:r>
                      <a:endParaRPr lang="en-US" sz="1400" dirty="0"/>
                    </a:p>
                  </a:txBody>
                  <a:tcPr/>
                </a:tc>
                <a:tc>
                  <a:txBody>
                    <a:bodyPr/>
                    <a:lstStyle/>
                    <a:p>
                      <a:r>
                        <a:rPr lang="en-US" sz="1400" dirty="0" smtClean="0"/>
                        <a:t>8 year </a:t>
                      </a:r>
                    </a:p>
                    <a:p>
                      <a:r>
                        <a:rPr lang="en-US" sz="1400" dirty="0" smtClean="0"/>
                        <a:t>2025</a:t>
                      </a:r>
                      <a:endParaRPr lang="en-US" sz="1400" dirty="0"/>
                    </a:p>
                  </a:txBody>
                  <a:tcPr/>
                </a:tc>
                <a:tc>
                  <a:txBody>
                    <a:bodyPr/>
                    <a:lstStyle/>
                    <a:p>
                      <a:r>
                        <a:rPr lang="en-US" sz="1400" dirty="0" smtClean="0"/>
                        <a:t>9 year</a:t>
                      </a:r>
                    </a:p>
                    <a:p>
                      <a:r>
                        <a:rPr lang="en-US" sz="1400" dirty="0" smtClean="0"/>
                        <a:t>2026</a:t>
                      </a:r>
                      <a:endParaRPr lang="en-US" sz="1400" dirty="0"/>
                    </a:p>
                  </a:txBody>
                  <a:tcPr/>
                </a:tc>
                <a:tc>
                  <a:txBody>
                    <a:bodyPr/>
                    <a:lstStyle/>
                    <a:p>
                      <a:r>
                        <a:rPr lang="en-US" sz="1400" dirty="0" smtClean="0"/>
                        <a:t>10 year </a:t>
                      </a:r>
                    </a:p>
                    <a:p>
                      <a:r>
                        <a:rPr lang="en-US" sz="1400" dirty="0" smtClean="0"/>
                        <a:t>2027</a:t>
                      </a:r>
                      <a:endParaRPr lang="en-US" sz="1400" dirty="0"/>
                    </a:p>
                  </a:txBody>
                  <a:tcPr/>
                </a:tc>
                <a:tc>
                  <a:txBody>
                    <a:bodyPr/>
                    <a:lstStyle/>
                    <a:p>
                      <a:endParaRPr lang="en-US" sz="1400" dirty="0"/>
                    </a:p>
                  </a:txBody>
                  <a:tcPr/>
                </a:tc>
              </a:tr>
              <a:tr h="261698">
                <a:tc>
                  <a:txBody>
                    <a:bodyPr/>
                    <a:lstStyle/>
                    <a:p>
                      <a:r>
                        <a:rPr lang="en-US" sz="1400" dirty="0" smtClean="0"/>
                        <a:t>Roof</a:t>
                      </a:r>
                      <a:r>
                        <a:rPr lang="en-US" sz="1400" baseline="0" dirty="0" smtClean="0"/>
                        <a:t> 3 tab</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r>
                        <a:rPr lang="en-US" sz="1300" dirty="0" smtClean="0"/>
                        <a:t>$8,000</a:t>
                      </a:r>
                      <a:endParaRPr lang="en-US" sz="13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61698">
                <a:tc>
                  <a:txBody>
                    <a:bodyPr/>
                    <a:lstStyle/>
                    <a:p>
                      <a:r>
                        <a:rPr lang="en-US" sz="1400" dirty="0" smtClean="0"/>
                        <a:t>Exterior finishes</a:t>
                      </a:r>
                    </a:p>
                  </a:txBody>
                  <a:tcPr/>
                </a:tc>
                <a:tc>
                  <a:txBody>
                    <a:bodyPr/>
                    <a:lstStyle/>
                    <a:p>
                      <a:endParaRPr lang="en-US" sz="1400" dirty="0"/>
                    </a:p>
                  </a:txBody>
                  <a:tcPr/>
                </a:tc>
                <a:tc>
                  <a:txBody>
                    <a:bodyPr/>
                    <a:lstStyle/>
                    <a:p>
                      <a:endParaRPr lang="en-US" sz="1400" dirty="0"/>
                    </a:p>
                  </a:txBody>
                  <a:tcPr/>
                </a:tc>
                <a:tc>
                  <a:txBody>
                    <a:bodyPr/>
                    <a:lstStyle/>
                    <a:p>
                      <a:r>
                        <a:rPr lang="en-US" sz="1300" dirty="0" smtClean="0"/>
                        <a:t>$12,500</a:t>
                      </a:r>
                      <a:endParaRPr lang="en-US" sz="1300" dirty="0"/>
                    </a:p>
                  </a:txBody>
                  <a:tcPr/>
                </a:tc>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LP siding  (the bad kind) &amp; paint</a:t>
                      </a:r>
                    </a:p>
                    <a:p>
                      <a:endParaRPr lang="en-US" sz="1400" dirty="0"/>
                    </a:p>
                  </a:txBody>
                  <a:tcPr/>
                </a:tc>
              </a:tr>
              <a:tr h="261698">
                <a:tc>
                  <a:txBody>
                    <a:bodyPr/>
                    <a:lstStyle/>
                    <a:p>
                      <a:r>
                        <a:rPr lang="en-US" sz="1400" dirty="0" smtClean="0"/>
                        <a:t>Plumbing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61698">
                <a:tc>
                  <a:txBody>
                    <a:bodyPr/>
                    <a:lstStyle/>
                    <a:p>
                      <a:r>
                        <a:rPr lang="en-US" sz="1400" dirty="0" smtClean="0"/>
                        <a:t>Kitchen</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solidFill>
                          <a:schemeClr val="tx1"/>
                        </a:solidFill>
                      </a:endParaRPr>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r>
              <a:tr h="351166">
                <a:tc>
                  <a:txBody>
                    <a:bodyPr/>
                    <a:lstStyle/>
                    <a:p>
                      <a:r>
                        <a:rPr lang="en-US" sz="1400" dirty="0" smtClean="0"/>
                        <a:t>Flooring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solidFill>
                          <a:schemeClr val="tx1"/>
                        </a:solidFill>
                      </a:endParaRP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61698">
                <a:tc>
                  <a:txBody>
                    <a:bodyPr/>
                    <a:lstStyle/>
                    <a:p>
                      <a:r>
                        <a:rPr lang="en-US" sz="1400" dirty="0" smtClean="0"/>
                        <a:t>Grounds</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solidFill>
                          <a:schemeClr val="tx1"/>
                        </a:solidFill>
                      </a:endParaRP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61698">
                <a:tc>
                  <a:txBody>
                    <a:bodyPr/>
                    <a:lstStyle/>
                    <a:p>
                      <a:endParaRPr lang="en-US" sz="1400" dirty="0"/>
                    </a:p>
                  </a:txBody>
                  <a:tcPr/>
                </a:tc>
                <a:tc>
                  <a:txBody>
                    <a:bodyPr/>
                    <a:lstStyle/>
                    <a:p>
                      <a:endParaRPr lang="en-US" sz="1400" dirty="0">
                        <a:solidFill>
                          <a:schemeClr val="tx1"/>
                        </a:solidFill>
                      </a:endParaRP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61698">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61698">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9733498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1673" y="96982"/>
            <a:ext cx="10515600" cy="1325563"/>
          </a:xfrm>
        </p:spPr>
        <p:txBody>
          <a:bodyPr/>
          <a:lstStyle/>
          <a:p>
            <a:r>
              <a:rPr lang="en-US" sz="4000" dirty="0" smtClean="0"/>
              <a:t>Team and BO Portables</a:t>
            </a:r>
            <a:r>
              <a:rPr lang="en-US" dirty="0" smtClean="0"/>
              <a:t/>
            </a:r>
            <a:br>
              <a:rPr lang="en-US" dirty="0" smtClean="0"/>
            </a:br>
            <a:r>
              <a:rPr lang="en-US" sz="2800" i="1" dirty="0" smtClean="0"/>
              <a:t>Portable Plan</a:t>
            </a:r>
            <a:endParaRPr lang="en-US" sz="2800" i="1" dirty="0"/>
          </a:p>
        </p:txBody>
      </p:sp>
      <p:graphicFrame>
        <p:nvGraphicFramePr>
          <p:cNvPr id="4" name="Table 3"/>
          <p:cNvGraphicFramePr>
            <a:graphicFrameLocks noGrp="1"/>
          </p:cNvGraphicFramePr>
          <p:nvPr>
            <p:extLst>
              <p:ext uri="{D42A27DB-BD31-4B8C-83A1-F6EECF244321}">
                <p14:modId xmlns:p14="http://schemas.microsoft.com/office/powerpoint/2010/main" val="1333024460"/>
              </p:ext>
            </p:extLst>
          </p:nvPr>
        </p:nvGraphicFramePr>
        <p:xfrm>
          <a:off x="500504" y="2152970"/>
          <a:ext cx="11275859" cy="2987067"/>
        </p:xfrm>
        <a:graphic>
          <a:graphicData uri="http://schemas.openxmlformats.org/drawingml/2006/table">
            <a:tbl>
              <a:tblPr firstRow="1" bandRow="1">
                <a:tableStyleId>{5C22544A-7EE6-4342-B048-85BDC9FD1C3A}</a:tableStyleId>
              </a:tblPr>
              <a:tblGrid>
                <a:gridCol w="1292444"/>
                <a:gridCol w="911422"/>
                <a:gridCol w="1088849"/>
                <a:gridCol w="851537"/>
                <a:gridCol w="1019051"/>
                <a:gridCol w="963214"/>
                <a:gridCol w="711930"/>
                <a:gridCol w="879465"/>
                <a:gridCol w="823617"/>
                <a:gridCol w="2734330"/>
              </a:tblGrid>
              <a:tr h="673726">
                <a:tc>
                  <a:txBody>
                    <a:bodyPr/>
                    <a:lstStyle/>
                    <a:p>
                      <a:r>
                        <a:rPr lang="en-US" sz="1800" dirty="0" smtClean="0">
                          <a:latin typeface="+mj-lt"/>
                        </a:rPr>
                        <a:t>Port.</a:t>
                      </a:r>
                    </a:p>
                    <a:p>
                      <a:r>
                        <a:rPr lang="en-US" sz="1800" dirty="0" smtClean="0">
                          <a:latin typeface="+mj-lt"/>
                        </a:rPr>
                        <a:t>Bldg. </a:t>
                      </a:r>
                      <a:endParaRPr lang="en-US" sz="1800" dirty="0">
                        <a:latin typeface="+mj-lt"/>
                      </a:endParaRPr>
                    </a:p>
                  </a:txBody>
                  <a:tcPr/>
                </a:tc>
                <a:tc>
                  <a:txBody>
                    <a:bodyPr/>
                    <a:lstStyle/>
                    <a:p>
                      <a:r>
                        <a:rPr lang="en-US" sz="1800" baseline="0" dirty="0" smtClean="0">
                          <a:latin typeface="+mj-lt"/>
                        </a:rPr>
                        <a:t>Use</a:t>
                      </a:r>
                      <a:endParaRPr lang="en-US" sz="1800" dirty="0">
                        <a:latin typeface="+mj-lt"/>
                      </a:endParaRPr>
                    </a:p>
                  </a:txBody>
                  <a:tcPr/>
                </a:tc>
                <a:tc>
                  <a:txBody>
                    <a:bodyPr/>
                    <a:lstStyle/>
                    <a:p>
                      <a:r>
                        <a:rPr lang="en-US" sz="1800" dirty="0" smtClean="0">
                          <a:latin typeface="+mj-lt"/>
                        </a:rPr>
                        <a:t>Roof </a:t>
                      </a:r>
                      <a:endParaRPr lang="en-US" sz="1800" dirty="0">
                        <a:latin typeface="+mj-lt"/>
                      </a:endParaRPr>
                    </a:p>
                  </a:txBody>
                  <a:tcPr/>
                </a:tc>
                <a:tc>
                  <a:txBody>
                    <a:bodyPr/>
                    <a:lstStyle/>
                    <a:p>
                      <a:r>
                        <a:rPr lang="en-US" sz="1800" dirty="0" smtClean="0">
                          <a:latin typeface="+mj-lt"/>
                        </a:rPr>
                        <a:t>Siding </a:t>
                      </a:r>
                      <a:endParaRPr lang="en-US" sz="1800" dirty="0">
                        <a:latin typeface="+mj-lt"/>
                      </a:endParaRPr>
                    </a:p>
                  </a:txBody>
                  <a:tcPr/>
                </a:tc>
                <a:tc>
                  <a:txBody>
                    <a:bodyPr/>
                    <a:lstStyle/>
                    <a:p>
                      <a:r>
                        <a:rPr lang="en-US" sz="1800" dirty="0" smtClean="0">
                          <a:latin typeface="+mj-lt"/>
                        </a:rPr>
                        <a:t>Ramp</a:t>
                      </a:r>
                      <a:endParaRPr lang="en-US" sz="1800" dirty="0">
                        <a:latin typeface="+mj-lt"/>
                      </a:endParaRPr>
                    </a:p>
                  </a:txBody>
                  <a:tcPr/>
                </a:tc>
                <a:tc>
                  <a:txBody>
                    <a:bodyPr/>
                    <a:lstStyle/>
                    <a:p>
                      <a:r>
                        <a:rPr lang="en-US" sz="1800" dirty="0" smtClean="0">
                          <a:latin typeface="+mj-lt"/>
                        </a:rPr>
                        <a:t>Flooring</a:t>
                      </a:r>
                      <a:endParaRPr lang="en-US" sz="1800" dirty="0">
                        <a:latin typeface="+mj-lt"/>
                      </a:endParaRPr>
                    </a:p>
                  </a:txBody>
                  <a:tcPr/>
                </a:tc>
                <a:tc>
                  <a:txBody>
                    <a:bodyPr/>
                    <a:lstStyle/>
                    <a:p>
                      <a:r>
                        <a:rPr lang="en-US" sz="1800" dirty="0" smtClean="0">
                          <a:latin typeface="+mj-lt"/>
                        </a:rPr>
                        <a:t>Int. </a:t>
                      </a:r>
                    </a:p>
                    <a:p>
                      <a:r>
                        <a:rPr lang="en-US" sz="1800" dirty="0" smtClean="0">
                          <a:latin typeface="+mj-lt"/>
                        </a:rPr>
                        <a:t>Finish</a:t>
                      </a:r>
                      <a:endParaRPr lang="en-US" sz="1800" dirty="0">
                        <a:latin typeface="+mj-lt"/>
                      </a:endParaRPr>
                    </a:p>
                  </a:txBody>
                  <a:tcPr/>
                </a:tc>
                <a:tc>
                  <a:txBody>
                    <a:bodyPr/>
                    <a:lstStyle/>
                    <a:p>
                      <a:r>
                        <a:rPr lang="en-US" sz="1800" dirty="0" smtClean="0">
                          <a:latin typeface="+mj-lt"/>
                        </a:rPr>
                        <a:t>Ext</a:t>
                      </a:r>
                    </a:p>
                    <a:p>
                      <a:r>
                        <a:rPr lang="en-US" sz="1800" dirty="0" smtClean="0">
                          <a:latin typeface="+mj-lt"/>
                        </a:rPr>
                        <a:t>Paint</a:t>
                      </a:r>
                      <a:endParaRPr lang="en-US" sz="1800" dirty="0">
                        <a:latin typeface="+mj-lt"/>
                      </a:endParaRPr>
                    </a:p>
                  </a:txBody>
                  <a:tcPr/>
                </a:tc>
                <a:tc>
                  <a:txBody>
                    <a:bodyPr/>
                    <a:lstStyle/>
                    <a:p>
                      <a:r>
                        <a:rPr lang="en-US" sz="1800" dirty="0" smtClean="0">
                          <a:latin typeface="+mj-lt"/>
                        </a:rPr>
                        <a:t>Rest</a:t>
                      </a:r>
                    </a:p>
                    <a:p>
                      <a:r>
                        <a:rPr lang="en-US" sz="1800" dirty="0" smtClean="0">
                          <a:latin typeface="+mj-lt"/>
                        </a:rPr>
                        <a:t>Rooms </a:t>
                      </a:r>
                      <a:endParaRPr lang="en-US" sz="1800" dirty="0">
                        <a:latin typeface="+mj-lt"/>
                      </a:endParaRPr>
                    </a:p>
                  </a:txBody>
                  <a:tcPr/>
                </a:tc>
                <a:tc>
                  <a:txBody>
                    <a:bodyPr/>
                    <a:lstStyle/>
                    <a:p>
                      <a:r>
                        <a:rPr lang="en-US" sz="1800" dirty="0" smtClean="0">
                          <a:latin typeface="+mj-lt"/>
                        </a:rPr>
                        <a:t>Cost/</a:t>
                      </a:r>
                    </a:p>
                    <a:p>
                      <a:r>
                        <a:rPr lang="en-US" sz="1800" dirty="0" smtClean="0">
                          <a:latin typeface="+mj-lt"/>
                        </a:rPr>
                        <a:t>Notes</a:t>
                      </a:r>
                      <a:endParaRPr lang="en-US" sz="1800" dirty="0">
                        <a:latin typeface="+mj-lt"/>
                      </a:endParaRPr>
                    </a:p>
                  </a:txBody>
                  <a:tcPr/>
                </a:tc>
              </a:tr>
              <a:tr h="1251205">
                <a:tc>
                  <a:txBody>
                    <a:bodyPr/>
                    <a:lstStyle/>
                    <a:p>
                      <a:r>
                        <a:rPr lang="en-US" sz="1800" dirty="0" smtClean="0">
                          <a:latin typeface="+mj-lt"/>
                        </a:rPr>
                        <a:t>Business </a:t>
                      </a:r>
                    </a:p>
                    <a:p>
                      <a:r>
                        <a:rPr lang="en-US" sz="1800" dirty="0" smtClean="0">
                          <a:latin typeface="+mj-lt"/>
                        </a:rPr>
                        <a:t>Office </a:t>
                      </a:r>
                      <a:endParaRPr lang="en-US" sz="1800" dirty="0">
                        <a:latin typeface="+mj-lt"/>
                      </a:endParaRPr>
                    </a:p>
                  </a:txBody>
                  <a:tcPr/>
                </a:tc>
                <a:tc>
                  <a:txBody>
                    <a:bodyPr/>
                    <a:lstStyle/>
                    <a:p>
                      <a:r>
                        <a:rPr lang="en-US" sz="1800" dirty="0" smtClean="0">
                          <a:latin typeface="+mj-lt"/>
                        </a:rPr>
                        <a:t>WCC</a:t>
                      </a:r>
                      <a:endParaRPr lang="en-US" sz="1800" dirty="0">
                        <a:latin typeface="+mj-lt"/>
                      </a:endParaRPr>
                    </a:p>
                  </a:txBody>
                  <a:tcPr/>
                </a:tc>
                <a:tc>
                  <a:txBody>
                    <a:bodyPr/>
                    <a:lstStyle/>
                    <a:p>
                      <a:r>
                        <a:rPr lang="en-US" sz="1800" dirty="0" smtClean="0">
                          <a:solidFill>
                            <a:schemeClr val="tx1"/>
                          </a:solidFill>
                          <a:latin typeface="+mj-lt"/>
                        </a:rPr>
                        <a:t>3 Tab </a:t>
                      </a:r>
                    </a:p>
                    <a:p>
                      <a:r>
                        <a:rPr lang="en-US" sz="1800" dirty="0" smtClean="0">
                          <a:solidFill>
                            <a:schemeClr val="tx1"/>
                          </a:solidFill>
                          <a:latin typeface="+mj-lt"/>
                        </a:rPr>
                        <a:t>&gt;10yr</a:t>
                      </a:r>
                      <a:endParaRPr lang="en-US" sz="1800" dirty="0">
                        <a:solidFill>
                          <a:schemeClr val="tx1"/>
                        </a:solidFill>
                        <a:latin typeface="+mj-lt"/>
                      </a:endParaRPr>
                    </a:p>
                  </a:txBody>
                  <a:tcPr/>
                </a:tc>
                <a:tc>
                  <a:txBody>
                    <a:bodyPr/>
                    <a:lstStyle/>
                    <a:p>
                      <a:r>
                        <a:rPr lang="en-US" sz="1800" dirty="0" smtClean="0">
                          <a:solidFill>
                            <a:schemeClr val="tx1"/>
                          </a:solidFill>
                          <a:latin typeface="+mj-lt"/>
                        </a:rPr>
                        <a:t>A</a:t>
                      </a:r>
                      <a:endParaRPr lang="en-US" sz="1800" dirty="0">
                        <a:solidFill>
                          <a:schemeClr val="tx1"/>
                        </a:solidFill>
                        <a:latin typeface="+mj-lt"/>
                      </a:endParaRPr>
                    </a:p>
                  </a:txBody>
                  <a:tcPr/>
                </a:tc>
                <a:tc>
                  <a:txBody>
                    <a:bodyPr/>
                    <a:lstStyle/>
                    <a:p>
                      <a:r>
                        <a:rPr lang="en-US" sz="1800" dirty="0" smtClean="0">
                          <a:solidFill>
                            <a:schemeClr val="tx1"/>
                          </a:solidFill>
                          <a:latin typeface="+mj-lt"/>
                        </a:rPr>
                        <a:t>Newer </a:t>
                      </a:r>
                    </a:p>
                    <a:p>
                      <a:r>
                        <a:rPr lang="en-US" sz="1800" dirty="0" smtClean="0">
                          <a:solidFill>
                            <a:schemeClr val="tx1"/>
                          </a:solidFill>
                          <a:latin typeface="+mj-lt"/>
                        </a:rPr>
                        <a:t>Alum</a:t>
                      </a:r>
                      <a:endParaRPr lang="en-US" sz="1800" dirty="0">
                        <a:solidFill>
                          <a:schemeClr val="tx1"/>
                        </a:solidFill>
                        <a:latin typeface="+mj-lt"/>
                      </a:endParaRPr>
                    </a:p>
                  </a:txBody>
                  <a:tcPr>
                    <a:solidFill>
                      <a:schemeClr val="accent1">
                        <a:lumMod val="20000"/>
                        <a:lumOff val="80000"/>
                      </a:schemeClr>
                    </a:solidFill>
                  </a:tcPr>
                </a:tc>
                <a:tc>
                  <a:txBody>
                    <a:bodyPr/>
                    <a:lstStyle/>
                    <a:p>
                      <a:r>
                        <a:rPr lang="en-US" sz="1800" dirty="0" smtClean="0">
                          <a:latin typeface="+mj-lt"/>
                        </a:rPr>
                        <a:t>Carpet </a:t>
                      </a:r>
                    </a:p>
                    <a:p>
                      <a:r>
                        <a:rPr lang="en-US" sz="1800" dirty="0" smtClean="0">
                          <a:latin typeface="+mj-lt"/>
                        </a:rPr>
                        <a:t>Original </a:t>
                      </a:r>
                      <a:endParaRPr lang="en-US" sz="1800" dirty="0">
                        <a:latin typeface="+mj-lt"/>
                      </a:endParaRPr>
                    </a:p>
                  </a:txBody>
                  <a:tcPr>
                    <a:solidFill>
                      <a:schemeClr val="accent1">
                        <a:lumMod val="20000"/>
                        <a:lumOff val="80000"/>
                      </a:schemeClr>
                    </a:solidFill>
                  </a:tcPr>
                </a:tc>
                <a:tc>
                  <a:txBody>
                    <a:bodyPr/>
                    <a:lstStyle/>
                    <a:p>
                      <a:r>
                        <a:rPr lang="en-US" sz="1800" dirty="0" smtClean="0">
                          <a:latin typeface="+mj-lt"/>
                        </a:rPr>
                        <a:t>A</a:t>
                      </a:r>
                      <a:endParaRPr lang="en-US" sz="1800" dirty="0">
                        <a:latin typeface="+mj-lt"/>
                      </a:endParaRPr>
                    </a:p>
                  </a:txBody>
                  <a:tcPr>
                    <a:solidFill>
                      <a:schemeClr val="accent1">
                        <a:lumMod val="20000"/>
                        <a:lumOff val="80000"/>
                      </a:schemeClr>
                    </a:solidFill>
                  </a:tcPr>
                </a:tc>
                <a:tc>
                  <a:txBody>
                    <a:bodyPr/>
                    <a:lstStyle/>
                    <a:p>
                      <a:r>
                        <a:rPr lang="en-US" sz="1800" dirty="0" smtClean="0">
                          <a:latin typeface="+mj-lt"/>
                        </a:rPr>
                        <a:t> 2025</a:t>
                      </a:r>
                    </a:p>
                    <a:p>
                      <a:r>
                        <a:rPr lang="en-US" sz="1800" dirty="0" smtClean="0">
                          <a:latin typeface="+mj-lt"/>
                        </a:rPr>
                        <a:t>$2500</a:t>
                      </a:r>
                      <a:endParaRPr lang="en-US" sz="1800" dirty="0">
                        <a:latin typeface="+mj-lt"/>
                      </a:endParaRPr>
                    </a:p>
                  </a:txBody>
                  <a:tcPr>
                    <a:solidFill>
                      <a:schemeClr val="accent1">
                        <a:lumMod val="20000"/>
                        <a:lumOff val="80000"/>
                      </a:schemeClr>
                    </a:solidFill>
                  </a:tcPr>
                </a:tc>
                <a:tc>
                  <a:txBody>
                    <a:bodyPr/>
                    <a:lstStyle/>
                    <a:p>
                      <a:r>
                        <a:rPr lang="en-US" sz="1800" dirty="0" smtClean="0">
                          <a:latin typeface="+mj-lt"/>
                        </a:rPr>
                        <a:t>Yes</a:t>
                      </a:r>
                    </a:p>
                    <a:p>
                      <a:r>
                        <a:rPr lang="en-US" sz="1800" dirty="0" smtClean="0">
                          <a:latin typeface="+mj-lt"/>
                        </a:rPr>
                        <a:t>OK</a:t>
                      </a:r>
                      <a:endParaRPr lang="en-US" sz="18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Building in good material condition. exterior</a:t>
                      </a:r>
                      <a:r>
                        <a:rPr lang="en-US" sz="1800" baseline="0" dirty="0" smtClean="0">
                          <a:latin typeface="+mj-lt"/>
                        </a:rPr>
                        <a:t> </a:t>
                      </a:r>
                      <a:r>
                        <a:rPr lang="en-US" sz="1800" dirty="0" smtClean="0">
                          <a:latin typeface="+mj-lt"/>
                        </a:rPr>
                        <a:t>painted 8/17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endParaRPr>
                    </a:p>
                  </a:txBody>
                  <a:tcPr>
                    <a:solidFill>
                      <a:schemeClr val="accent6">
                        <a:lumMod val="20000"/>
                        <a:lumOff val="80000"/>
                      </a:schemeClr>
                    </a:solidFill>
                  </a:tcPr>
                </a:tc>
              </a:tr>
              <a:tr h="1062136">
                <a:tc>
                  <a:txBody>
                    <a:bodyPr/>
                    <a:lstStyle/>
                    <a:p>
                      <a:r>
                        <a:rPr lang="en-US" sz="1800" dirty="0" smtClean="0">
                          <a:latin typeface="+mj-lt"/>
                        </a:rPr>
                        <a:t>TEAM</a:t>
                      </a:r>
                    </a:p>
                    <a:p>
                      <a:r>
                        <a:rPr lang="en-US" sz="1800" dirty="0" smtClean="0">
                          <a:latin typeface="+mj-lt"/>
                        </a:rPr>
                        <a:t>High</a:t>
                      </a:r>
                      <a:endParaRPr lang="en-US" sz="1800" dirty="0">
                        <a:latin typeface="+mj-lt"/>
                      </a:endParaRPr>
                    </a:p>
                  </a:txBody>
                  <a:tcPr/>
                </a:tc>
                <a:tc>
                  <a:txBody>
                    <a:bodyPr/>
                    <a:lstStyle/>
                    <a:p>
                      <a:r>
                        <a:rPr lang="en-US" sz="1800" dirty="0" smtClean="0">
                          <a:latin typeface="+mj-lt"/>
                        </a:rPr>
                        <a:t>Storage</a:t>
                      </a:r>
                      <a:endParaRPr lang="en-US" sz="1800" dirty="0">
                        <a:latin typeface="+mj-lt"/>
                      </a:endParaRPr>
                    </a:p>
                  </a:txBody>
                  <a:tcPr/>
                </a:tc>
                <a:tc>
                  <a:txBody>
                    <a:bodyPr/>
                    <a:lstStyle/>
                    <a:p>
                      <a:r>
                        <a:rPr lang="en-US" sz="1800" dirty="0" smtClean="0">
                          <a:solidFill>
                            <a:schemeClr val="tx1"/>
                          </a:solidFill>
                          <a:latin typeface="+mj-lt"/>
                        </a:rPr>
                        <a:t>3 Tab </a:t>
                      </a:r>
                    </a:p>
                    <a:p>
                      <a:r>
                        <a:rPr lang="en-US" sz="1800" dirty="0" smtClean="0">
                          <a:solidFill>
                            <a:schemeClr val="tx1"/>
                          </a:solidFill>
                          <a:latin typeface="+mj-lt"/>
                        </a:rPr>
                        <a:t>&gt;10yr</a:t>
                      </a:r>
                      <a:endParaRPr lang="en-US" sz="1800" dirty="0">
                        <a:solidFill>
                          <a:schemeClr val="tx1"/>
                        </a:solidFill>
                        <a:latin typeface="+mj-lt"/>
                      </a:endParaRPr>
                    </a:p>
                  </a:txBody>
                  <a:tcPr/>
                </a:tc>
                <a:tc>
                  <a:txBody>
                    <a:bodyPr/>
                    <a:lstStyle/>
                    <a:p>
                      <a:r>
                        <a:rPr lang="en-US" sz="1800" dirty="0" smtClean="0">
                          <a:solidFill>
                            <a:schemeClr val="tx1"/>
                          </a:solidFill>
                          <a:latin typeface="+mj-lt"/>
                        </a:rPr>
                        <a:t>A</a:t>
                      </a:r>
                      <a:endParaRPr lang="en-US" sz="1800" dirty="0">
                        <a:solidFill>
                          <a:schemeClr val="tx1"/>
                        </a:solidFill>
                        <a:latin typeface="+mj-lt"/>
                      </a:endParaRPr>
                    </a:p>
                  </a:txBody>
                  <a:tcPr/>
                </a:tc>
                <a:tc>
                  <a:txBody>
                    <a:bodyPr/>
                    <a:lstStyle/>
                    <a:p>
                      <a:r>
                        <a:rPr lang="en-US" sz="1800" dirty="0" smtClean="0">
                          <a:solidFill>
                            <a:schemeClr val="tx1"/>
                          </a:solidFill>
                          <a:latin typeface="+mj-lt"/>
                        </a:rPr>
                        <a:t>Newer </a:t>
                      </a:r>
                    </a:p>
                    <a:p>
                      <a:r>
                        <a:rPr lang="en-US" sz="1800" dirty="0" smtClean="0">
                          <a:solidFill>
                            <a:schemeClr val="tx1"/>
                          </a:solidFill>
                          <a:latin typeface="+mj-lt"/>
                        </a:rPr>
                        <a:t>Alum</a:t>
                      </a:r>
                      <a:endParaRPr lang="en-US" sz="1800" dirty="0">
                        <a:solidFill>
                          <a:schemeClr val="tx1"/>
                        </a:solidFill>
                        <a:latin typeface="+mj-lt"/>
                      </a:endParaRPr>
                    </a:p>
                  </a:txBody>
                  <a:tcPr>
                    <a:solidFill>
                      <a:schemeClr val="accent1">
                        <a:lumMod val="20000"/>
                        <a:lumOff val="80000"/>
                      </a:schemeClr>
                    </a:solidFill>
                  </a:tcPr>
                </a:tc>
                <a:tc>
                  <a:txBody>
                    <a:bodyPr/>
                    <a:lstStyle/>
                    <a:p>
                      <a:r>
                        <a:rPr lang="en-US" sz="1800" dirty="0" smtClean="0">
                          <a:latin typeface="+mj-lt"/>
                        </a:rPr>
                        <a:t>Carpet</a:t>
                      </a:r>
                      <a:r>
                        <a:rPr lang="en-US" sz="1800" baseline="0" dirty="0" smtClean="0">
                          <a:latin typeface="+mj-lt"/>
                        </a:rPr>
                        <a:t> </a:t>
                      </a:r>
                    </a:p>
                    <a:p>
                      <a:r>
                        <a:rPr lang="en-US" sz="1800" baseline="0" dirty="0" smtClean="0">
                          <a:latin typeface="+mj-lt"/>
                        </a:rPr>
                        <a:t>Original </a:t>
                      </a:r>
                      <a:endParaRPr lang="en-US" sz="1800" dirty="0">
                        <a:latin typeface="+mj-lt"/>
                      </a:endParaRPr>
                    </a:p>
                  </a:txBody>
                  <a:tcPr>
                    <a:solidFill>
                      <a:schemeClr val="accent1">
                        <a:lumMod val="20000"/>
                        <a:lumOff val="80000"/>
                      </a:schemeClr>
                    </a:solidFill>
                  </a:tcPr>
                </a:tc>
                <a:tc>
                  <a:txBody>
                    <a:bodyPr/>
                    <a:lstStyle/>
                    <a:p>
                      <a:r>
                        <a:rPr lang="en-US" sz="1800" dirty="0" smtClean="0">
                          <a:latin typeface="+mj-lt"/>
                        </a:rPr>
                        <a:t>A</a:t>
                      </a:r>
                      <a:endParaRPr lang="en-US" sz="1800" dirty="0">
                        <a:latin typeface="+mj-lt"/>
                      </a:endParaRPr>
                    </a:p>
                  </a:txBody>
                  <a:tcPr>
                    <a:solidFill>
                      <a:schemeClr val="accent1">
                        <a:lumMod val="20000"/>
                        <a:lumOff val="80000"/>
                      </a:schemeClr>
                    </a:solidFill>
                  </a:tcPr>
                </a:tc>
                <a:tc>
                  <a:txBody>
                    <a:bodyPr/>
                    <a:lstStyle/>
                    <a:p>
                      <a:r>
                        <a:rPr lang="en-US" sz="1800" dirty="0" smtClean="0">
                          <a:latin typeface="+mj-lt"/>
                        </a:rPr>
                        <a:t> 2025</a:t>
                      </a:r>
                    </a:p>
                    <a:p>
                      <a:r>
                        <a:rPr lang="en-US" sz="1800" dirty="0" smtClean="0">
                          <a:latin typeface="+mj-lt"/>
                        </a:rPr>
                        <a:t>$2500</a:t>
                      </a:r>
                      <a:endParaRPr lang="en-US" sz="1800" dirty="0">
                        <a:latin typeface="+mj-lt"/>
                      </a:endParaRPr>
                    </a:p>
                  </a:txBody>
                  <a:tcPr>
                    <a:solidFill>
                      <a:schemeClr val="accent1">
                        <a:lumMod val="20000"/>
                        <a:lumOff val="80000"/>
                      </a:schemeClr>
                    </a:solidFill>
                  </a:tcPr>
                </a:tc>
                <a:tc>
                  <a:txBody>
                    <a:bodyPr/>
                    <a:lstStyle/>
                    <a:p>
                      <a:r>
                        <a:rPr lang="en-US" sz="1800" dirty="0" smtClean="0">
                          <a:latin typeface="+mj-lt"/>
                        </a:rPr>
                        <a:t>Yes</a:t>
                      </a:r>
                    </a:p>
                    <a:p>
                      <a:r>
                        <a:rPr lang="en-US" sz="1800" dirty="0" smtClean="0">
                          <a:latin typeface="+mj-lt"/>
                        </a:rPr>
                        <a:t>OK</a:t>
                      </a:r>
                      <a:endParaRPr lang="en-US" sz="18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j-lt"/>
                        </a:rPr>
                        <a:t>Building in good material condition. exterior</a:t>
                      </a:r>
                      <a:r>
                        <a:rPr lang="en-US" sz="1800" baseline="0" dirty="0" smtClean="0">
                          <a:latin typeface="+mj-lt"/>
                        </a:rPr>
                        <a:t> </a:t>
                      </a:r>
                      <a:r>
                        <a:rPr lang="en-US" sz="1800" dirty="0" smtClean="0">
                          <a:latin typeface="+mj-lt"/>
                        </a:rPr>
                        <a:t>painted 8/17</a:t>
                      </a:r>
                      <a:endParaRPr lang="en-US" sz="1800" dirty="0">
                        <a:latin typeface="+mj-lt"/>
                      </a:endParaRPr>
                    </a:p>
                  </a:txBody>
                  <a:tcPr/>
                </a:tc>
              </a:tr>
            </a:tbl>
          </a:graphicData>
        </a:graphic>
      </p:graphicFrame>
    </p:spTree>
    <p:extLst>
      <p:ext uri="{BB962C8B-B14F-4D97-AF65-F5344CB8AC3E}">
        <p14:creationId xmlns:p14="http://schemas.microsoft.com/office/powerpoint/2010/main" val="29877762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3909" y="0"/>
            <a:ext cx="10515600" cy="1325563"/>
          </a:xfrm>
        </p:spPr>
        <p:txBody>
          <a:bodyPr/>
          <a:lstStyle/>
          <a:p>
            <a:r>
              <a:rPr lang="en-US" sz="4000" dirty="0" smtClean="0"/>
              <a:t>District</a:t>
            </a:r>
            <a:r>
              <a:rPr lang="en-US" dirty="0" smtClean="0"/>
              <a:t/>
            </a:r>
            <a:br>
              <a:rPr lang="en-US" dirty="0" smtClean="0"/>
            </a:br>
            <a:r>
              <a:rPr lang="en-US" sz="2800" i="1" dirty="0" smtClean="0"/>
              <a:t>Grounds Equipment </a:t>
            </a:r>
            <a:endParaRPr lang="en-US" sz="2800" i="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690565691"/>
              </p:ext>
            </p:extLst>
          </p:nvPr>
        </p:nvGraphicFramePr>
        <p:xfrm>
          <a:off x="434685" y="1519524"/>
          <a:ext cx="9410702" cy="2966720"/>
        </p:xfrm>
        <a:graphic>
          <a:graphicData uri="http://schemas.openxmlformats.org/drawingml/2006/table">
            <a:tbl>
              <a:tblPr firstRow="1" bandRow="1">
                <a:tableStyleId>{5C22544A-7EE6-4342-B048-85BDC9FD1C3A}</a:tableStyleId>
              </a:tblPr>
              <a:tblGrid>
                <a:gridCol w="1627659"/>
                <a:gridCol w="1209670"/>
                <a:gridCol w="1209079"/>
                <a:gridCol w="1127539"/>
                <a:gridCol w="1727073"/>
                <a:gridCol w="2509682"/>
              </a:tblGrid>
              <a:tr h="370840">
                <a:tc>
                  <a:txBody>
                    <a:bodyPr/>
                    <a:lstStyle/>
                    <a:p>
                      <a:r>
                        <a:rPr lang="en-US" dirty="0" smtClean="0"/>
                        <a:t>MFG</a:t>
                      </a:r>
                      <a:endParaRPr lang="en-US" dirty="0"/>
                    </a:p>
                  </a:txBody>
                  <a:tcPr/>
                </a:tc>
                <a:tc>
                  <a:txBody>
                    <a:bodyPr/>
                    <a:lstStyle/>
                    <a:p>
                      <a:r>
                        <a:rPr lang="en-US" dirty="0" smtClean="0"/>
                        <a:t>MDL</a:t>
                      </a:r>
                      <a:endParaRPr lang="en-US" dirty="0"/>
                    </a:p>
                  </a:txBody>
                  <a:tcPr/>
                </a:tc>
                <a:tc>
                  <a:txBody>
                    <a:bodyPr/>
                    <a:lstStyle/>
                    <a:p>
                      <a:r>
                        <a:rPr lang="en-US" dirty="0" smtClean="0"/>
                        <a:t>EQ TYPE</a:t>
                      </a:r>
                      <a:endParaRPr lang="en-US" dirty="0"/>
                    </a:p>
                  </a:txBody>
                  <a:tcPr/>
                </a:tc>
                <a:tc>
                  <a:txBody>
                    <a:bodyPr/>
                    <a:lstStyle/>
                    <a:p>
                      <a:r>
                        <a:rPr lang="en-US" dirty="0" smtClean="0"/>
                        <a:t>YEAR</a:t>
                      </a:r>
                      <a:endParaRPr lang="en-US" dirty="0"/>
                    </a:p>
                  </a:txBody>
                  <a:tcPr/>
                </a:tc>
                <a:tc>
                  <a:txBody>
                    <a:bodyPr/>
                    <a:lstStyle/>
                    <a:p>
                      <a:r>
                        <a:rPr lang="en-US" dirty="0" smtClean="0"/>
                        <a:t>LOCATION</a:t>
                      </a:r>
                      <a:endParaRPr lang="en-US" dirty="0"/>
                    </a:p>
                  </a:txBody>
                  <a:tcPr/>
                </a:tc>
                <a:tc>
                  <a:txBody>
                    <a:bodyPr/>
                    <a:lstStyle/>
                    <a:p>
                      <a:endParaRPr lang="en-US" dirty="0"/>
                    </a:p>
                  </a:txBody>
                  <a:tcPr/>
                </a:tc>
              </a:tr>
              <a:tr h="370840">
                <a:tc>
                  <a:txBody>
                    <a:bodyPr/>
                    <a:lstStyle/>
                    <a:p>
                      <a:r>
                        <a:rPr lang="en-US" dirty="0" smtClean="0"/>
                        <a:t>John Deere</a:t>
                      </a:r>
                      <a:endParaRPr lang="en-US" dirty="0"/>
                    </a:p>
                  </a:txBody>
                  <a:tcPr/>
                </a:tc>
                <a:tc>
                  <a:txBody>
                    <a:bodyPr/>
                    <a:lstStyle/>
                    <a:p>
                      <a:r>
                        <a:rPr lang="en-US" dirty="0" smtClean="0"/>
                        <a:t>JDX 750</a:t>
                      </a:r>
                      <a:endParaRPr lang="en-US" dirty="0"/>
                    </a:p>
                  </a:txBody>
                  <a:tcPr/>
                </a:tc>
                <a:tc>
                  <a:txBody>
                    <a:bodyPr/>
                    <a:lstStyle/>
                    <a:p>
                      <a:r>
                        <a:rPr lang="en-US" dirty="0" smtClean="0"/>
                        <a:t>Mower</a:t>
                      </a:r>
                      <a:endParaRPr lang="en-US" dirty="0"/>
                    </a:p>
                  </a:txBody>
                  <a:tcPr/>
                </a:tc>
                <a:tc>
                  <a:txBody>
                    <a:bodyPr/>
                    <a:lstStyle/>
                    <a:p>
                      <a:r>
                        <a:rPr lang="en-US" dirty="0" smtClean="0"/>
                        <a:t>2015</a:t>
                      </a:r>
                      <a:endParaRPr lang="en-US" dirty="0"/>
                    </a:p>
                  </a:txBody>
                  <a:tcPr/>
                </a:tc>
                <a:tc>
                  <a:txBody>
                    <a:bodyPr/>
                    <a:lstStyle/>
                    <a:p>
                      <a:r>
                        <a:rPr lang="en-US" dirty="0" smtClean="0"/>
                        <a:t>WMS</a:t>
                      </a:r>
                      <a:endParaRPr lang="en-US" dirty="0"/>
                    </a:p>
                  </a:txBody>
                  <a:tcPr/>
                </a:tc>
                <a:tc>
                  <a:txBody>
                    <a:bodyPr/>
                    <a:lstStyle/>
                    <a:p>
                      <a:r>
                        <a:rPr lang="en-US" dirty="0" smtClean="0"/>
                        <a:t>New for WHS </a:t>
                      </a:r>
                      <a:endParaRPr lang="en-US" dirty="0"/>
                    </a:p>
                  </a:txBody>
                  <a:tcPr/>
                </a:tc>
              </a:tr>
              <a:tr h="370840">
                <a:tc>
                  <a:txBody>
                    <a:bodyPr/>
                    <a:lstStyle/>
                    <a:p>
                      <a:r>
                        <a:rPr lang="en-US" dirty="0" smtClean="0"/>
                        <a:t>John Deere</a:t>
                      </a:r>
                      <a:endParaRPr lang="en-US" dirty="0"/>
                    </a:p>
                  </a:txBody>
                  <a:tcPr/>
                </a:tc>
                <a:tc>
                  <a:txBody>
                    <a:bodyPr/>
                    <a:lstStyle/>
                    <a:p>
                      <a:r>
                        <a:rPr lang="en-US" dirty="0" smtClean="0"/>
                        <a:t>JDX 748</a:t>
                      </a:r>
                      <a:endParaRPr lang="en-US" dirty="0"/>
                    </a:p>
                  </a:txBody>
                  <a:tcPr/>
                </a:tc>
                <a:tc>
                  <a:txBody>
                    <a:bodyPr/>
                    <a:lstStyle/>
                    <a:p>
                      <a:r>
                        <a:rPr lang="en-US" dirty="0" smtClean="0"/>
                        <a:t>Mower</a:t>
                      </a:r>
                      <a:endParaRPr lang="en-US" dirty="0"/>
                    </a:p>
                  </a:txBody>
                  <a:tcPr/>
                </a:tc>
                <a:tc>
                  <a:txBody>
                    <a:bodyPr/>
                    <a:lstStyle/>
                    <a:p>
                      <a:r>
                        <a:rPr lang="en-US" dirty="0" smtClean="0"/>
                        <a:t>2007</a:t>
                      </a:r>
                      <a:endParaRPr lang="en-US" dirty="0"/>
                    </a:p>
                  </a:txBody>
                  <a:tcPr/>
                </a:tc>
                <a:tc>
                  <a:txBody>
                    <a:bodyPr/>
                    <a:lstStyle/>
                    <a:p>
                      <a:r>
                        <a:rPr lang="en-US" dirty="0" smtClean="0"/>
                        <a:t>WMS</a:t>
                      </a:r>
                      <a:endParaRPr lang="en-US" dirty="0"/>
                    </a:p>
                  </a:txBody>
                  <a:tcPr/>
                </a:tc>
                <a:tc>
                  <a:txBody>
                    <a:bodyPr/>
                    <a:lstStyle/>
                    <a:p>
                      <a:r>
                        <a:rPr lang="en-US" dirty="0" smtClean="0"/>
                        <a:t>&gt;10 yr.</a:t>
                      </a:r>
                      <a:endParaRPr lang="en-US" dirty="0"/>
                    </a:p>
                  </a:txBody>
                  <a:tcPr/>
                </a:tc>
              </a:tr>
              <a:tr h="370840">
                <a:tc>
                  <a:txBody>
                    <a:bodyPr/>
                    <a:lstStyle/>
                    <a:p>
                      <a:r>
                        <a:rPr lang="en-US" dirty="0" smtClean="0"/>
                        <a:t>John Deere</a:t>
                      </a:r>
                      <a:endParaRPr lang="en-US" dirty="0"/>
                    </a:p>
                  </a:txBody>
                  <a:tcPr/>
                </a:tc>
                <a:tc>
                  <a:txBody>
                    <a:bodyPr/>
                    <a:lstStyle/>
                    <a:p>
                      <a:r>
                        <a:rPr lang="en-US" dirty="0" smtClean="0"/>
                        <a:t>2032</a:t>
                      </a:r>
                      <a:endParaRPr lang="en-US" dirty="0"/>
                    </a:p>
                  </a:txBody>
                  <a:tcPr/>
                </a:tc>
                <a:tc>
                  <a:txBody>
                    <a:bodyPr/>
                    <a:lstStyle/>
                    <a:p>
                      <a:r>
                        <a:rPr lang="en-US" dirty="0" smtClean="0"/>
                        <a:t>Tractor</a:t>
                      </a:r>
                      <a:endParaRPr lang="en-US" dirty="0"/>
                    </a:p>
                  </a:txBody>
                  <a:tcPr/>
                </a:tc>
                <a:tc>
                  <a:txBody>
                    <a:bodyPr/>
                    <a:lstStyle/>
                    <a:p>
                      <a:r>
                        <a:rPr lang="en-US" dirty="0" smtClean="0"/>
                        <a:t>2015</a:t>
                      </a:r>
                      <a:endParaRPr lang="en-US" dirty="0"/>
                    </a:p>
                  </a:txBody>
                  <a:tcPr/>
                </a:tc>
                <a:tc>
                  <a:txBody>
                    <a:bodyPr/>
                    <a:lstStyle/>
                    <a:p>
                      <a:r>
                        <a:rPr lang="en-US" dirty="0" smtClean="0"/>
                        <a:t>WMS</a:t>
                      </a:r>
                      <a:endParaRPr lang="en-US" dirty="0"/>
                    </a:p>
                  </a:txBody>
                  <a:tcPr/>
                </a:tc>
                <a:tc>
                  <a:txBody>
                    <a:bodyPr/>
                    <a:lstStyle/>
                    <a:p>
                      <a:r>
                        <a:rPr lang="en-US" dirty="0" smtClean="0"/>
                        <a:t>New for WHS</a:t>
                      </a:r>
                      <a:endParaRPr lang="en-US" dirty="0"/>
                    </a:p>
                  </a:txBody>
                  <a:tcPr/>
                </a:tc>
              </a:tr>
              <a:tr h="370840">
                <a:tc>
                  <a:txBody>
                    <a:bodyPr/>
                    <a:lstStyle/>
                    <a:p>
                      <a:r>
                        <a:rPr lang="en-US" dirty="0" smtClean="0"/>
                        <a:t>John Deere</a:t>
                      </a:r>
                      <a:endParaRPr lang="en-US" dirty="0"/>
                    </a:p>
                  </a:txBody>
                  <a:tcPr/>
                </a:tc>
                <a:tc>
                  <a:txBody>
                    <a:bodyPr/>
                    <a:lstStyle/>
                    <a:p>
                      <a:r>
                        <a:rPr lang="en-US" dirty="0" smtClean="0"/>
                        <a:t>JD 955</a:t>
                      </a:r>
                      <a:endParaRPr lang="en-US" dirty="0"/>
                    </a:p>
                  </a:txBody>
                  <a:tcPr/>
                </a:tc>
                <a:tc>
                  <a:txBody>
                    <a:bodyPr/>
                    <a:lstStyle/>
                    <a:p>
                      <a:r>
                        <a:rPr lang="en-US" dirty="0" smtClean="0"/>
                        <a:t>Tractor</a:t>
                      </a:r>
                      <a:endParaRPr lang="en-US" dirty="0"/>
                    </a:p>
                  </a:txBody>
                  <a:tcPr/>
                </a:tc>
                <a:tc>
                  <a:txBody>
                    <a:bodyPr/>
                    <a:lstStyle/>
                    <a:p>
                      <a:r>
                        <a:rPr lang="en-US" dirty="0" smtClean="0"/>
                        <a:t>1997</a:t>
                      </a:r>
                      <a:endParaRPr lang="en-US" dirty="0"/>
                    </a:p>
                  </a:txBody>
                  <a:tcPr/>
                </a:tc>
                <a:tc>
                  <a:txBody>
                    <a:bodyPr/>
                    <a:lstStyle/>
                    <a:p>
                      <a:r>
                        <a:rPr lang="en-US" dirty="0" smtClean="0"/>
                        <a:t>WHS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&gt;10 yr.</a:t>
                      </a:r>
                      <a:endParaRPr lang="en-US" dirty="0"/>
                    </a:p>
                  </a:txBody>
                  <a:tcPr/>
                </a:tc>
              </a:tr>
              <a:tr h="370840">
                <a:tc>
                  <a:txBody>
                    <a:bodyPr/>
                    <a:lstStyle/>
                    <a:p>
                      <a:r>
                        <a:rPr lang="en-US" dirty="0" smtClean="0"/>
                        <a:t>Kubota</a:t>
                      </a:r>
                      <a:endParaRPr lang="en-US" dirty="0"/>
                    </a:p>
                  </a:txBody>
                  <a:tcPr/>
                </a:tc>
                <a:tc>
                  <a:txBody>
                    <a:bodyPr/>
                    <a:lstStyle/>
                    <a:p>
                      <a:r>
                        <a:rPr lang="en-US" dirty="0" smtClean="0"/>
                        <a:t>ZG 222</a:t>
                      </a:r>
                      <a:endParaRPr lang="en-US" dirty="0"/>
                    </a:p>
                  </a:txBody>
                  <a:tcPr/>
                </a:tc>
                <a:tc>
                  <a:txBody>
                    <a:bodyPr/>
                    <a:lstStyle/>
                    <a:p>
                      <a:r>
                        <a:rPr lang="en-US" dirty="0" smtClean="0"/>
                        <a:t>Mower</a:t>
                      </a:r>
                      <a:endParaRPr lang="en-US" dirty="0"/>
                    </a:p>
                  </a:txBody>
                  <a:tcPr/>
                </a:tc>
                <a:tc>
                  <a:txBody>
                    <a:bodyPr/>
                    <a:lstStyle/>
                    <a:p>
                      <a:r>
                        <a:rPr lang="en-US" dirty="0" smtClean="0"/>
                        <a:t>2008</a:t>
                      </a:r>
                      <a:endParaRPr lang="en-US" dirty="0"/>
                    </a:p>
                  </a:txBody>
                  <a:tcPr/>
                </a:tc>
                <a:tc>
                  <a:txBody>
                    <a:bodyPr/>
                    <a:lstStyle/>
                    <a:p>
                      <a:r>
                        <a:rPr lang="en-US" dirty="0" smtClean="0"/>
                        <a:t>WHS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&gt;10 yr.</a:t>
                      </a:r>
                      <a:endParaRPr lang="en-US" dirty="0"/>
                    </a:p>
                  </a:txBody>
                  <a:tcPr/>
                </a:tc>
              </a:tr>
              <a:tr h="370840">
                <a:tc>
                  <a:txBody>
                    <a:bodyPr/>
                    <a:lstStyle/>
                    <a:p>
                      <a:r>
                        <a:rPr lang="en-US" dirty="0" smtClean="0"/>
                        <a:t>John Deere</a:t>
                      </a:r>
                      <a:endParaRPr lang="en-US" dirty="0"/>
                    </a:p>
                  </a:txBody>
                  <a:tcPr/>
                </a:tc>
                <a:tc>
                  <a:txBody>
                    <a:bodyPr/>
                    <a:lstStyle/>
                    <a:p>
                      <a:r>
                        <a:rPr lang="en-US" dirty="0" smtClean="0"/>
                        <a:t>JD 455</a:t>
                      </a:r>
                      <a:endParaRPr lang="en-US" dirty="0"/>
                    </a:p>
                  </a:txBody>
                  <a:tcPr/>
                </a:tc>
                <a:tc>
                  <a:txBody>
                    <a:bodyPr/>
                    <a:lstStyle/>
                    <a:p>
                      <a:r>
                        <a:rPr lang="en-US" dirty="0" smtClean="0"/>
                        <a:t>Mower</a:t>
                      </a:r>
                      <a:endParaRPr lang="en-US" dirty="0"/>
                    </a:p>
                  </a:txBody>
                  <a:tcPr/>
                </a:tc>
                <a:tc>
                  <a:txBody>
                    <a:bodyPr/>
                    <a:lstStyle/>
                    <a:p>
                      <a:r>
                        <a:rPr lang="en-US" dirty="0" smtClean="0"/>
                        <a:t>1995</a:t>
                      </a:r>
                      <a:endParaRPr lang="en-US" dirty="0"/>
                    </a:p>
                  </a:txBody>
                  <a:tcPr/>
                </a:tc>
                <a:tc>
                  <a:txBody>
                    <a:bodyPr/>
                    <a:lstStyle/>
                    <a:p>
                      <a:r>
                        <a:rPr lang="en-US" dirty="0" smtClean="0"/>
                        <a:t>WIS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Replace 2023 @ $7,500</a:t>
                      </a:r>
                      <a:endParaRPr lang="en-US" dirty="0"/>
                    </a:p>
                  </a:txBody>
                  <a:tcPr/>
                </a:tc>
              </a:tr>
              <a:tr h="370840">
                <a:tc>
                  <a:txBody>
                    <a:bodyPr/>
                    <a:lstStyle/>
                    <a:p>
                      <a:r>
                        <a:rPr lang="en-US" dirty="0" smtClean="0"/>
                        <a:t>John Deere</a:t>
                      </a:r>
                      <a:endParaRPr lang="en-US" dirty="0"/>
                    </a:p>
                  </a:txBody>
                  <a:tcPr/>
                </a:tc>
                <a:tc>
                  <a:txBody>
                    <a:bodyPr/>
                    <a:lstStyle/>
                    <a:p>
                      <a:r>
                        <a:rPr lang="en-US" dirty="0" smtClean="0"/>
                        <a:t>JD 455</a:t>
                      </a:r>
                      <a:endParaRPr lang="en-US" dirty="0"/>
                    </a:p>
                  </a:txBody>
                  <a:tcPr/>
                </a:tc>
                <a:tc>
                  <a:txBody>
                    <a:bodyPr/>
                    <a:lstStyle/>
                    <a:p>
                      <a:r>
                        <a:rPr lang="en-US" dirty="0" smtClean="0"/>
                        <a:t>Mower</a:t>
                      </a:r>
                      <a:endParaRPr lang="en-US" dirty="0"/>
                    </a:p>
                  </a:txBody>
                  <a:tcPr/>
                </a:tc>
                <a:tc>
                  <a:txBody>
                    <a:bodyPr/>
                    <a:lstStyle/>
                    <a:p>
                      <a:r>
                        <a:rPr lang="en-US" dirty="0" smtClean="0"/>
                        <a:t>1995</a:t>
                      </a:r>
                      <a:endParaRPr lang="en-US" dirty="0"/>
                    </a:p>
                  </a:txBody>
                  <a:tcPr/>
                </a:tc>
                <a:tc>
                  <a:txBody>
                    <a:bodyPr/>
                    <a:lstStyle/>
                    <a:p>
                      <a:r>
                        <a:rPr lang="en-US" dirty="0" smtClean="0"/>
                        <a:t>Yale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&gt;10 yr.</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70303163"/>
              </p:ext>
            </p:extLst>
          </p:nvPr>
        </p:nvGraphicFramePr>
        <p:xfrm>
          <a:off x="434685" y="5250103"/>
          <a:ext cx="8128000" cy="1112520"/>
        </p:xfrm>
        <a:graphic>
          <a:graphicData uri="http://schemas.openxmlformats.org/drawingml/2006/table">
            <a:tbl>
              <a:tblPr firstRow="1" bandRow="1">
                <a:tableStyleId>{5C22544A-7EE6-4342-B048-85BDC9FD1C3A}</a:tableStyleId>
              </a:tblPr>
              <a:tblGrid>
                <a:gridCol w="2032000"/>
                <a:gridCol w="2032000"/>
                <a:gridCol w="1929824"/>
                <a:gridCol w="2134176"/>
              </a:tblGrid>
              <a:tr h="370840">
                <a:tc>
                  <a:txBody>
                    <a:bodyPr/>
                    <a:lstStyle/>
                    <a:p>
                      <a:r>
                        <a:rPr lang="en-US" dirty="0" smtClean="0"/>
                        <a:t>Equipment </a:t>
                      </a:r>
                      <a:endParaRPr lang="en-US" dirty="0"/>
                    </a:p>
                  </a:txBody>
                  <a:tcPr/>
                </a:tc>
                <a:tc>
                  <a:txBody>
                    <a:bodyPr/>
                    <a:lstStyle/>
                    <a:p>
                      <a:r>
                        <a:rPr lang="en-US" dirty="0" smtClean="0"/>
                        <a:t>Model</a:t>
                      </a:r>
                      <a:endParaRPr lang="en-US" dirty="0"/>
                    </a:p>
                  </a:txBody>
                  <a:tcPr/>
                </a:tc>
                <a:tc>
                  <a:txBody>
                    <a:bodyPr/>
                    <a:lstStyle/>
                    <a:p>
                      <a:r>
                        <a:rPr lang="en-US" dirty="0" smtClean="0"/>
                        <a:t>Cost </a:t>
                      </a:r>
                      <a:endParaRPr lang="en-US" dirty="0"/>
                    </a:p>
                  </a:txBody>
                  <a:tcPr/>
                </a:tc>
                <a:tc>
                  <a:txBody>
                    <a:bodyPr/>
                    <a:lstStyle/>
                    <a:p>
                      <a:r>
                        <a:rPr lang="en-US" dirty="0" smtClean="0"/>
                        <a:t>Year</a:t>
                      </a:r>
                      <a:endParaRPr lang="en-US" dirty="0"/>
                    </a:p>
                  </a:txBody>
                  <a:tcPr/>
                </a:tc>
              </a:tr>
              <a:tr h="370840">
                <a:tc>
                  <a:txBody>
                    <a:bodyPr/>
                    <a:lstStyle/>
                    <a:p>
                      <a:r>
                        <a:rPr lang="en-US" dirty="0" smtClean="0"/>
                        <a:t>Field Mower </a:t>
                      </a:r>
                      <a:endParaRPr lang="en-US" dirty="0"/>
                    </a:p>
                  </a:txBody>
                  <a:tcPr/>
                </a:tc>
                <a:tc>
                  <a:txBody>
                    <a:bodyPr/>
                    <a:lstStyle/>
                    <a:p>
                      <a:r>
                        <a:rPr lang="en-US" dirty="0" smtClean="0"/>
                        <a:t>TBD</a:t>
                      </a:r>
                      <a:endParaRPr lang="en-US" dirty="0"/>
                    </a:p>
                  </a:txBody>
                  <a:tcPr/>
                </a:tc>
                <a:tc>
                  <a:txBody>
                    <a:bodyPr/>
                    <a:lstStyle/>
                    <a:p>
                      <a:r>
                        <a:rPr lang="en-US" dirty="0" smtClean="0"/>
                        <a:t>20,000</a:t>
                      </a:r>
                      <a:endParaRPr lang="en-US" dirty="0"/>
                    </a:p>
                  </a:txBody>
                  <a:tcPr/>
                </a:tc>
                <a:tc>
                  <a:txBody>
                    <a:bodyPr/>
                    <a:lstStyle/>
                    <a:p>
                      <a:r>
                        <a:rPr lang="en-US" dirty="0" smtClean="0"/>
                        <a:t>New</a:t>
                      </a:r>
                      <a:endParaRPr lang="en-US" dirty="0"/>
                    </a:p>
                  </a:txBody>
                  <a:tcPr/>
                </a:tc>
              </a:tr>
              <a:tr h="370840">
                <a:tc>
                  <a:txBody>
                    <a:bodyPr/>
                    <a:lstStyle/>
                    <a:p>
                      <a:r>
                        <a:rPr lang="en-US" dirty="0" smtClean="0"/>
                        <a:t>Exterior 45’ Lift </a:t>
                      </a:r>
                      <a:endParaRPr lang="en-US" dirty="0"/>
                    </a:p>
                  </a:txBody>
                  <a:tcPr/>
                </a:tc>
                <a:tc>
                  <a:txBody>
                    <a:bodyPr/>
                    <a:lstStyle/>
                    <a:p>
                      <a:r>
                        <a:rPr lang="en-US" dirty="0" smtClean="0"/>
                        <a:t>JLG or Genie DSL</a:t>
                      </a:r>
                      <a:endParaRPr lang="en-US" dirty="0"/>
                    </a:p>
                  </a:txBody>
                  <a:tcPr/>
                </a:tc>
                <a:tc>
                  <a:txBody>
                    <a:bodyPr/>
                    <a:lstStyle/>
                    <a:p>
                      <a:r>
                        <a:rPr lang="en-US" dirty="0" smtClean="0"/>
                        <a:t>$10,000</a:t>
                      </a:r>
                      <a:endParaRPr lang="en-US" dirty="0"/>
                    </a:p>
                  </a:txBody>
                  <a:tcPr/>
                </a:tc>
                <a:tc>
                  <a:txBody>
                    <a:bodyPr/>
                    <a:lstStyle/>
                    <a:p>
                      <a:r>
                        <a:rPr lang="en-US" dirty="0" smtClean="0"/>
                        <a:t>Very Used</a:t>
                      </a:r>
                      <a:endParaRPr lang="en-US" dirty="0"/>
                    </a:p>
                  </a:txBody>
                  <a:tcPr/>
                </a:tc>
              </a:tr>
            </a:tbl>
          </a:graphicData>
        </a:graphic>
      </p:graphicFrame>
      <p:pic>
        <p:nvPicPr>
          <p:cNvPr id="1026" name="Picture 2" descr="2006 Genie Z45/25 45' 4WD Dual Fuel Articulating Boom Lift Man Aerial bidad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7284" y="4855007"/>
            <a:ext cx="2143125"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3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5000" b="-6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585" y="201352"/>
            <a:ext cx="10515600" cy="1325563"/>
          </a:xfrm>
        </p:spPr>
        <p:txBody>
          <a:bodyPr>
            <a:normAutofit/>
          </a:bodyPr>
          <a:lstStyle/>
          <a:p>
            <a:r>
              <a:rPr lang="en-US" sz="4000" dirty="0" smtClean="0"/>
              <a:t>School Safety</a:t>
            </a:r>
            <a:r>
              <a:rPr lang="en-US" dirty="0" smtClean="0"/>
              <a:t/>
            </a:r>
            <a:br>
              <a:rPr lang="en-US" dirty="0" smtClean="0"/>
            </a:br>
            <a:r>
              <a:rPr lang="en-US" sz="3100" i="1" dirty="0" smtClean="0"/>
              <a:t>Recent improvements to school safety:</a:t>
            </a:r>
            <a:endParaRPr lang="en-US" sz="3100" i="1" dirty="0"/>
          </a:p>
        </p:txBody>
      </p:sp>
      <p:sp>
        <p:nvSpPr>
          <p:cNvPr id="3" name="Content Placeholder 2"/>
          <p:cNvSpPr>
            <a:spLocks noGrp="1"/>
          </p:cNvSpPr>
          <p:nvPr>
            <p:ph idx="1"/>
          </p:nvPr>
        </p:nvSpPr>
        <p:spPr>
          <a:xfrm>
            <a:off x="480670" y="1646755"/>
            <a:ext cx="10515600" cy="4902721"/>
          </a:xfrm>
        </p:spPr>
        <p:txBody>
          <a:bodyPr>
            <a:noAutofit/>
          </a:bodyPr>
          <a:lstStyle/>
          <a:p>
            <a:r>
              <a:rPr lang="en-US" sz="2200" i="1" dirty="0" smtClean="0">
                <a:latin typeface="+mj-lt"/>
              </a:rPr>
              <a:t>HVAC shutdown</a:t>
            </a:r>
          </a:p>
          <a:p>
            <a:r>
              <a:rPr lang="en-US" sz="2200" i="1" dirty="0" smtClean="0">
                <a:latin typeface="+mj-lt"/>
              </a:rPr>
              <a:t>CO </a:t>
            </a:r>
            <a:r>
              <a:rPr lang="en-US" sz="2200" i="1" dirty="0" smtClean="0">
                <a:latin typeface="+mj-lt"/>
              </a:rPr>
              <a:t>detectors installed in all classrooms with natural gas heating</a:t>
            </a:r>
          </a:p>
          <a:p>
            <a:r>
              <a:rPr lang="en-US" sz="2200" i="1" dirty="0" smtClean="0">
                <a:latin typeface="+mj-lt"/>
              </a:rPr>
              <a:t>Lockdown and secretary panic device in each school office</a:t>
            </a:r>
          </a:p>
          <a:p>
            <a:r>
              <a:rPr lang="en-US" sz="2200" i="1" dirty="0" smtClean="0">
                <a:latin typeface="+mj-lt"/>
              </a:rPr>
              <a:t>Fencing improvements</a:t>
            </a:r>
          </a:p>
          <a:p>
            <a:r>
              <a:rPr lang="en-US" sz="2200" i="1" dirty="0" smtClean="0">
                <a:latin typeface="+mj-lt"/>
              </a:rPr>
              <a:t>Security cameras installed at all schools linked to WPD</a:t>
            </a:r>
          </a:p>
          <a:p>
            <a:r>
              <a:rPr lang="en-US" sz="2200" i="1" dirty="0" smtClean="0">
                <a:latin typeface="+mj-lt"/>
              </a:rPr>
              <a:t>Card key access system/rekey schools</a:t>
            </a:r>
          </a:p>
          <a:p>
            <a:r>
              <a:rPr lang="en-US" sz="2200" i="1" dirty="0" smtClean="0">
                <a:latin typeface="+mj-lt"/>
              </a:rPr>
              <a:t>Job Safety Analysis (JSA’S)</a:t>
            </a:r>
          </a:p>
          <a:p>
            <a:r>
              <a:rPr lang="en-US" sz="2200" i="1" dirty="0" smtClean="0">
                <a:latin typeface="+mj-lt"/>
              </a:rPr>
              <a:t>New policy/procedure/District and school-level plans</a:t>
            </a:r>
          </a:p>
          <a:p>
            <a:r>
              <a:rPr lang="en-US" sz="2200" i="1" dirty="0" smtClean="0">
                <a:latin typeface="+mj-lt"/>
              </a:rPr>
              <a:t>Reunification MOU’s</a:t>
            </a:r>
          </a:p>
          <a:p>
            <a:r>
              <a:rPr lang="en-US" sz="2200" i="1" dirty="0" smtClean="0">
                <a:latin typeface="+mj-lt"/>
              </a:rPr>
              <a:t>Implementation of Standard Response Protocol</a:t>
            </a:r>
          </a:p>
          <a:p>
            <a:r>
              <a:rPr lang="en-US" sz="2200" i="1" dirty="0" smtClean="0">
                <a:latin typeface="+mj-lt"/>
              </a:rPr>
              <a:t>All custodial staff trained on building isolations  </a:t>
            </a:r>
          </a:p>
        </p:txBody>
      </p:sp>
    </p:spTree>
    <p:extLst>
      <p:ext uri="{BB962C8B-B14F-4D97-AF65-F5344CB8AC3E}">
        <p14:creationId xmlns:p14="http://schemas.microsoft.com/office/powerpoint/2010/main" val="32085738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215" y="0"/>
            <a:ext cx="10515600" cy="1325563"/>
          </a:xfrm>
        </p:spPr>
        <p:txBody>
          <a:bodyPr>
            <a:normAutofit/>
          </a:bodyPr>
          <a:lstStyle/>
          <a:p>
            <a:r>
              <a:rPr lang="en-US" b="1" dirty="0" smtClean="0"/>
              <a:t>Fleet Vehicle's </a:t>
            </a:r>
            <a:r>
              <a:rPr lang="en-US" dirty="0" smtClean="0"/>
              <a:t/>
            </a:r>
            <a:br>
              <a:rPr lang="en-US" dirty="0" smtClean="0"/>
            </a:br>
            <a:endParaRPr lang="en-US" sz="3100" i="1"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482577305"/>
              </p:ext>
            </p:extLst>
          </p:nvPr>
        </p:nvGraphicFramePr>
        <p:xfrm>
          <a:off x="384178" y="877273"/>
          <a:ext cx="11254338" cy="5601526"/>
        </p:xfrm>
        <a:graphic>
          <a:graphicData uri="http://schemas.openxmlformats.org/drawingml/2006/table">
            <a:tbl>
              <a:tblPr firstRow="1" bandRow="1">
                <a:tableStyleId>{5C22544A-7EE6-4342-B048-85BDC9FD1C3A}</a:tableStyleId>
              </a:tblPr>
              <a:tblGrid>
                <a:gridCol w="1140522"/>
                <a:gridCol w="692728"/>
                <a:gridCol w="706582"/>
                <a:gridCol w="1108363"/>
                <a:gridCol w="1220478"/>
                <a:gridCol w="691449"/>
                <a:gridCol w="900546"/>
                <a:gridCol w="2673927"/>
                <a:gridCol w="651164"/>
                <a:gridCol w="1468579"/>
              </a:tblGrid>
              <a:tr h="0">
                <a:tc>
                  <a:txBody>
                    <a:bodyPr/>
                    <a:lstStyle/>
                    <a:p>
                      <a:r>
                        <a:rPr lang="en-US" sz="1400" dirty="0" smtClean="0"/>
                        <a:t>Name</a:t>
                      </a:r>
                      <a:endParaRPr lang="en-US" sz="1400" dirty="0"/>
                    </a:p>
                  </a:txBody>
                  <a:tcPr/>
                </a:tc>
                <a:tc>
                  <a:txBody>
                    <a:bodyPr/>
                    <a:lstStyle/>
                    <a:p>
                      <a:r>
                        <a:rPr lang="en-US" sz="1400" dirty="0" smtClean="0"/>
                        <a:t>Year</a:t>
                      </a:r>
                      <a:r>
                        <a:rPr lang="en-US" sz="1400" baseline="0" dirty="0" smtClean="0"/>
                        <a:t> </a:t>
                      </a:r>
                      <a:endParaRPr lang="en-US" sz="1400" dirty="0"/>
                    </a:p>
                  </a:txBody>
                  <a:tcPr/>
                </a:tc>
                <a:tc>
                  <a:txBody>
                    <a:bodyPr/>
                    <a:lstStyle/>
                    <a:p>
                      <a:r>
                        <a:rPr lang="en-US" sz="1400" dirty="0" smtClean="0"/>
                        <a:t>Make </a:t>
                      </a:r>
                      <a:endParaRPr lang="en-US" sz="1400" dirty="0"/>
                    </a:p>
                  </a:txBody>
                  <a:tcPr/>
                </a:tc>
                <a:tc>
                  <a:txBody>
                    <a:bodyPr/>
                    <a:lstStyle/>
                    <a:p>
                      <a:r>
                        <a:rPr lang="en-US" sz="1400" dirty="0" smtClean="0"/>
                        <a:t>Model </a:t>
                      </a:r>
                      <a:endParaRPr lang="en-US" sz="1400" dirty="0"/>
                    </a:p>
                  </a:txBody>
                  <a:tcPr/>
                </a:tc>
                <a:tc>
                  <a:txBody>
                    <a:bodyPr/>
                    <a:lstStyle/>
                    <a:p>
                      <a:r>
                        <a:rPr lang="en-US" sz="1400" dirty="0" smtClean="0"/>
                        <a:t>Location/Use</a:t>
                      </a:r>
                      <a:endParaRPr lang="en-US" sz="1400" dirty="0"/>
                    </a:p>
                  </a:txBody>
                  <a:tcPr/>
                </a:tc>
                <a:tc>
                  <a:txBody>
                    <a:bodyPr/>
                    <a:lstStyle/>
                    <a:p>
                      <a:r>
                        <a:rPr lang="en-US" sz="1400" dirty="0" smtClean="0"/>
                        <a:t>Color</a:t>
                      </a:r>
                      <a:endParaRPr lang="en-US" sz="1400" dirty="0"/>
                    </a:p>
                  </a:txBody>
                  <a:tcPr/>
                </a:tc>
                <a:tc>
                  <a:txBody>
                    <a:bodyPr/>
                    <a:lstStyle/>
                    <a:p>
                      <a:r>
                        <a:rPr lang="en-US" sz="1400" dirty="0" smtClean="0"/>
                        <a:t>Mileage</a:t>
                      </a:r>
                      <a:endParaRPr lang="en-US" sz="1400" dirty="0"/>
                    </a:p>
                  </a:txBody>
                  <a:tcPr/>
                </a:tc>
                <a:tc>
                  <a:txBody>
                    <a:bodyPr/>
                    <a:lstStyle/>
                    <a:p>
                      <a:r>
                        <a:rPr lang="en-US" sz="1400" dirty="0" smtClean="0"/>
                        <a:t>Action</a:t>
                      </a:r>
                      <a:endParaRPr lang="en-US" sz="1400" dirty="0"/>
                    </a:p>
                  </a:txBody>
                  <a:tcPr/>
                </a:tc>
                <a:tc>
                  <a:txBody>
                    <a:bodyPr/>
                    <a:lstStyle/>
                    <a:p>
                      <a:r>
                        <a:rPr lang="en-US" sz="1400" dirty="0" smtClean="0"/>
                        <a:t>RPL</a:t>
                      </a:r>
                      <a:endParaRPr lang="en-US" sz="1400" dirty="0"/>
                    </a:p>
                  </a:txBody>
                  <a:tcPr/>
                </a:tc>
                <a:tc>
                  <a:txBody>
                    <a:bodyPr/>
                    <a:lstStyle/>
                    <a:p>
                      <a:r>
                        <a:rPr lang="en-US" sz="1400" dirty="0" smtClean="0"/>
                        <a:t>Cost</a:t>
                      </a:r>
                      <a:endParaRPr lang="en-US" sz="1400" dirty="0"/>
                    </a:p>
                  </a:txBody>
                  <a:tcPr/>
                </a:tc>
              </a:tr>
              <a:tr h="438563">
                <a:tc>
                  <a:txBody>
                    <a:bodyPr/>
                    <a:lstStyle/>
                    <a:p>
                      <a:r>
                        <a:rPr lang="en-US" sz="1400" dirty="0" smtClean="0"/>
                        <a:t>Grounds</a:t>
                      </a:r>
                      <a:r>
                        <a:rPr lang="en-US" sz="1400" baseline="0" dirty="0" smtClean="0"/>
                        <a:t> truck </a:t>
                      </a:r>
                      <a:endParaRPr lang="en-US" sz="1400" dirty="0"/>
                    </a:p>
                  </a:txBody>
                  <a:tcPr/>
                </a:tc>
                <a:tc>
                  <a:txBody>
                    <a:bodyPr/>
                    <a:lstStyle/>
                    <a:p>
                      <a:r>
                        <a:rPr lang="en-US" sz="1400" dirty="0" smtClean="0"/>
                        <a:t>88</a:t>
                      </a:r>
                      <a:endParaRPr lang="en-US" sz="1400" dirty="0"/>
                    </a:p>
                  </a:txBody>
                  <a:tcPr/>
                </a:tc>
                <a:tc>
                  <a:txBody>
                    <a:bodyPr/>
                    <a:lstStyle/>
                    <a:p>
                      <a:r>
                        <a:rPr lang="en-US" sz="1400" dirty="0" smtClean="0"/>
                        <a:t>Chevy</a:t>
                      </a:r>
                      <a:endParaRPr lang="en-US" sz="1400" dirty="0"/>
                    </a:p>
                  </a:txBody>
                  <a:tcPr/>
                </a:tc>
                <a:tc>
                  <a:txBody>
                    <a:bodyPr/>
                    <a:lstStyle/>
                    <a:p>
                      <a:r>
                        <a:rPr lang="en-US" sz="1400" dirty="0" smtClean="0"/>
                        <a:t>C-20</a:t>
                      </a:r>
                      <a:endParaRPr lang="en-US" sz="1400" dirty="0"/>
                    </a:p>
                  </a:txBody>
                  <a:tcPr/>
                </a:tc>
                <a:tc>
                  <a:txBody>
                    <a:bodyPr/>
                    <a:lstStyle/>
                    <a:p>
                      <a:r>
                        <a:rPr lang="en-US" sz="1400" dirty="0" smtClean="0"/>
                        <a:t>Grounds</a:t>
                      </a:r>
                      <a:endParaRPr lang="en-US" sz="1400" dirty="0"/>
                    </a:p>
                  </a:txBody>
                  <a:tcPr/>
                </a:tc>
                <a:tc>
                  <a:txBody>
                    <a:bodyPr/>
                    <a:lstStyle/>
                    <a:p>
                      <a:r>
                        <a:rPr lang="en-US" sz="1400" dirty="0" smtClean="0"/>
                        <a:t>White </a:t>
                      </a:r>
                      <a:endParaRPr lang="en-US" sz="1400" dirty="0"/>
                    </a:p>
                  </a:txBody>
                  <a:tcPr/>
                </a:tc>
                <a:tc>
                  <a:txBody>
                    <a:bodyPr/>
                    <a:lstStyle/>
                    <a:p>
                      <a:r>
                        <a:rPr lang="en-US" sz="1400" dirty="0" smtClean="0"/>
                        <a:t>165,033</a:t>
                      </a:r>
                      <a:endParaRPr lang="en-US" sz="1400" dirty="0"/>
                    </a:p>
                  </a:txBody>
                  <a:tcPr/>
                </a:tc>
                <a:tc>
                  <a:txBody>
                    <a:bodyPr/>
                    <a:lstStyle/>
                    <a:p>
                      <a:r>
                        <a:rPr lang="en-US" sz="1400" dirty="0" smtClean="0"/>
                        <a:t>Sell</a:t>
                      </a:r>
                      <a:endParaRPr lang="en-US" sz="1400" dirty="0"/>
                    </a:p>
                  </a:txBody>
                  <a:tcPr/>
                </a:tc>
                <a:tc>
                  <a:txBody>
                    <a:bodyPr/>
                    <a:lstStyle/>
                    <a:p>
                      <a:endParaRPr lang="en-US" sz="1400" dirty="0"/>
                    </a:p>
                  </a:txBody>
                  <a:tcPr/>
                </a:tc>
                <a:tc>
                  <a:txBody>
                    <a:bodyPr/>
                    <a:lstStyle/>
                    <a:p>
                      <a:endParaRPr lang="en-US" sz="1400" dirty="0"/>
                    </a:p>
                  </a:txBody>
                  <a:tcPr/>
                </a:tc>
              </a:tr>
              <a:tr h="438563">
                <a:tc>
                  <a:txBody>
                    <a:bodyPr/>
                    <a:lstStyle/>
                    <a:p>
                      <a:r>
                        <a:rPr lang="en-US" sz="1400" dirty="0" smtClean="0"/>
                        <a:t>Grounds Truck</a:t>
                      </a:r>
                      <a:endParaRPr lang="en-US" sz="1400" dirty="0"/>
                    </a:p>
                  </a:txBody>
                  <a:tcPr/>
                </a:tc>
                <a:tc>
                  <a:txBody>
                    <a:bodyPr/>
                    <a:lstStyle/>
                    <a:p>
                      <a:r>
                        <a:rPr lang="en-US" sz="1400" dirty="0" smtClean="0"/>
                        <a:t>1991</a:t>
                      </a:r>
                      <a:endParaRPr lang="en-US" sz="1400" dirty="0"/>
                    </a:p>
                  </a:txBody>
                  <a:tcPr/>
                </a:tc>
                <a:tc>
                  <a:txBody>
                    <a:bodyPr/>
                    <a:lstStyle/>
                    <a:p>
                      <a:r>
                        <a:rPr lang="en-US" sz="1400" dirty="0" smtClean="0"/>
                        <a:t>Chevy</a:t>
                      </a:r>
                      <a:endParaRPr lang="en-US" sz="1400" dirty="0"/>
                    </a:p>
                  </a:txBody>
                  <a:tcPr/>
                </a:tc>
                <a:tc>
                  <a:txBody>
                    <a:bodyPr/>
                    <a:lstStyle/>
                    <a:p>
                      <a:r>
                        <a:rPr lang="en-US" sz="1400" dirty="0" smtClean="0"/>
                        <a:t>C-20</a:t>
                      </a:r>
                      <a:endParaRPr lang="en-US" sz="1400" dirty="0"/>
                    </a:p>
                  </a:txBody>
                  <a:tcPr/>
                </a:tc>
                <a:tc>
                  <a:txBody>
                    <a:bodyPr/>
                    <a:lstStyle/>
                    <a:p>
                      <a:r>
                        <a:rPr lang="en-US" sz="1400" dirty="0" smtClean="0"/>
                        <a:t>Grounds </a:t>
                      </a:r>
                      <a:endParaRPr lang="en-US" sz="1400" dirty="0"/>
                    </a:p>
                  </a:txBody>
                  <a:tcPr/>
                </a:tc>
                <a:tc>
                  <a:txBody>
                    <a:bodyPr/>
                    <a:lstStyle/>
                    <a:p>
                      <a:r>
                        <a:rPr lang="en-US" sz="1400" dirty="0" smtClean="0"/>
                        <a:t>Red</a:t>
                      </a:r>
                      <a:endParaRPr lang="en-US" sz="1400" dirty="0"/>
                    </a:p>
                  </a:txBody>
                  <a:tcPr/>
                </a:tc>
                <a:tc>
                  <a:txBody>
                    <a:bodyPr/>
                    <a:lstStyle/>
                    <a:p>
                      <a:r>
                        <a:rPr lang="en-US" sz="1400" dirty="0" smtClean="0"/>
                        <a:t>236,552</a:t>
                      </a:r>
                      <a:endParaRPr lang="en-US" sz="1400" dirty="0"/>
                    </a:p>
                  </a:txBody>
                  <a:tcPr/>
                </a:tc>
                <a:tc>
                  <a:txBody>
                    <a:bodyPr/>
                    <a:lstStyle/>
                    <a:p>
                      <a:r>
                        <a:rPr lang="en-US" sz="1400" dirty="0" smtClean="0"/>
                        <a:t>Sell and replace with used</a:t>
                      </a:r>
                      <a:r>
                        <a:rPr lang="en-US" sz="1400" baseline="0" dirty="0" smtClean="0"/>
                        <a:t> </a:t>
                      </a:r>
                      <a:r>
                        <a:rPr lang="en-US" sz="1400" dirty="0" smtClean="0"/>
                        <a:t>4WD LB DSL</a:t>
                      </a:r>
                      <a:endParaRPr lang="en-US" sz="1400" dirty="0"/>
                    </a:p>
                  </a:txBody>
                  <a:tcPr/>
                </a:tc>
                <a:tc>
                  <a:txBody>
                    <a:bodyPr/>
                    <a:lstStyle/>
                    <a:p>
                      <a:r>
                        <a:rPr lang="en-US" sz="1400" dirty="0" smtClean="0"/>
                        <a:t>2019</a:t>
                      </a:r>
                      <a:endParaRPr lang="en-US" sz="1400" dirty="0"/>
                    </a:p>
                  </a:txBody>
                  <a:tcPr/>
                </a:tc>
                <a:tc>
                  <a:txBody>
                    <a:bodyPr/>
                    <a:lstStyle/>
                    <a:p>
                      <a:r>
                        <a:rPr lang="en-US" sz="1400" dirty="0" smtClean="0"/>
                        <a:t>$15,000</a:t>
                      </a:r>
                      <a:endParaRPr lang="en-US" sz="1400" dirty="0"/>
                    </a:p>
                  </a:txBody>
                  <a:tcPr/>
                </a:tc>
              </a:tr>
              <a:tr h="438563">
                <a:tc>
                  <a:txBody>
                    <a:bodyPr/>
                    <a:lstStyle/>
                    <a:p>
                      <a:r>
                        <a:rPr lang="en-US" sz="1400" dirty="0" smtClean="0"/>
                        <a:t>HVAC Van</a:t>
                      </a:r>
                      <a:endParaRPr lang="en-US" sz="1400" dirty="0"/>
                    </a:p>
                  </a:txBody>
                  <a:tcPr/>
                </a:tc>
                <a:tc>
                  <a:txBody>
                    <a:bodyPr/>
                    <a:lstStyle/>
                    <a:p>
                      <a:r>
                        <a:rPr lang="en-US" sz="1400" dirty="0" smtClean="0"/>
                        <a:t>2002 </a:t>
                      </a:r>
                      <a:endParaRPr lang="en-US" sz="1400" dirty="0"/>
                    </a:p>
                  </a:txBody>
                  <a:tcPr/>
                </a:tc>
                <a:tc>
                  <a:txBody>
                    <a:bodyPr/>
                    <a:lstStyle/>
                    <a:p>
                      <a:r>
                        <a:rPr lang="en-US" sz="1400" dirty="0" smtClean="0"/>
                        <a:t>Ford</a:t>
                      </a:r>
                      <a:endParaRPr lang="en-US" sz="1400" dirty="0"/>
                    </a:p>
                  </a:txBody>
                  <a:tcPr/>
                </a:tc>
                <a:tc>
                  <a:txBody>
                    <a:bodyPr/>
                    <a:lstStyle/>
                    <a:p>
                      <a:r>
                        <a:rPr lang="en-US" sz="1400" dirty="0" smtClean="0"/>
                        <a:t>Club Wagon</a:t>
                      </a:r>
                      <a:endParaRPr lang="en-US" sz="1400" dirty="0"/>
                    </a:p>
                  </a:txBody>
                  <a:tcPr/>
                </a:tc>
                <a:tc>
                  <a:txBody>
                    <a:bodyPr/>
                    <a:lstStyle/>
                    <a:p>
                      <a:r>
                        <a:rPr lang="en-US" sz="1400" dirty="0" smtClean="0"/>
                        <a:t>KWRL</a:t>
                      </a:r>
                      <a:endParaRPr lang="en-US" sz="1400" dirty="0"/>
                    </a:p>
                  </a:txBody>
                  <a:tcPr/>
                </a:tc>
                <a:tc>
                  <a:txBody>
                    <a:bodyPr/>
                    <a:lstStyle/>
                    <a:p>
                      <a:r>
                        <a:rPr lang="en-US" sz="1400" dirty="0" smtClean="0"/>
                        <a:t>White</a:t>
                      </a:r>
                      <a:endParaRPr lang="en-US" sz="1400" dirty="0"/>
                    </a:p>
                  </a:txBody>
                  <a:tcPr/>
                </a:tc>
                <a:tc>
                  <a:txBody>
                    <a:bodyPr/>
                    <a:lstStyle/>
                    <a:p>
                      <a:r>
                        <a:rPr lang="en-US" sz="1400" dirty="0" smtClean="0"/>
                        <a:t>109,793</a:t>
                      </a:r>
                      <a:endParaRPr lang="en-US" sz="1400" dirty="0"/>
                    </a:p>
                  </a:txBody>
                  <a:tcPr/>
                </a:tc>
                <a:tc>
                  <a:txBody>
                    <a:bodyPr/>
                    <a:lstStyle/>
                    <a:p>
                      <a:r>
                        <a:rPr lang="en-US" sz="1400" dirty="0" smtClean="0"/>
                        <a:t>Kee</a:t>
                      </a:r>
                      <a:r>
                        <a:rPr lang="en-US" sz="1400" baseline="0" dirty="0" smtClean="0"/>
                        <a:t>p until no longer serviceable</a:t>
                      </a:r>
                      <a:endParaRPr lang="en-US" sz="1400" dirty="0"/>
                    </a:p>
                  </a:txBody>
                  <a:tcPr/>
                </a:tc>
                <a:tc>
                  <a:txBody>
                    <a:bodyPr/>
                    <a:lstStyle/>
                    <a:p>
                      <a:endParaRPr lang="en-US" sz="1400" dirty="0"/>
                    </a:p>
                  </a:txBody>
                  <a:tcPr/>
                </a:tc>
                <a:tc>
                  <a:txBody>
                    <a:bodyPr/>
                    <a:lstStyle/>
                    <a:p>
                      <a:endParaRPr lang="en-US" sz="1400" dirty="0"/>
                    </a:p>
                  </a:txBody>
                  <a:tcPr/>
                </a:tc>
              </a:tr>
              <a:tr h="283956">
                <a:tc>
                  <a:txBody>
                    <a:bodyPr/>
                    <a:lstStyle/>
                    <a:p>
                      <a:r>
                        <a:rPr lang="en-US" sz="1400" dirty="0" smtClean="0"/>
                        <a:t>Tech Van</a:t>
                      </a:r>
                      <a:endParaRPr lang="en-US" sz="1400" dirty="0"/>
                    </a:p>
                  </a:txBody>
                  <a:tcPr/>
                </a:tc>
                <a:tc>
                  <a:txBody>
                    <a:bodyPr/>
                    <a:lstStyle/>
                    <a:p>
                      <a:r>
                        <a:rPr lang="en-US" sz="1400" dirty="0" smtClean="0"/>
                        <a:t>1989</a:t>
                      </a:r>
                      <a:endParaRPr lang="en-US" sz="1400" dirty="0"/>
                    </a:p>
                  </a:txBody>
                  <a:tcPr/>
                </a:tc>
                <a:tc>
                  <a:txBody>
                    <a:bodyPr/>
                    <a:lstStyle/>
                    <a:p>
                      <a:r>
                        <a:rPr lang="en-US" sz="1400" dirty="0" smtClean="0"/>
                        <a:t>Chevy</a:t>
                      </a:r>
                      <a:endParaRPr lang="en-US" sz="1400" dirty="0"/>
                    </a:p>
                  </a:txBody>
                  <a:tcPr/>
                </a:tc>
                <a:tc>
                  <a:txBody>
                    <a:bodyPr/>
                    <a:lstStyle/>
                    <a:p>
                      <a:r>
                        <a:rPr lang="en-US" sz="1400" dirty="0" smtClean="0"/>
                        <a:t>Sports van</a:t>
                      </a:r>
                      <a:endParaRPr lang="en-US" sz="1400" dirty="0"/>
                    </a:p>
                  </a:txBody>
                  <a:tcPr/>
                </a:tc>
                <a:tc>
                  <a:txBody>
                    <a:bodyPr/>
                    <a:lstStyle/>
                    <a:p>
                      <a:r>
                        <a:rPr lang="en-US" sz="1400" dirty="0" smtClean="0"/>
                        <a:t>Tech</a:t>
                      </a:r>
                      <a:endParaRPr lang="en-US" sz="1400" dirty="0"/>
                    </a:p>
                  </a:txBody>
                  <a:tcPr/>
                </a:tc>
                <a:tc>
                  <a:txBody>
                    <a:bodyPr/>
                    <a:lstStyle/>
                    <a:p>
                      <a:r>
                        <a:rPr lang="en-US" sz="1400" dirty="0" smtClean="0"/>
                        <a:t>Grey</a:t>
                      </a:r>
                      <a:endParaRPr lang="en-US" sz="1400" dirty="0"/>
                    </a:p>
                  </a:txBody>
                  <a:tcPr/>
                </a:tc>
                <a:tc>
                  <a:txBody>
                    <a:bodyPr/>
                    <a:lstStyle/>
                    <a:p>
                      <a:r>
                        <a:rPr lang="en-US" sz="1400" dirty="0" smtClean="0"/>
                        <a:t>46,203</a:t>
                      </a:r>
                      <a:endParaRPr lang="en-US" sz="1400" dirty="0"/>
                    </a:p>
                  </a:txBody>
                  <a:tcPr/>
                </a:tc>
                <a:tc>
                  <a:txBody>
                    <a:bodyPr/>
                    <a:lstStyle/>
                    <a:p>
                      <a:r>
                        <a:rPr lang="en-US" sz="1400" dirty="0" smtClean="0"/>
                        <a:t>Kee</a:t>
                      </a:r>
                      <a:r>
                        <a:rPr lang="en-US" sz="1400" baseline="0" dirty="0" smtClean="0"/>
                        <a:t>p until no longer serviceable</a:t>
                      </a:r>
                      <a:endParaRPr lang="en-US" sz="1400" dirty="0"/>
                    </a:p>
                  </a:txBody>
                  <a:tcPr/>
                </a:tc>
                <a:tc>
                  <a:txBody>
                    <a:bodyPr/>
                    <a:lstStyle/>
                    <a:p>
                      <a:endParaRPr lang="en-US" sz="1400" dirty="0"/>
                    </a:p>
                  </a:txBody>
                  <a:tcPr/>
                </a:tc>
                <a:tc>
                  <a:txBody>
                    <a:bodyPr/>
                    <a:lstStyle/>
                    <a:p>
                      <a:endParaRPr lang="en-US" sz="1400" dirty="0"/>
                    </a:p>
                  </a:txBody>
                  <a:tcPr/>
                </a:tc>
              </a:tr>
              <a:tr h="438563">
                <a:tc>
                  <a:txBody>
                    <a:bodyPr/>
                    <a:lstStyle/>
                    <a:p>
                      <a:r>
                        <a:rPr lang="en-US" sz="1400" dirty="0" smtClean="0"/>
                        <a:t>White van </a:t>
                      </a:r>
                      <a:endParaRPr lang="en-US" sz="1400" dirty="0"/>
                    </a:p>
                  </a:txBody>
                  <a:tcPr/>
                </a:tc>
                <a:tc>
                  <a:txBody>
                    <a:bodyPr/>
                    <a:lstStyle/>
                    <a:p>
                      <a:r>
                        <a:rPr lang="en-US" sz="1400" dirty="0" smtClean="0"/>
                        <a:t>1986</a:t>
                      </a:r>
                      <a:endParaRPr lang="en-US" sz="1400" dirty="0"/>
                    </a:p>
                  </a:txBody>
                  <a:tcPr/>
                </a:tc>
                <a:tc>
                  <a:txBody>
                    <a:bodyPr/>
                    <a:lstStyle/>
                    <a:p>
                      <a:r>
                        <a:rPr lang="en-US" sz="1400" dirty="0" smtClean="0"/>
                        <a:t>Ford</a:t>
                      </a:r>
                      <a:endParaRPr lang="en-US" sz="1400" dirty="0"/>
                    </a:p>
                  </a:txBody>
                  <a:tcPr/>
                </a:tc>
                <a:tc>
                  <a:txBody>
                    <a:bodyPr/>
                    <a:lstStyle/>
                    <a:p>
                      <a:r>
                        <a:rPr lang="en-US" sz="1400" dirty="0" smtClean="0"/>
                        <a:t>Club Wagon</a:t>
                      </a:r>
                      <a:endParaRPr lang="en-US" sz="1400" dirty="0"/>
                    </a:p>
                  </a:txBody>
                  <a:tcPr/>
                </a:tc>
                <a:tc>
                  <a:txBody>
                    <a:bodyPr/>
                    <a:lstStyle/>
                    <a:p>
                      <a:r>
                        <a:rPr lang="en-US" sz="1400" dirty="0" smtClean="0"/>
                        <a:t>Maintenance</a:t>
                      </a:r>
                      <a:endParaRPr lang="en-US" sz="1400" dirty="0"/>
                    </a:p>
                  </a:txBody>
                  <a:tcPr/>
                </a:tc>
                <a:tc>
                  <a:txBody>
                    <a:bodyPr/>
                    <a:lstStyle/>
                    <a:p>
                      <a:r>
                        <a:rPr lang="en-US" sz="1400" dirty="0" smtClean="0"/>
                        <a:t>White</a:t>
                      </a:r>
                      <a:endParaRPr lang="en-US" sz="1400" dirty="0"/>
                    </a:p>
                  </a:txBody>
                  <a:tcPr/>
                </a:tc>
                <a:tc>
                  <a:txBody>
                    <a:bodyPr/>
                    <a:lstStyle/>
                    <a:p>
                      <a:r>
                        <a:rPr lang="en-US" sz="1400" dirty="0" smtClean="0"/>
                        <a:t>66,899</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Kee</a:t>
                      </a:r>
                      <a:r>
                        <a:rPr lang="en-US" sz="1400" baseline="0" dirty="0" smtClean="0"/>
                        <a:t>p until no longer serviceable</a:t>
                      </a:r>
                      <a:endParaRPr lang="en-US" sz="1400" dirty="0"/>
                    </a:p>
                  </a:txBody>
                  <a:tcPr/>
                </a:tc>
                <a:tc>
                  <a:txBody>
                    <a:bodyPr/>
                    <a:lstStyle/>
                    <a:p>
                      <a:endParaRPr lang="en-US" sz="1400" dirty="0"/>
                    </a:p>
                  </a:txBody>
                  <a:tcPr/>
                </a:tc>
                <a:tc>
                  <a:txBody>
                    <a:bodyPr/>
                    <a:lstStyle/>
                    <a:p>
                      <a:endParaRPr lang="en-US" sz="1400" dirty="0"/>
                    </a:p>
                  </a:txBody>
                  <a:tcPr/>
                </a:tc>
              </a:tr>
              <a:tr h="451244">
                <a:tc>
                  <a:txBody>
                    <a:bodyPr/>
                    <a:lstStyle/>
                    <a:p>
                      <a:r>
                        <a:rPr lang="en-US" sz="1400" dirty="0" smtClean="0"/>
                        <a:t>Maintenance  truck</a:t>
                      </a:r>
                      <a:endParaRPr lang="en-US" sz="1400" dirty="0"/>
                    </a:p>
                  </a:txBody>
                  <a:tcPr/>
                </a:tc>
                <a:tc>
                  <a:txBody>
                    <a:bodyPr/>
                    <a:lstStyle/>
                    <a:p>
                      <a:r>
                        <a:rPr lang="en-US" sz="1400" dirty="0" smtClean="0"/>
                        <a:t>2006</a:t>
                      </a:r>
                      <a:endParaRPr lang="en-US" sz="1400" dirty="0"/>
                    </a:p>
                  </a:txBody>
                  <a:tcPr/>
                </a:tc>
                <a:tc>
                  <a:txBody>
                    <a:bodyPr/>
                    <a:lstStyle/>
                    <a:p>
                      <a:r>
                        <a:rPr lang="en-US" sz="1400" dirty="0" smtClean="0"/>
                        <a:t>Chevy</a:t>
                      </a:r>
                      <a:endParaRPr lang="en-US" sz="1400" dirty="0"/>
                    </a:p>
                  </a:txBody>
                  <a:tcPr/>
                </a:tc>
                <a:tc>
                  <a:txBody>
                    <a:bodyPr/>
                    <a:lstStyle/>
                    <a:p>
                      <a:r>
                        <a:rPr lang="en-US" sz="1400" dirty="0" smtClean="0"/>
                        <a:t>Silverado</a:t>
                      </a:r>
                      <a:endParaRPr lang="en-US" sz="1400" dirty="0"/>
                    </a:p>
                  </a:txBody>
                  <a:tcPr/>
                </a:tc>
                <a:tc>
                  <a:txBody>
                    <a:bodyPr/>
                    <a:lstStyle/>
                    <a:p>
                      <a:r>
                        <a:rPr lang="en-US" sz="1400" dirty="0" smtClean="0"/>
                        <a:t>Maintenance</a:t>
                      </a:r>
                      <a:endParaRPr lang="en-US" sz="1400" dirty="0"/>
                    </a:p>
                  </a:txBody>
                  <a:tcPr/>
                </a:tc>
                <a:tc>
                  <a:txBody>
                    <a:bodyPr/>
                    <a:lstStyle/>
                    <a:p>
                      <a:r>
                        <a:rPr lang="en-US" sz="1400" dirty="0" smtClean="0"/>
                        <a:t>White</a:t>
                      </a:r>
                      <a:endParaRPr lang="en-US" sz="1400" dirty="0"/>
                    </a:p>
                  </a:txBody>
                  <a:tcPr/>
                </a:tc>
                <a:tc>
                  <a:txBody>
                    <a:bodyPr/>
                    <a:lstStyle/>
                    <a:p>
                      <a:r>
                        <a:rPr lang="en-US" sz="1400" dirty="0" smtClean="0"/>
                        <a:t>112,711</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Kee</a:t>
                      </a:r>
                      <a:r>
                        <a:rPr lang="en-US" sz="1400" baseline="0" dirty="0" smtClean="0"/>
                        <a:t>p until no longer serviceable</a:t>
                      </a:r>
                      <a:endParaRPr lang="en-US" sz="1400" dirty="0" smtClean="0"/>
                    </a:p>
                    <a:p>
                      <a:endParaRPr lang="en-US" sz="1400" dirty="0"/>
                    </a:p>
                  </a:txBody>
                  <a:tcPr/>
                </a:tc>
                <a:tc>
                  <a:txBody>
                    <a:bodyPr/>
                    <a:lstStyle/>
                    <a:p>
                      <a:endParaRPr lang="en-US" sz="1400" dirty="0"/>
                    </a:p>
                  </a:txBody>
                  <a:tcPr/>
                </a:tc>
                <a:tc>
                  <a:txBody>
                    <a:bodyPr/>
                    <a:lstStyle/>
                    <a:p>
                      <a:endParaRPr lang="en-US" sz="1400" dirty="0"/>
                    </a:p>
                  </a:txBody>
                  <a:tcPr/>
                </a:tc>
              </a:tr>
              <a:tr h="438563">
                <a:tc>
                  <a:txBody>
                    <a:bodyPr/>
                    <a:lstStyle/>
                    <a:p>
                      <a:r>
                        <a:rPr lang="en-US" sz="1400" dirty="0" smtClean="0"/>
                        <a:t>Pit 2</a:t>
                      </a:r>
                      <a:endParaRPr lang="en-US" sz="1400" dirty="0"/>
                    </a:p>
                  </a:txBody>
                  <a:tcPr/>
                </a:tc>
                <a:tc>
                  <a:txBody>
                    <a:bodyPr/>
                    <a:lstStyle/>
                    <a:p>
                      <a:r>
                        <a:rPr lang="en-US" sz="1400" dirty="0" smtClean="0"/>
                        <a:t>2004</a:t>
                      </a:r>
                      <a:endParaRPr lang="en-US" sz="1400" dirty="0"/>
                    </a:p>
                  </a:txBody>
                  <a:tcPr/>
                </a:tc>
                <a:tc>
                  <a:txBody>
                    <a:bodyPr/>
                    <a:lstStyle/>
                    <a:p>
                      <a:r>
                        <a:rPr lang="en-US" sz="1400" dirty="0" smtClean="0"/>
                        <a:t>Chrysler</a:t>
                      </a:r>
                      <a:endParaRPr lang="en-US" sz="1400" dirty="0"/>
                    </a:p>
                  </a:txBody>
                  <a:tcPr/>
                </a:tc>
                <a:tc>
                  <a:txBody>
                    <a:bodyPr/>
                    <a:lstStyle/>
                    <a:p>
                      <a:r>
                        <a:rPr lang="en-US" sz="1400" dirty="0" smtClean="0"/>
                        <a:t>T&amp;</a:t>
                      </a:r>
                      <a:r>
                        <a:rPr lang="en-US" sz="1400" baseline="0" dirty="0" smtClean="0"/>
                        <a:t>C</a:t>
                      </a:r>
                      <a:endParaRPr lang="en-US" sz="1400" dirty="0"/>
                    </a:p>
                  </a:txBody>
                  <a:tcPr/>
                </a:tc>
                <a:tc>
                  <a:txBody>
                    <a:bodyPr/>
                    <a:lstStyle/>
                    <a:p>
                      <a:r>
                        <a:rPr lang="en-US" sz="1400" dirty="0" smtClean="0"/>
                        <a:t>Pit /BO</a:t>
                      </a:r>
                      <a:endParaRPr lang="en-US" sz="1400" dirty="0"/>
                    </a:p>
                  </a:txBody>
                  <a:tcPr/>
                </a:tc>
                <a:tc>
                  <a:txBody>
                    <a:bodyPr/>
                    <a:lstStyle/>
                    <a:p>
                      <a:r>
                        <a:rPr lang="en-US" sz="1400" dirty="0" smtClean="0"/>
                        <a:t>Silver</a:t>
                      </a:r>
                      <a:endParaRPr lang="en-US" sz="1400" dirty="0"/>
                    </a:p>
                  </a:txBody>
                  <a:tcPr/>
                </a:tc>
                <a:tc>
                  <a:txBody>
                    <a:bodyPr/>
                    <a:lstStyle/>
                    <a:p>
                      <a:r>
                        <a:rPr lang="en-US" sz="1400" dirty="0" smtClean="0"/>
                        <a:t>136,494</a:t>
                      </a:r>
                      <a:endParaRPr lang="en-US" sz="1400" dirty="0"/>
                    </a:p>
                  </a:txBody>
                  <a:tcPr/>
                </a:tc>
                <a:tc>
                  <a:txBody>
                    <a:bodyPr/>
                    <a:lstStyle/>
                    <a:p>
                      <a:endParaRPr lang="en-US" sz="1400" dirty="0"/>
                    </a:p>
                  </a:txBody>
                  <a:tcPr/>
                </a:tc>
                <a:tc>
                  <a:txBody>
                    <a:bodyPr/>
                    <a:lstStyle/>
                    <a:p>
                      <a:r>
                        <a:rPr lang="en-US" sz="1400" dirty="0" smtClean="0"/>
                        <a:t>2022</a:t>
                      </a:r>
                      <a:endParaRPr lang="en-US" sz="1400" dirty="0"/>
                    </a:p>
                  </a:txBody>
                  <a:tcPr/>
                </a:tc>
                <a:tc>
                  <a:txBody>
                    <a:bodyPr/>
                    <a:lstStyle/>
                    <a:p>
                      <a:endParaRPr lang="en-US" sz="1400" dirty="0"/>
                    </a:p>
                  </a:txBody>
                  <a:tcPr/>
                </a:tc>
              </a:tr>
              <a:tr h="283956">
                <a:tc>
                  <a:txBody>
                    <a:bodyPr/>
                    <a:lstStyle/>
                    <a:p>
                      <a:r>
                        <a:rPr lang="en-US" sz="1400" dirty="0" smtClean="0"/>
                        <a:t>E11</a:t>
                      </a:r>
                      <a:endParaRPr lang="en-US" sz="1400" dirty="0"/>
                    </a:p>
                  </a:txBody>
                  <a:tcPr/>
                </a:tc>
                <a:tc>
                  <a:txBody>
                    <a:bodyPr/>
                    <a:lstStyle/>
                    <a:p>
                      <a:r>
                        <a:rPr lang="en-US" sz="1400" dirty="0" smtClean="0"/>
                        <a:t>2015</a:t>
                      </a:r>
                      <a:endParaRPr lang="en-US" sz="1400" dirty="0"/>
                    </a:p>
                  </a:txBody>
                  <a:tcPr/>
                </a:tc>
                <a:tc>
                  <a:txBody>
                    <a:bodyPr/>
                    <a:lstStyle/>
                    <a:p>
                      <a:r>
                        <a:rPr lang="en-US" sz="1400" dirty="0" smtClean="0"/>
                        <a:t>Chevy</a:t>
                      </a:r>
                      <a:endParaRPr lang="en-US" sz="1400" dirty="0"/>
                    </a:p>
                  </a:txBody>
                  <a:tcPr/>
                </a:tc>
                <a:tc>
                  <a:txBody>
                    <a:bodyPr/>
                    <a:lstStyle/>
                    <a:p>
                      <a:r>
                        <a:rPr lang="en-US" sz="1400" dirty="0" smtClean="0"/>
                        <a:t>Express</a:t>
                      </a:r>
                      <a:endParaRPr lang="en-US" sz="1400" dirty="0"/>
                    </a:p>
                  </a:txBody>
                  <a:tcPr/>
                </a:tc>
                <a:tc>
                  <a:txBody>
                    <a:bodyPr/>
                    <a:lstStyle/>
                    <a:p>
                      <a:r>
                        <a:rPr lang="en-US" sz="1400" dirty="0" smtClean="0"/>
                        <a:t>WHS</a:t>
                      </a:r>
                      <a:endParaRPr lang="en-US" sz="1400" dirty="0"/>
                    </a:p>
                  </a:txBody>
                  <a:tcPr/>
                </a:tc>
                <a:tc>
                  <a:txBody>
                    <a:bodyPr/>
                    <a:lstStyle/>
                    <a:p>
                      <a:r>
                        <a:rPr lang="en-US" sz="1400" dirty="0" smtClean="0"/>
                        <a:t>White</a:t>
                      </a:r>
                      <a:endParaRPr lang="en-US" sz="1400" dirty="0"/>
                    </a:p>
                  </a:txBody>
                  <a:tcPr/>
                </a:tc>
                <a:tc>
                  <a:txBody>
                    <a:bodyPr/>
                    <a:lstStyle/>
                    <a:p>
                      <a:r>
                        <a:rPr lang="en-US" sz="1400" dirty="0" smtClean="0"/>
                        <a:t>26,810</a:t>
                      </a:r>
                      <a:endParaRPr lang="en-US" sz="1400" dirty="0"/>
                    </a:p>
                  </a:txBody>
                  <a:tcPr/>
                </a:tc>
                <a:tc>
                  <a:txBody>
                    <a:bodyPr/>
                    <a:lstStyle/>
                    <a:p>
                      <a:endParaRPr lang="en-US" sz="1400" dirty="0"/>
                    </a:p>
                  </a:txBody>
                  <a:tcPr/>
                </a:tc>
                <a:tc>
                  <a:txBody>
                    <a:bodyPr/>
                    <a:lstStyle/>
                    <a:p>
                      <a:r>
                        <a:rPr lang="en-US" sz="1400" dirty="0" smtClean="0"/>
                        <a:t>2026</a:t>
                      </a:r>
                      <a:endParaRPr lang="en-US" sz="1400" dirty="0"/>
                    </a:p>
                  </a:txBody>
                  <a:tcPr/>
                </a:tc>
                <a:tc>
                  <a:txBody>
                    <a:bodyPr/>
                    <a:lstStyle/>
                    <a:p>
                      <a:r>
                        <a:rPr lang="en-US" sz="1400" dirty="0" smtClean="0"/>
                        <a:t>$28,000</a:t>
                      </a:r>
                      <a:endParaRPr lang="en-US" sz="1400" dirty="0"/>
                    </a:p>
                  </a:txBody>
                  <a:tcPr/>
                </a:tc>
              </a:tr>
              <a:tr h="283956">
                <a:tc>
                  <a:txBody>
                    <a:bodyPr/>
                    <a:lstStyle/>
                    <a:p>
                      <a:r>
                        <a:rPr lang="en-US" sz="1400" dirty="0" smtClean="0"/>
                        <a:t>E12</a:t>
                      </a:r>
                      <a:endParaRPr lang="en-US" sz="1400" dirty="0"/>
                    </a:p>
                  </a:txBody>
                  <a:tcPr/>
                </a:tc>
                <a:tc>
                  <a:txBody>
                    <a:bodyPr/>
                    <a:lstStyle/>
                    <a:p>
                      <a:r>
                        <a:rPr lang="en-US" sz="1400" dirty="0" smtClean="0"/>
                        <a:t>2015</a:t>
                      </a:r>
                      <a:endParaRPr lang="en-US" sz="1400" dirty="0"/>
                    </a:p>
                  </a:txBody>
                  <a:tcPr/>
                </a:tc>
                <a:tc>
                  <a:txBody>
                    <a:bodyPr/>
                    <a:lstStyle/>
                    <a:p>
                      <a:r>
                        <a:rPr lang="en-US" sz="1400" dirty="0" smtClean="0"/>
                        <a:t>Chevy</a:t>
                      </a:r>
                      <a:endParaRPr lang="en-US" sz="1400" dirty="0"/>
                    </a:p>
                  </a:txBody>
                  <a:tcPr/>
                </a:tc>
                <a:tc>
                  <a:txBody>
                    <a:bodyPr/>
                    <a:lstStyle/>
                    <a:p>
                      <a:r>
                        <a:rPr lang="en-US" sz="1400" dirty="0" smtClean="0"/>
                        <a:t>Express</a:t>
                      </a:r>
                      <a:endParaRPr lang="en-US" sz="1400" dirty="0"/>
                    </a:p>
                  </a:txBody>
                  <a:tcPr/>
                </a:tc>
                <a:tc>
                  <a:txBody>
                    <a:bodyPr/>
                    <a:lstStyle/>
                    <a:p>
                      <a:r>
                        <a:rPr lang="en-US" sz="1400" dirty="0" smtClean="0"/>
                        <a:t>WHS</a:t>
                      </a:r>
                      <a:endParaRPr lang="en-US" sz="1400" dirty="0"/>
                    </a:p>
                  </a:txBody>
                  <a:tcPr/>
                </a:tc>
                <a:tc>
                  <a:txBody>
                    <a:bodyPr/>
                    <a:lstStyle/>
                    <a:p>
                      <a:r>
                        <a:rPr lang="en-US" sz="1400" dirty="0" smtClean="0"/>
                        <a:t>White</a:t>
                      </a:r>
                      <a:endParaRPr lang="en-US" sz="1400" dirty="0"/>
                    </a:p>
                  </a:txBody>
                  <a:tcPr/>
                </a:tc>
                <a:tc>
                  <a:txBody>
                    <a:bodyPr/>
                    <a:lstStyle/>
                    <a:p>
                      <a:r>
                        <a:rPr lang="en-US" sz="1400" dirty="0" smtClean="0"/>
                        <a:t>23,153</a:t>
                      </a:r>
                      <a:endParaRPr lang="en-US" sz="1400" dirty="0"/>
                    </a:p>
                  </a:txBody>
                  <a:tcPr/>
                </a:tc>
                <a:tc>
                  <a:txBody>
                    <a:bodyPr/>
                    <a:lstStyle/>
                    <a:p>
                      <a:endParaRPr lang="en-US" sz="1400" dirty="0"/>
                    </a:p>
                  </a:txBody>
                  <a:tcPr/>
                </a:tc>
                <a:tc>
                  <a:txBody>
                    <a:bodyPr/>
                    <a:lstStyle/>
                    <a:p>
                      <a:r>
                        <a:rPr lang="en-US" sz="1400" dirty="0" smtClean="0"/>
                        <a:t>2027</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$28,000</a:t>
                      </a:r>
                      <a:endParaRPr lang="en-US" sz="1400" dirty="0"/>
                    </a:p>
                  </a:txBody>
                  <a:tcPr/>
                </a:tc>
              </a:tr>
              <a:tr h="283956">
                <a:tc>
                  <a:txBody>
                    <a:bodyPr/>
                    <a:lstStyle/>
                    <a:p>
                      <a:r>
                        <a:rPr lang="en-US" sz="1400" dirty="0" smtClean="0"/>
                        <a:t>E13</a:t>
                      </a:r>
                      <a:endParaRPr lang="en-US" sz="1400" dirty="0"/>
                    </a:p>
                  </a:txBody>
                  <a:tcPr/>
                </a:tc>
                <a:tc>
                  <a:txBody>
                    <a:bodyPr/>
                    <a:lstStyle/>
                    <a:p>
                      <a:r>
                        <a:rPr lang="en-US" sz="1400" dirty="0" smtClean="0"/>
                        <a:t>2015</a:t>
                      </a:r>
                      <a:endParaRPr lang="en-US" sz="1400" dirty="0"/>
                    </a:p>
                  </a:txBody>
                  <a:tcPr/>
                </a:tc>
                <a:tc>
                  <a:txBody>
                    <a:bodyPr/>
                    <a:lstStyle/>
                    <a:p>
                      <a:r>
                        <a:rPr lang="en-US" sz="1400" dirty="0" smtClean="0"/>
                        <a:t>Chevy</a:t>
                      </a:r>
                      <a:endParaRPr lang="en-US" sz="1400" dirty="0"/>
                    </a:p>
                  </a:txBody>
                  <a:tcPr/>
                </a:tc>
                <a:tc>
                  <a:txBody>
                    <a:bodyPr/>
                    <a:lstStyle/>
                    <a:p>
                      <a:r>
                        <a:rPr lang="en-US" sz="1400" dirty="0" smtClean="0"/>
                        <a:t>Express</a:t>
                      </a:r>
                      <a:endParaRPr lang="en-US" sz="1400" dirty="0"/>
                    </a:p>
                  </a:txBody>
                  <a:tcPr/>
                </a:tc>
                <a:tc>
                  <a:txBody>
                    <a:bodyPr/>
                    <a:lstStyle/>
                    <a:p>
                      <a:r>
                        <a:rPr lang="en-US" sz="1400" dirty="0" smtClean="0"/>
                        <a:t>WHS</a:t>
                      </a:r>
                      <a:endParaRPr lang="en-US" sz="1400" dirty="0"/>
                    </a:p>
                  </a:txBody>
                  <a:tcPr/>
                </a:tc>
                <a:tc>
                  <a:txBody>
                    <a:bodyPr/>
                    <a:lstStyle/>
                    <a:p>
                      <a:r>
                        <a:rPr lang="en-US" sz="1400" dirty="0" smtClean="0"/>
                        <a:t>White</a:t>
                      </a:r>
                      <a:endParaRPr lang="en-US" sz="1400" dirty="0"/>
                    </a:p>
                  </a:txBody>
                  <a:tcPr/>
                </a:tc>
                <a:tc>
                  <a:txBody>
                    <a:bodyPr/>
                    <a:lstStyle/>
                    <a:p>
                      <a:r>
                        <a:rPr lang="en-US" sz="1400" dirty="0" smtClean="0"/>
                        <a:t>14,399</a:t>
                      </a:r>
                      <a:endParaRPr lang="en-US" sz="1400" dirty="0"/>
                    </a:p>
                  </a:txBody>
                  <a:tcPr/>
                </a:tc>
                <a:tc>
                  <a:txBody>
                    <a:bodyPr/>
                    <a:lstStyle/>
                    <a:p>
                      <a:endParaRPr lang="en-US" sz="1400" dirty="0"/>
                    </a:p>
                  </a:txBody>
                  <a:tcPr/>
                </a:tc>
                <a:tc>
                  <a:txBody>
                    <a:bodyPr/>
                    <a:lstStyle/>
                    <a:p>
                      <a:r>
                        <a:rPr lang="en-US" sz="1400" dirty="0" smtClean="0"/>
                        <a:t>2028</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$28,000</a:t>
                      </a:r>
                      <a:endParaRPr lang="en-US" sz="1400" dirty="0"/>
                    </a:p>
                  </a:txBody>
                  <a:tcPr/>
                </a:tc>
              </a:tr>
              <a:tr h="283956">
                <a:tc>
                  <a:txBody>
                    <a:bodyPr/>
                    <a:lstStyle/>
                    <a:p>
                      <a:r>
                        <a:rPr lang="en-US" sz="1400" dirty="0" smtClean="0"/>
                        <a:t>Suburban</a:t>
                      </a:r>
                      <a:endParaRPr lang="en-US" sz="1400" dirty="0"/>
                    </a:p>
                  </a:txBody>
                  <a:tcPr/>
                </a:tc>
                <a:tc>
                  <a:txBody>
                    <a:bodyPr/>
                    <a:lstStyle/>
                    <a:p>
                      <a:r>
                        <a:rPr lang="en-US" sz="1400" dirty="0" smtClean="0"/>
                        <a:t>2004</a:t>
                      </a:r>
                      <a:endParaRPr lang="en-US" sz="1400" dirty="0"/>
                    </a:p>
                  </a:txBody>
                  <a:tcPr/>
                </a:tc>
                <a:tc>
                  <a:txBody>
                    <a:bodyPr/>
                    <a:lstStyle/>
                    <a:p>
                      <a:r>
                        <a:rPr lang="en-US" sz="1400" dirty="0" smtClean="0"/>
                        <a:t>Chevy</a:t>
                      </a:r>
                      <a:endParaRPr lang="en-US" sz="1400" dirty="0"/>
                    </a:p>
                  </a:txBody>
                  <a:tcPr/>
                </a:tc>
                <a:tc>
                  <a:txBody>
                    <a:bodyPr/>
                    <a:lstStyle/>
                    <a:p>
                      <a:r>
                        <a:rPr lang="en-US" sz="1400" dirty="0" smtClean="0"/>
                        <a:t>Suburban</a:t>
                      </a:r>
                      <a:endParaRPr lang="en-US" sz="1400" dirty="0"/>
                    </a:p>
                  </a:txBody>
                  <a:tcPr/>
                </a:tc>
                <a:tc>
                  <a:txBody>
                    <a:bodyPr/>
                    <a:lstStyle/>
                    <a:p>
                      <a:r>
                        <a:rPr lang="en-US" sz="1400" dirty="0" smtClean="0"/>
                        <a:t>WHS</a:t>
                      </a:r>
                      <a:endParaRPr lang="en-US" sz="1400" dirty="0"/>
                    </a:p>
                  </a:txBody>
                  <a:tcPr/>
                </a:tc>
                <a:tc>
                  <a:txBody>
                    <a:bodyPr/>
                    <a:lstStyle/>
                    <a:p>
                      <a:endParaRPr lang="en-US" sz="1400" dirty="0"/>
                    </a:p>
                  </a:txBody>
                  <a:tcPr/>
                </a:tc>
                <a:tc>
                  <a:txBody>
                    <a:bodyPr/>
                    <a:lstStyle/>
                    <a:p>
                      <a:r>
                        <a:rPr lang="en-US" sz="1400" dirty="0" smtClean="0"/>
                        <a:t>130,557</a:t>
                      </a:r>
                      <a:endParaRPr lang="en-US" sz="1400" dirty="0"/>
                    </a:p>
                  </a:txBody>
                  <a:tcPr/>
                </a:tc>
                <a:tc>
                  <a:txBody>
                    <a:bodyPr/>
                    <a:lstStyle/>
                    <a:p>
                      <a:r>
                        <a:rPr lang="en-US" sz="1400" dirty="0" smtClean="0"/>
                        <a:t>Replace with used 8 passenger Van</a:t>
                      </a:r>
                      <a:endParaRPr lang="en-US" sz="1400" dirty="0"/>
                    </a:p>
                  </a:txBody>
                  <a:tcPr/>
                </a:tc>
                <a:tc>
                  <a:txBody>
                    <a:bodyPr/>
                    <a:lstStyle/>
                    <a:p>
                      <a:r>
                        <a:rPr lang="en-US" sz="1400" dirty="0" smtClean="0"/>
                        <a:t>2021</a:t>
                      </a:r>
                      <a:endParaRPr lang="en-US" sz="1400" dirty="0"/>
                    </a:p>
                  </a:txBody>
                  <a:tcPr/>
                </a:tc>
                <a:tc>
                  <a:txBody>
                    <a:bodyPr/>
                    <a:lstStyle/>
                    <a:p>
                      <a:r>
                        <a:rPr lang="en-US" sz="1400" dirty="0" smtClean="0"/>
                        <a:t>15,000</a:t>
                      </a:r>
                      <a:endParaRPr lang="en-US" sz="1400" dirty="0"/>
                    </a:p>
                  </a:txBody>
                  <a:tcPr/>
                </a:tc>
              </a:tr>
              <a:tr h="283956">
                <a:tc>
                  <a:txBody>
                    <a:bodyPr/>
                    <a:lstStyle/>
                    <a:p>
                      <a:r>
                        <a:rPr lang="en-US" sz="1400" dirty="0" smtClean="0"/>
                        <a:t>Mini 1</a:t>
                      </a:r>
                      <a:endParaRPr lang="en-US" sz="1400" dirty="0"/>
                    </a:p>
                  </a:txBody>
                  <a:tcPr/>
                </a:tc>
                <a:tc>
                  <a:txBody>
                    <a:bodyPr/>
                    <a:lstStyle/>
                    <a:p>
                      <a:r>
                        <a:rPr lang="en-US" sz="1400" dirty="0" smtClean="0"/>
                        <a:t>2007</a:t>
                      </a:r>
                      <a:endParaRPr lang="en-US" sz="1400" dirty="0"/>
                    </a:p>
                  </a:txBody>
                  <a:tcPr/>
                </a:tc>
                <a:tc>
                  <a:txBody>
                    <a:bodyPr/>
                    <a:lstStyle/>
                    <a:p>
                      <a:r>
                        <a:rPr lang="en-US" sz="1400" dirty="0" smtClean="0"/>
                        <a:t>Dodge</a:t>
                      </a:r>
                      <a:endParaRPr lang="en-US" sz="1400" dirty="0"/>
                    </a:p>
                  </a:txBody>
                  <a:tcPr/>
                </a:tc>
                <a:tc>
                  <a:txBody>
                    <a:bodyPr/>
                    <a:lstStyle/>
                    <a:p>
                      <a:r>
                        <a:rPr lang="en-US" sz="1400" dirty="0" smtClean="0"/>
                        <a:t>Caravan </a:t>
                      </a:r>
                      <a:endParaRPr lang="en-US" sz="1400" dirty="0"/>
                    </a:p>
                  </a:txBody>
                  <a:tcPr/>
                </a:tc>
                <a:tc>
                  <a:txBody>
                    <a:bodyPr/>
                    <a:lstStyle/>
                    <a:p>
                      <a:r>
                        <a:rPr lang="en-US" sz="1400" dirty="0" smtClean="0"/>
                        <a:t>WHS</a:t>
                      </a:r>
                      <a:endParaRPr lang="en-US" sz="1400" dirty="0"/>
                    </a:p>
                  </a:txBody>
                  <a:tcPr/>
                </a:tc>
                <a:tc>
                  <a:txBody>
                    <a:bodyPr/>
                    <a:lstStyle/>
                    <a:p>
                      <a:r>
                        <a:rPr lang="en-US" sz="1400" dirty="0" smtClean="0"/>
                        <a:t>Bl/Gr</a:t>
                      </a:r>
                      <a:endParaRPr lang="en-US" sz="1400" dirty="0"/>
                    </a:p>
                  </a:txBody>
                  <a:tcPr/>
                </a:tc>
                <a:tc>
                  <a:txBody>
                    <a:bodyPr/>
                    <a:lstStyle/>
                    <a:p>
                      <a:r>
                        <a:rPr lang="en-US" sz="1400" dirty="0" smtClean="0"/>
                        <a:t>96,116</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3956">
                <a:tc>
                  <a:txBody>
                    <a:bodyPr/>
                    <a:lstStyle/>
                    <a:p>
                      <a:r>
                        <a:rPr lang="en-US" sz="1400" dirty="0" smtClean="0"/>
                        <a:t>Mini 2</a:t>
                      </a:r>
                      <a:endParaRPr lang="en-US" sz="1400" dirty="0"/>
                    </a:p>
                  </a:txBody>
                  <a:tcPr/>
                </a:tc>
                <a:tc>
                  <a:txBody>
                    <a:bodyPr/>
                    <a:lstStyle/>
                    <a:p>
                      <a:r>
                        <a:rPr lang="en-US" sz="1400" dirty="0" smtClean="0"/>
                        <a:t>2006</a:t>
                      </a:r>
                      <a:endParaRPr lang="en-US" sz="1400" dirty="0"/>
                    </a:p>
                  </a:txBody>
                  <a:tcPr/>
                </a:tc>
                <a:tc>
                  <a:txBody>
                    <a:bodyPr/>
                    <a:lstStyle/>
                    <a:p>
                      <a:r>
                        <a:rPr lang="en-US" sz="1400" dirty="0" smtClean="0"/>
                        <a:t>Dodge</a:t>
                      </a:r>
                      <a:endParaRPr lang="en-US" sz="1400" dirty="0"/>
                    </a:p>
                  </a:txBody>
                  <a:tcPr/>
                </a:tc>
                <a:tc>
                  <a:txBody>
                    <a:bodyPr/>
                    <a:lstStyle/>
                    <a:p>
                      <a:r>
                        <a:rPr lang="en-US" sz="1400" dirty="0" smtClean="0"/>
                        <a:t>Caravan </a:t>
                      </a:r>
                      <a:endParaRPr lang="en-US" sz="1400" dirty="0"/>
                    </a:p>
                  </a:txBody>
                  <a:tcPr/>
                </a:tc>
                <a:tc>
                  <a:txBody>
                    <a:bodyPr/>
                    <a:lstStyle/>
                    <a:p>
                      <a:r>
                        <a:rPr lang="en-US" sz="1400" dirty="0" smtClean="0"/>
                        <a:t>WHS</a:t>
                      </a:r>
                      <a:endParaRPr lang="en-US" sz="1400" dirty="0"/>
                    </a:p>
                  </a:txBody>
                  <a:tcPr/>
                </a:tc>
                <a:tc>
                  <a:txBody>
                    <a:bodyPr/>
                    <a:lstStyle/>
                    <a:p>
                      <a:r>
                        <a:rPr lang="en-US" sz="1400" dirty="0" smtClean="0"/>
                        <a:t>Lt Blue</a:t>
                      </a:r>
                      <a:endParaRPr lang="en-US" sz="1400" dirty="0"/>
                    </a:p>
                  </a:txBody>
                  <a:tcPr/>
                </a:tc>
                <a:tc>
                  <a:txBody>
                    <a:bodyPr/>
                    <a:lstStyle/>
                    <a:p>
                      <a:r>
                        <a:rPr lang="en-US" sz="1400" dirty="0" smtClean="0"/>
                        <a:t>113426</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5916506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65307" y="178513"/>
            <a:ext cx="10515600" cy="1325563"/>
          </a:xfrm>
        </p:spPr>
        <p:txBody>
          <a:bodyPr/>
          <a:lstStyle/>
          <a:p>
            <a:r>
              <a:rPr lang="en-US" dirty="0" smtClean="0"/>
              <a:t>District Summary</a:t>
            </a:r>
            <a:br>
              <a:rPr lang="en-US" dirty="0" smtClean="0"/>
            </a:br>
            <a:r>
              <a:rPr lang="en-US" sz="2800" i="1" dirty="0" smtClean="0"/>
              <a:t>120 Month Plan</a:t>
            </a:r>
            <a:endParaRPr lang="en-US" sz="2800" i="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63573236"/>
              </p:ext>
            </p:extLst>
          </p:nvPr>
        </p:nvGraphicFramePr>
        <p:xfrm>
          <a:off x="465307" y="2337868"/>
          <a:ext cx="11214164" cy="2830670"/>
        </p:xfrm>
        <a:graphic>
          <a:graphicData uri="http://schemas.openxmlformats.org/drawingml/2006/table">
            <a:tbl>
              <a:tblPr firstRow="1" bandRow="1">
                <a:tableStyleId>{5C22544A-7EE6-4342-B048-85BDC9FD1C3A}</a:tableStyleId>
              </a:tblPr>
              <a:tblGrid>
                <a:gridCol w="1938310"/>
                <a:gridCol w="772720"/>
                <a:gridCol w="933275"/>
                <a:gridCol w="914802"/>
                <a:gridCol w="908187"/>
                <a:gridCol w="999490"/>
                <a:gridCol w="1137446"/>
                <a:gridCol w="997077"/>
                <a:gridCol w="821221"/>
                <a:gridCol w="922964"/>
                <a:gridCol w="868672"/>
              </a:tblGrid>
              <a:tr h="726342">
                <a:tc>
                  <a:txBody>
                    <a:bodyPr/>
                    <a:lstStyle/>
                    <a:p>
                      <a:r>
                        <a:rPr lang="en-US" sz="1600" dirty="0" smtClean="0"/>
                        <a:t>6 month </a:t>
                      </a:r>
                      <a:endParaRPr lang="en-US" sz="1600" dirty="0"/>
                    </a:p>
                  </a:txBody>
                  <a:tcPr/>
                </a:tc>
                <a:tc>
                  <a:txBody>
                    <a:bodyPr/>
                    <a:lstStyle/>
                    <a:p>
                      <a:r>
                        <a:rPr lang="en-US" sz="1600" dirty="0" smtClean="0"/>
                        <a:t>1 year </a:t>
                      </a:r>
                    </a:p>
                    <a:p>
                      <a:r>
                        <a:rPr lang="en-US" sz="1600" dirty="0" smtClean="0"/>
                        <a:t>2018</a:t>
                      </a:r>
                      <a:endParaRPr lang="en-US" sz="1600" dirty="0"/>
                    </a:p>
                  </a:txBody>
                  <a:tcPr/>
                </a:tc>
                <a:tc>
                  <a:txBody>
                    <a:bodyPr/>
                    <a:lstStyle/>
                    <a:p>
                      <a:r>
                        <a:rPr lang="en-US" sz="1600" dirty="0" smtClean="0"/>
                        <a:t>2 year</a:t>
                      </a:r>
                    </a:p>
                    <a:p>
                      <a:r>
                        <a:rPr lang="en-US" sz="1600" dirty="0" smtClean="0"/>
                        <a:t>2019 </a:t>
                      </a:r>
                      <a:endParaRPr lang="en-US" sz="1600" dirty="0"/>
                    </a:p>
                  </a:txBody>
                  <a:tcPr/>
                </a:tc>
                <a:tc>
                  <a:txBody>
                    <a:bodyPr/>
                    <a:lstStyle/>
                    <a:p>
                      <a:r>
                        <a:rPr lang="en-US" sz="1600" dirty="0" smtClean="0"/>
                        <a:t>3 year </a:t>
                      </a:r>
                    </a:p>
                    <a:p>
                      <a:r>
                        <a:rPr lang="en-US" sz="1600" dirty="0" smtClean="0"/>
                        <a:t>2020</a:t>
                      </a:r>
                      <a:endParaRPr lang="en-US" sz="1600" dirty="0"/>
                    </a:p>
                  </a:txBody>
                  <a:tcPr/>
                </a:tc>
                <a:tc>
                  <a:txBody>
                    <a:bodyPr/>
                    <a:lstStyle/>
                    <a:p>
                      <a:r>
                        <a:rPr lang="en-US" sz="1600" dirty="0" smtClean="0"/>
                        <a:t>4 year </a:t>
                      </a:r>
                    </a:p>
                    <a:p>
                      <a:r>
                        <a:rPr lang="en-US" sz="1600" dirty="0" smtClean="0"/>
                        <a:t>2021</a:t>
                      </a:r>
                      <a:endParaRPr lang="en-US" sz="1600" dirty="0"/>
                    </a:p>
                  </a:txBody>
                  <a:tcPr/>
                </a:tc>
                <a:tc>
                  <a:txBody>
                    <a:bodyPr/>
                    <a:lstStyle/>
                    <a:p>
                      <a:r>
                        <a:rPr lang="en-US" sz="1600" dirty="0" smtClean="0"/>
                        <a:t>5 year</a:t>
                      </a:r>
                    </a:p>
                    <a:p>
                      <a:r>
                        <a:rPr lang="en-US" sz="1600" dirty="0" smtClean="0"/>
                        <a:t>2022</a:t>
                      </a:r>
                      <a:endParaRPr lang="en-US" sz="1600" dirty="0"/>
                    </a:p>
                  </a:txBody>
                  <a:tcPr/>
                </a:tc>
                <a:tc>
                  <a:txBody>
                    <a:bodyPr/>
                    <a:lstStyle/>
                    <a:p>
                      <a:r>
                        <a:rPr lang="en-US" sz="1600" dirty="0" smtClean="0"/>
                        <a:t>6 year </a:t>
                      </a:r>
                    </a:p>
                    <a:p>
                      <a:r>
                        <a:rPr lang="en-US" sz="1600" dirty="0" smtClean="0"/>
                        <a:t>2023</a:t>
                      </a:r>
                      <a:endParaRPr lang="en-US" sz="1600" dirty="0"/>
                    </a:p>
                  </a:txBody>
                  <a:tcPr/>
                </a:tc>
                <a:tc>
                  <a:txBody>
                    <a:bodyPr/>
                    <a:lstStyle/>
                    <a:p>
                      <a:r>
                        <a:rPr lang="en-US" sz="1600" dirty="0" smtClean="0"/>
                        <a:t>7 year </a:t>
                      </a:r>
                    </a:p>
                    <a:p>
                      <a:r>
                        <a:rPr lang="en-US" sz="1600" dirty="0" smtClean="0"/>
                        <a:t>2024</a:t>
                      </a:r>
                      <a:endParaRPr lang="en-US" sz="1600" dirty="0"/>
                    </a:p>
                  </a:txBody>
                  <a:tcPr/>
                </a:tc>
                <a:tc>
                  <a:txBody>
                    <a:bodyPr/>
                    <a:lstStyle/>
                    <a:p>
                      <a:r>
                        <a:rPr lang="en-US" sz="1600" dirty="0" smtClean="0"/>
                        <a:t>8 year </a:t>
                      </a:r>
                    </a:p>
                    <a:p>
                      <a:r>
                        <a:rPr lang="en-US" sz="1600" dirty="0" smtClean="0"/>
                        <a:t>2025</a:t>
                      </a:r>
                      <a:endParaRPr lang="en-US" sz="1600" dirty="0"/>
                    </a:p>
                  </a:txBody>
                  <a:tcPr/>
                </a:tc>
                <a:tc>
                  <a:txBody>
                    <a:bodyPr/>
                    <a:lstStyle/>
                    <a:p>
                      <a:r>
                        <a:rPr lang="en-US" sz="1600" dirty="0" smtClean="0"/>
                        <a:t>9 year</a:t>
                      </a:r>
                    </a:p>
                    <a:p>
                      <a:r>
                        <a:rPr lang="en-US" sz="1600" dirty="0" smtClean="0"/>
                        <a:t>2026</a:t>
                      </a:r>
                      <a:endParaRPr lang="en-US" sz="1600" dirty="0"/>
                    </a:p>
                  </a:txBody>
                  <a:tcPr/>
                </a:tc>
                <a:tc>
                  <a:txBody>
                    <a:bodyPr/>
                    <a:lstStyle/>
                    <a:p>
                      <a:r>
                        <a:rPr lang="en-US" sz="1600" dirty="0" smtClean="0"/>
                        <a:t>10 year </a:t>
                      </a:r>
                    </a:p>
                    <a:p>
                      <a:r>
                        <a:rPr lang="en-US" sz="1600" dirty="0" smtClean="0"/>
                        <a:t>2027</a:t>
                      </a:r>
                      <a:endParaRPr lang="en-US" sz="1600" dirty="0"/>
                    </a:p>
                  </a:txBody>
                  <a:tcPr/>
                </a:tc>
              </a:tr>
              <a:tr h="261698">
                <a:tc>
                  <a:txBody>
                    <a:bodyPr/>
                    <a:lstStyle/>
                    <a:p>
                      <a:r>
                        <a:rPr lang="en-US" sz="1600" dirty="0" smtClean="0"/>
                        <a:t>PIT house </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$12,500</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$8,000</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261698">
                <a:tc>
                  <a:txBody>
                    <a:bodyPr/>
                    <a:lstStyle/>
                    <a:p>
                      <a:r>
                        <a:rPr lang="en-US" sz="1600" dirty="0" smtClean="0"/>
                        <a:t>TEAM and</a:t>
                      </a:r>
                      <a:r>
                        <a:rPr lang="en-US" sz="1600" baseline="0" dirty="0" smtClean="0"/>
                        <a:t> BO Portables </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$5,000</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261698">
                <a:tc>
                  <a:txBody>
                    <a:bodyPr/>
                    <a:lstStyle/>
                    <a:p>
                      <a:r>
                        <a:rPr lang="en-US" sz="1600" dirty="0" smtClean="0"/>
                        <a:t>Grounds Equipment </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$20,000</a:t>
                      </a:r>
                      <a:endParaRPr lang="en-US" sz="1600" dirty="0"/>
                    </a:p>
                  </a:txBody>
                  <a:tcPr/>
                </a:tc>
                <a:tc>
                  <a:txBody>
                    <a:bodyPr/>
                    <a:lstStyle/>
                    <a:p>
                      <a:r>
                        <a:rPr lang="en-US" sz="1600" dirty="0" smtClean="0"/>
                        <a:t>$7,500</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r h="503482">
                <a:tc>
                  <a:txBody>
                    <a:bodyPr/>
                    <a:lstStyle/>
                    <a:p>
                      <a:r>
                        <a:rPr lang="en-US" sz="1600" dirty="0" smtClean="0"/>
                        <a:t>Fleet Vehicles</a:t>
                      </a:r>
                      <a:r>
                        <a:rPr lang="en-US" sz="1600" baseline="0" dirty="0" smtClean="0"/>
                        <a:t> </a:t>
                      </a:r>
                      <a:endParaRPr lang="en-US" sz="1600" dirty="0"/>
                    </a:p>
                  </a:txBody>
                  <a:tcPr/>
                </a:tc>
                <a:tc>
                  <a:txBody>
                    <a:bodyPr/>
                    <a:lstStyle/>
                    <a:p>
                      <a:r>
                        <a:rPr lang="en-US" sz="1600" dirty="0" smtClean="0"/>
                        <a:t>-</a:t>
                      </a:r>
                      <a:endParaRPr lang="en-US" sz="1600" dirty="0"/>
                    </a:p>
                  </a:txBody>
                  <a:tcPr/>
                </a:tc>
                <a:tc>
                  <a:txBody>
                    <a:bodyPr/>
                    <a:lstStyle/>
                    <a:p>
                      <a:r>
                        <a:rPr lang="en-US" sz="1600" dirty="0" smtClean="0"/>
                        <a:t>$15,000</a:t>
                      </a:r>
                      <a:endParaRPr lang="en-US" sz="1600" dirty="0"/>
                    </a:p>
                  </a:txBody>
                  <a:tcPr/>
                </a:tc>
                <a:tc>
                  <a:txBody>
                    <a:bodyPr/>
                    <a:lstStyle/>
                    <a:p>
                      <a:r>
                        <a:rPr lang="en-US" sz="1600" dirty="0" smtClean="0"/>
                        <a:t>-</a:t>
                      </a:r>
                      <a:endParaRPr lang="en-US" sz="1600" dirty="0"/>
                    </a:p>
                  </a:txBody>
                  <a:tcPr/>
                </a:tc>
                <a:tc>
                  <a:txBody>
                    <a:bodyPr/>
                    <a:lstStyle/>
                    <a:p>
                      <a:r>
                        <a:rPr lang="en-US" sz="1600" dirty="0" smtClean="0">
                          <a:solidFill>
                            <a:schemeClr val="tx1"/>
                          </a:solidFill>
                        </a:rPr>
                        <a:t>$15,000</a:t>
                      </a:r>
                      <a:endParaRPr lang="en-US" sz="1600" dirty="0">
                        <a:solidFill>
                          <a:schemeClr val="tx1"/>
                        </a:solidFill>
                      </a:endParaRPr>
                    </a:p>
                  </a:txBody>
                  <a:tcPr/>
                </a:tc>
                <a:tc>
                  <a:txBody>
                    <a:bodyPr/>
                    <a:lstStyle/>
                    <a:p>
                      <a:r>
                        <a:rPr lang="en-US" sz="1600" dirty="0" smtClean="0"/>
                        <a:t>-</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t>
                      </a:r>
                      <a:endParaRPr lang="en-US" sz="1600" dirty="0"/>
                    </a:p>
                  </a:txBody>
                  <a:tcPr/>
                </a:tc>
                <a:tc>
                  <a:txBody>
                    <a:bodyPr/>
                    <a:lstStyle/>
                    <a:p>
                      <a:r>
                        <a:rPr lang="en-US" sz="1600" dirty="0" smtClean="0"/>
                        <a:t>-</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t>
                      </a:r>
                      <a:endParaRPr lang="en-US" sz="1600" dirty="0"/>
                    </a:p>
                  </a:txBody>
                  <a:tcPr/>
                </a:tc>
                <a:tc>
                  <a:txBody>
                    <a:bodyPr/>
                    <a:lstStyle/>
                    <a:p>
                      <a:r>
                        <a:rPr lang="en-US" sz="1600" dirty="0" smtClean="0"/>
                        <a:t>$28,000</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$28,000</a:t>
                      </a:r>
                      <a:endParaRPr lang="en-US" sz="1600" dirty="0"/>
                    </a:p>
                  </a:txBody>
                  <a:tcPr/>
                </a:tc>
              </a:tr>
              <a:tr h="351166">
                <a:tc>
                  <a:txBody>
                    <a:bodyPr/>
                    <a:lstStyle/>
                    <a:p>
                      <a:r>
                        <a:rPr lang="en-US" sz="1600" dirty="0" smtClean="0"/>
                        <a:t>Total</a:t>
                      </a:r>
                      <a:endParaRPr lang="en-US" sz="1600" dirty="0"/>
                    </a:p>
                  </a:txBody>
                  <a:tcPr/>
                </a:tc>
                <a:tc>
                  <a:txBody>
                    <a:bodyPr/>
                    <a:lstStyle/>
                    <a:p>
                      <a:endParaRPr lang="en-US" sz="1600" dirty="0"/>
                    </a:p>
                  </a:txBody>
                  <a:tcPr/>
                </a:tc>
                <a:tc>
                  <a:txBody>
                    <a:bodyPr/>
                    <a:lstStyle/>
                    <a:p>
                      <a:r>
                        <a:rPr lang="en-US" sz="1600" dirty="0" smtClean="0"/>
                        <a:t>15,000</a:t>
                      </a:r>
                      <a:endParaRPr lang="en-US" sz="1600" dirty="0"/>
                    </a:p>
                  </a:txBody>
                  <a:tcPr/>
                </a:tc>
                <a:tc>
                  <a:txBody>
                    <a:bodyPr/>
                    <a:lstStyle/>
                    <a:p>
                      <a:r>
                        <a:rPr lang="en-US" sz="1600" dirty="0" smtClean="0"/>
                        <a:t>12,500</a:t>
                      </a:r>
                      <a:endParaRPr lang="en-US" sz="1600" dirty="0"/>
                    </a:p>
                  </a:txBody>
                  <a:tcPr/>
                </a:tc>
                <a:tc>
                  <a:txBody>
                    <a:bodyPr/>
                    <a:lstStyle/>
                    <a:p>
                      <a:r>
                        <a:rPr lang="en-US" sz="1600" dirty="0" smtClean="0">
                          <a:solidFill>
                            <a:schemeClr val="tx1"/>
                          </a:solidFill>
                        </a:rPr>
                        <a:t>15,000</a:t>
                      </a:r>
                      <a:endParaRPr lang="en-US" sz="1600" dirty="0">
                        <a:solidFill>
                          <a:schemeClr val="tx1"/>
                        </a:solidFill>
                      </a:endParaRPr>
                    </a:p>
                  </a:txBody>
                  <a:tcPr/>
                </a:tc>
                <a:tc>
                  <a:txBody>
                    <a:bodyPr/>
                    <a:lstStyle/>
                    <a:p>
                      <a:r>
                        <a:rPr lang="en-US" sz="1600" dirty="0" smtClean="0"/>
                        <a:t>20,000</a:t>
                      </a:r>
                      <a:endParaRPr lang="en-US" sz="1600" dirty="0"/>
                    </a:p>
                  </a:txBody>
                  <a:tcPr/>
                </a:tc>
                <a:tc>
                  <a:txBody>
                    <a:bodyPr/>
                    <a:lstStyle/>
                    <a:p>
                      <a:r>
                        <a:rPr lang="en-US" sz="1600" dirty="0" smtClean="0"/>
                        <a:t>7500</a:t>
                      </a:r>
                      <a:endParaRPr lang="en-US" sz="1600" dirty="0"/>
                    </a:p>
                  </a:txBody>
                  <a:tcPr/>
                </a:tc>
                <a:tc>
                  <a:txBody>
                    <a:bodyPr/>
                    <a:lstStyle/>
                    <a:p>
                      <a:r>
                        <a:rPr lang="en-US" sz="1600" dirty="0" smtClean="0"/>
                        <a:t>8000</a:t>
                      </a:r>
                      <a:endParaRPr lang="en-US" sz="1600" dirty="0"/>
                    </a:p>
                  </a:txBody>
                  <a:tcPr/>
                </a:tc>
                <a:tc>
                  <a:txBody>
                    <a:bodyPr/>
                    <a:lstStyle/>
                    <a:p>
                      <a:r>
                        <a:rPr lang="en-US" sz="1600" dirty="0" smtClean="0"/>
                        <a:t>5000</a:t>
                      </a:r>
                      <a:endParaRPr lang="en-US" sz="1600" dirty="0"/>
                    </a:p>
                  </a:txBody>
                  <a:tcPr/>
                </a:tc>
                <a:tc>
                  <a:txBody>
                    <a:bodyPr/>
                    <a:lstStyle/>
                    <a:p>
                      <a:r>
                        <a:rPr lang="en-US" sz="1600" dirty="0" smtClean="0"/>
                        <a:t>28000</a:t>
                      </a:r>
                      <a:endParaRPr lang="en-US" sz="1600" dirty="0"/>
                    </a:p>
                  </a:txBody>
                  <a:tcPr/>
                </a:tc>
                <a:tc>
                  <a:txBody>
                    <a:bodyPr/>
                    <a:lstStyle/>
                    <a:p>
                      <a:r>
                        <a:rPr lang="en-US" sz="1600" dirty="0" smtClean="0"/>
                        <a:t>28000</a:t>
                      </a:r>
                      <a:endParaRPr lang="en-US" sz="1600" dirty="0"/>
                    </a:p>
                  </a:txBody>
                  <a:tcPr/>
                </a:tc>
              </a:tr>
            </a:tbl>
          </a:graphicData>
        </a:graphic>
      </p:graphicFrame>
    </p:spTree>
    <p:extLst>
      <p:ext uri="{BB962C8B-B14F-4D97-AF65-F5344CB8AC3E}">
        <p14:creationId xmlns:p14="http://schemas.microsoft.com/office/powerpoint/2010/main" val="39993169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65307" y="178513"/>
            <a:ext cx="10515600" cy="587969"/>
          </a:xfrm>
        </p:spPr>
        <p:txBody>
          <a:bodyPr>
            <a:normAutofit fontScale="90000"/>
          </a:bodyPr>
          <a:lstStyle/>
          <a:p>
            <a:r>
              <a:rPr lang="en-US" dirty="0" smtClean="0"/>
              <a:t>District Summary </a:t>
            </a:r>
            <a:r>
              <a:rPr lang="en-US" sz="2800" i="1" dirty="0" smtClean="0"/>
              <a:t>120 Month Plan</a:t>
            </a:r>
            <a:endParaRPr lang="en-US" sz="2800" i="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739074088"/>
              </p:ext>
            </p:extLst>
          </p:nvPr>
        </p:nvGraphicFramePr>
        <p:xfrm>
          <a:off x="337696" y="1066396"/>
          <a:ext cx="11412180" cy="5154865"/>
        </p:xfrm>
        <a:graphic>
          <a:graphicData uri="http://schemas.openxmlformats.org/drawingml/2006/table">
            <a:tbl>
              <a:tblPr firstRow="1" bandRow="1">
                <a:tableStyleId>{5C22544A-7EE6-4342-B048-85BDC9FD1C3A}</a:tableStyleId>
              </a:tblPr>
              <a:tblGrid>
                <a:gridCol w="1392381"/>
                <a:gridCol w="917038"/>
                <a:gridCol w="861461"/>
                <a:gridCol w="869460"/>
                <a:gridCol w="858982"/>
                <a:gridCol w="831273"/>
                <a:gridCol w="900024"/>
                <a:gridCol w="901067"/>
                <a:gridCol w="877432"/>
                <a:gridCol w="889250"/>
                <a:gridCol w="1056906"/>
                <a:gridCol w="1056906"/>
              </a:tblGrid>
              <a:tr h="843455">
                <a:tc>
                  <a:txBody>
                    <a:bodyPr/>
                    <a:lstStyle/>
                    <a:p>
                      <a:r>
                        <a:rPr lang="en-US" sz="1400" dirty="0" smtClean="0">
                          <a:latin typeface="+mj-lt"/>
                        </a:rPr>
                        <a:t>6 month </a:t>
                      </a:r>
                      <a:endParaRPr lang="en-US" sz="1400" dirty="0">
                        <a:latin typeface="+mj-lt"/>
                      </a:endParaRPr>
                    </a:p>
                  </a:txBody>
                  <a:tcPr/>
                </a:tc>
                <a:tc>
                  <a:txBody>
                    <a:bodyPr/>
                    <a:lstStyle/>
                    <a:p>
                      <a:r>
                        <a:rPr lang="en-US" sz="1400" dirty="0" smtClean="0">
                          <a:latin typeface="+mj-lt"/>
                        </a:rPr>
                        <a:t>1 year </a:t>
                      </a:r>
                    </a:p>
                    <a:p>
                      <a:r>
                        <a:rPr lang="en-US" sz="1400" dirty="0" smtClean="0">
                          <a:latin typeface="+mj-lt"/>
                        </a:rPr>
                        <a:t>2018</a:t>
                      </a:r>
                      <a:endParaRPr lang="en-US" sz="1400" dirty="0">
                        <a:latin typeface="+mj-lt"/>
                      </a:endParaRPr>
                    </a:p>
                  </a:txBody>
                  <a:tcPr/>
                </a:tc>
                <a:tc>
                  <a:txBody>
                    <a:bodyPr/>
                    <a:lstStyle/>
                    <a:p>
                      <a:r>
                        <a:rPr lang="en-US" sz="1400" dirty="0" smtClean="0">
                          <a:latin typeface="+mj-lt"/>
                        </a:rPr>
                        <a:t>2 year</a:t>
                      </a:r>
                    </a:p>
                    <a:p>
                      <a:r>
                        <a:rPr lang="en-US" sz="1400" dirty="0" smtClean="0">
                          <a:latin typeface="+mj-lt"/>
                        </a:rPr>
                        <a:t>2019 </a:t>
                      </a:r>
                      <a:endParaRPr lang="en-US" sz="1400" dirty="0">
                        <a:latin typeface="+mj-lt"/>
                      </a:endParaRPr>
                    </a:p>
                  </a:txBody>
                  <a:tcPr/>
                </a:tc>
                <a:tc>
                  <a:txBody>
                    <a:bodyPr/>
                    <a:lstStyle/>
                    <a:p>
                      <a:r>
                        <a:rPr lang="en-US" sz="1400" dirty="0" smtClean="0">
                          <a:latin typeface="+mj-lt"/>
                        </a:rPr>
                        <a:t>3 year </a:t>
                      </a:r>
                    </a:p>
                    <a:p>
                      <a:r>
                        <a:rPr lang="en-US" sz="1400" dirty="0" smtClean="0">
                          <a:latin typeface="+mj-lt"/>
                        </a:rPr>
                        <a:t>2020</a:t>
                      </a:r>
                      <a:endParaRPr lang="en-US" sz="1400" dirty="0">
                        <a:latin typeface="+mj-lt"/>
                      </a:endParaRPr>
                    </a:p>
                  </a:txBody>
                  <a:tcPr/>
                </a:tc>
                <a:tc>
                  <a:txBody>
                    <a:bodyPr/>
                    <a:lstStyle/>
                    <a:p>
                      <a:r>
                        <a:rPr lang="en-US" sz="1400" dirty="0" smtClean="0">
                          <a:latin typeface="+mj-lt"/>
                        </a:rPr>
                        <a:t>4 year </a:t>
                      </a:r>
                    </a:p>
                    <a:p>
                      <a:r>
                        <a:rPr lang="en-US" sz="1400" dirty="0" smtClean="0">
                          <a:latin typeface="+mj-lt"/>
                        </a:rPr>
                        <a:t>2021</a:t>
                      </a:r>
                      <a:endParaRPr lang="en-US" sz="1400" dirty="0">
                        <a:latin typeface="+mj-lt"/>
                      </a:endParaRPr>
                    </a:p>
                  </a:txBody>
                  <a:tcPr/>
                </a:tc>
                <a:tc>
                  <a:txBody>
                    <a:bodyPr/>
                    <a:lstStyle/>
                    <a:p>
                      <a:r>
                        <a:rPr lang="en-US" sz="1400" dirty="0" smtClean="0">
                          <a:latin typeface="+mj-lt"/>
                        </a:rPr>
                        <a:t>5 year</a:t>
                      </a:r>
                    </a:p>
                    <a:p>
                      <a:r>
                        <a:rPr lang="en-US" sz="1400" dirty="0" smtClean="0">
                          <a:latin typeface="+mj-lt"/>
                        </a:rPr>
                        <a:t>2022</a:t>
                      </a:r>
                      <a:endParaRPr lang="en-US" sz="1400" dirty="0">
                        <a:latin typeface="+mj-lt"/>
                      </a:endParaRPr>
                    </a:p>
                  </a:txBody>
                  <a:tcPr/>
                </a:tc>
                <a:tc>
                  <a:txBody>
                    <a:bodyPr/>
                    <a:lstStyle/>
                    <a:p>
                      <a:r>
                        <a:rPr lang="en-US" sz="1400" dirty="0" smtClean="0">
                          <a:latin typeface="+mj-lt"/>
                        </a:rPr>
                        <a:t>6 year </a:t>
                      </a:r>
                    </a:p>
                    <a:p>
                      <a:r>
                        <a:rPr lang="en-US" sz="1400" dirty="0" smtClean="0">
                          <a:latin typeface="+mj-lt"/>
                        </a:rPr>
                        <a:t>2023</a:t>
                      </a:r>
                      <a:endParaRPr lang="en-US" sz="1400" dirty="0">
                        <a:latin typeface="+mj-lt"/>
                      </a:endParaRPr>
                    </a:p>
                  </a:txBody>
                  <a:tcPr/>
                </a:tc>
                <a:tc>
                  <a:txBody>
                    <a:bodyPr/>
                    <a:lstStyle/>
                    <a:p>
                      <a:r>
                        <a:rPr lang="en-US" sz="1400" dirty="0" smtClean="0">
                          <a:latin typeface="+mj-lt"/>
                        </a:rPr>
                        <a:t>7 year </a:t>
                      </a:r>
                    </a:p>
                    <a:p>
                      <a:r>
                        <a:rPr lang="en-US" sz="1400" dirty="0" smtClean="0">
                          <a:latin typeface="+mj-lt"/>
                        </a:rPr>
                        <a:t>2024</a:t>
                      </a:r>
                      <a:endParaRPr lang="en-US" sz="1400" dirty="0">
                        <a:latin typeface="+mj-lt"/>
                      </a:endParaRPr>
                    </a:p>
                  </a:txBody>
                  <a:tcPr/>
                </a:tc>
                <a:tc>
                  <a:txBody>
                    <a:bodyPr/>
                    <a:lstStyle/>
                    <a:p>
                      <a:r>
                        <a:rPr lang="en-US" sz="1400" dirty="0" smtClean="0">
                          <a:latin typeface="+mj-lt"/>
                        </a:rPr>
                        <a:t>8 year </a:t>
                      </a:r>
                    </a:p>
                    <a:p>
                      <a:r>
                        <a:rPr lang="en-US" sz="1400" dirty="0" smtClean="0">
                          <a:latin typeface="+mj-lt"/>
                        </a:rPr>
                        <a:t>2025</a:t>
                      </a:r>
                      <a:endParaRPr lang="en-US" sz="1400" dirty="0">
                        <a:latin typeface="+mj-lt"/>
                      </a:endParaRPr>
                    </a:p>
                  </a:txBody>
                  <a:tcPr/>
                </a:tc>
                <a:tc>
                  <a:txBody>
                    <a:bodyPr/>
                    <a:lstStyle/>
                    <a:p>
                      <a:r>
                        <a:rPr lang="en-US" sz="1400" dirty="0" smtClean="0">
                          <a:latin typeface="+mj-lt"/>
                        </a:rPr>
                        <a:t>9 year</a:t>
                      </a:r>
                    </a:p>
                    <a:p>
                      <a:r>
                        <a:rPr lang="en-US" sz="1400" dirty="0" smtClean="0">
                          <a:latin typeface="+mj-lt"/>
                        </a:rPr>
                        <a:t>2026</a:t>
                      </a:r>
                      <a:endParaRPr lang="en-US" sz="1400" dirty="0">
                        <a:latin typeface="+mj-lt"/>
                      </a:endParaRPr>
                    </a:p>
                  </a:txBody>
                  <a:tcPr/>
                </a:tc>
                <a:tc>
                  <a:txBody>
                    <a:bodyPr/>
                    <a:lstStyle/>
                    <a:p>
                      <a:r>
                        <a:rPr lang="en-US" sz="1400" dirty="0" smtClean="0">
                          <a:latin typeface="+mj-lt"/>
                        </a:rPr>
                        <a:t>10 year </a:t>
                      </a:r>
                    </a:p>
                    <a:p>
                      <a:r>
                        <a:rPr lang="en-US" sz="1400" dirty="0" smtClean="0">
                          <a:latin typeface="+mj-lt"/>
                        </a:rPr>
                        <a:t>2027</a:t>
                      </a:r>
                      <a:endParaRPr lang="en-US" sz="1400" dirty="0">
                        <a:latin typeface="+mj-lt"/>
                      </a:endParaRPr>
                    </a:p>
                  </a:txBody>
                  <a:tcPr/>
                </a:tc>
                <a:tc>
                  <a:txBody>
                    <a:bodyPr/>
                    <a:lstStyle/>
                    <a:p>
                      <a:r>
                        <a:rPr lang="en-US" sz="1400" dirty="0" smtClean="0">
                          <a:latin typeface="+mj-lt"/>
                        </a:rPr>
                        <a:t>School </a:t>
                      </a:r>
                    </a:p>
                    <a:p>
                      <a:r>
                        <a:rPr lang="en-US" sz="1400" dirty="0" smtClean="0">
                          <a:latin typeface="+mj-lt"/>
                        </a:rPr>
                        <a:t>Total</a:t>
                      </a:r>
                      <a:endParaRPr lang="en-US" sz="1400" dirty="0">
                        <a:latin typeface="+mj-lt"/>
                      </a:endParaRPr>
                    </a:p>
                  </a:txBody>
                  <a:tcPr/>
                </a:tc>
              </a:tr>
              <a:tr h="601706">
                <a:tc>
                  <a:txBody>
                    <a:bodyPr/>
                    <a:lstStyle/>
                    <a:p>
                      <a:r>
                        <a:rPr lang="en-US" sz="1400" dirty="0" smtClean="0">
                          <a:latin typeface="+mj-lt"/>
                        </a:rPr>
                        <a:t>Woodland</a:t>
                      </a:r>
                      <a:r>
                        <a:rPr lang="en-US" sz="1400" baseline="0" dirty="0" smtClean="0">
                          <a:latin typeface="+mj-lt"/>
                        </a:rPr>
                        <a:t> Primary</a:t>
                      </a:r>
                      <a:endParaRPr lang="en-US" sz="1400" dirty="0">
                        <a:latin typeface="+mj-lt"/>
                      </a:endParaRPr>
                    </a:p>
                  </a:txBody>
                  <a:tcPr/>
                </a:tc>
                <a:tc>
                  <a:txBody>
                    <a:bodyPr/>
                    <a:lstStyle/>
                    <a:p>
                      <a:r>
                        <a:rPr lang="en-US" sz="1400" dirty="0" smtClean="0">
                          <a:latin typeface="+mj-lt"/>
                        </a:rPr>
                        <a:t>$122,380</a:t>
                      </a:r>
                      <a:endParaRPr lang="en-US" sz="1400" dirty="0">
                        <a:latin typeface="+mj-lt"/>
                      </a:endParaRPr>
                    </a:p>
                  </a:txBody>
                  <a:tcPr/>
                </a:tc>
                <a:tc>
                  <a:txBody>
                    <a:bodyPr/>
                    <a:lstStyle/>
                    <a:p>
                      <a:r>
                        <a:rPr lang="en-US" sz="1400" dirty="0" smtClean="0">
                          <a:latin typeface="+mj-lt"/>
                        </a:rPr>
                        <a:t>$88,740</a:t>
                      </a:r>
                      <a:endParaRPr lang="en-US" sz="1400" dirty="0">
                        <a:latin typeface="+mj-lt"/>
                      </a:endParaRPr>
                    </a:p>
                  </a:txBody>
                  <a:tcPr/>
                </a:tc>
                <a:tc>
                  <a:txBody>
                    <a:bodyPr/>
                    <a:lstStyle/>
                    <a:p>
                      <a:r>
                        <a:rPr lang="en-US" sz="1400" dirty="0" smtClean="0">
                          <a:latin typeface="+mj-lt"/>
                        </a:rPr>
                        <a:t>$70,885</a:t>
                      </a:r>
                      <a:endParaRPr lang="en-US" sz="1400" dirty="0">
                        <a:latin typeface="+mj-lt"/>
                      </a:endParaRPr>
                    </a:p>
                  </a:txBody>
                  <a:tcPr/>
                </a:tc>
                <a:tc>
                  <a:txBody>
                    <a:bodyPr/>
                    <a:lstStyle/>
                    <a:p>
                      <a:r>
                        <a:rPr lang="en-US" sz="1400" dirty="0" smtClean="0">
                          <a:latin typeface="+mj-lt"/>
                        </a:rPr>
                        <a:t>$56,000</a:t>
                      </a:r>
                      <a:endParaRPr lang="en-US" sz="1400" dirty="0">
                        <a:latin typeface="+mj-lt"/>
                      </a:endParaRPr>
                    </a:p>
                  </a:txBody>
                  <a:tcPr/>
                </a:tc>
                <a:tc>
                  <a:txBody>
                    <a:bodyPr/>
                    <a:lstStyle/>
                    <a:p>
                      <a:r>
                        <a:rPr lang="en-US" sz="1400" dirty="0" smtClean="0">
                          <a:latin typeface="+mj-lt"/>
                        </a:rPr>
                        <a:t>$51,960</a:t>
                      </a:r>
                      <a:endParaRPr lang="en-US" sz="1400" dirty="0">
                        <a:latin typeface="+mj-lt"/>
                      </a:endParaRPr>
                    </a:p>
                  </a:txBody>
                  <a:tcPr/>
                </a:tc>
                <a:tc>
                  <a:txBody>
                    <a:bodyPr/>
                    <a:lstStyle/>
                    <a:p>
                      <a:r>
                        <a:rPr lang="en-US" sz="1400" dirty="0" smtClean="0">
                          <a:latin typeface="+mj-lt"/>
                        </a:rPr>
                        <a:t>$39,420</a:t>
                      </a:r>
                      <a:endParaRPr lang="en-US" sz="1400" dirty="0">
                        <a:latin typeface="+mj-lt"/>
                      </a:endParaRPr>
                    </a:p>
                  </a:txBody>
                  <a:tcPr/>
                </a:tc>
                <a:tc>
                  <a:txBody>
                    <a:bodyPr/>
                    <a:lstStyle/>
                    <a:p>
                      <a:r>
                        <a:rPr lang="en-US" sz="1400" dirty="0" smtClean="0">
                          <a:latin typeface="+mj-lt"/>
                        </a:rPr>
                        <a:t>$53,990</a:t>
                      </a:r>
                      <a:endParaRPr lang="en-US" sz="1400" dirty="0">
                        <a:latin typeface="+mj-lt"/>
                      </a:endParaRPr>
                    </a:p>
                  </a:txBody>
                  <a:tcPr/>
                </a:tc>
                <a:tc>
                  <a:txBody>
                    <a:bodyPr/>
                    <a:lstStyle/>
                    <a:p>
                      <a:r>
                        <a:rPr lang="en-US" sz="1400" dirty="0" smtClean="0">
                          <a:latin typeface="+mj-lt"/>
                        </a:rPr>
                        <a:t>$65,885</a:t>
                      </a:r>
                      <a:endParaRPr lang="en-US" sz="1400" dirty="0">
                        <a:latin typeface="+mj-lt"/>
                      </a:endParaRPr>
                    </a:p>
                  </a:txBody>
                  <a:tcPr/>
                </a:tc>
                <a:tc>
                  <a:txBody>
                    <a:bodyPr/>
                    <a:lstStyle/>
                    <a:p>
                      <a:r>
                        <a:rPr lang="en-US" sz="1400" dirty="0" smtClean="0">
                          <a:latin typeface="+mj-lt"/>
                        </a:rPr>
                        <a:t>$7,000</a:t>
                      </a:r>
                      <a:endParaRPr lang="en-US" sz="1400" dirty="0">
                        <a:latin typeface="+mj-lt"/>
                      </a:endParaRPr>
                    </a:p>
                  </a:txBody>
                  <a:tcPr/>
                </a:tc>
                <a:tc>
                  <a:txBody>
                    <a:bodyPr/>
                    <a:lstStyle/>
                    <a:p>
                      <a:r>
                        <a:rPr lang="en-US" sz="1400" dirty="0" smtClean="0">
                          <a:latin typeface="+mj-lt"/>
                        </a:rPr>
                        <a:t>$3,960</a:t>
                      </a:r>
                      <a:endParaRPr lang="en-US" sz="1400" dirty="0">
                        <a:latin typeface="+mj-lt"/>
                      </a:endParaRPr>
                    </a:p>
                  </a:txBody>
                  <a:tcPr/>
                </a:tc>
                <a:tc>
                  <a:txBody>
                    <a:bodyPr/>
                    <a:lstStyle/>
                    <a:p>
                      <a:r>
                        <a:rPr lang="en-US" sz="1400" dirty="0" smtClean="0">
                          <a:latin typeface="+mj-lt"/>
                        </a:rPr>
                        <a:t>$560,220</a:t>
                      </a:r>
                      <a:endParaRPr lang="en-US" sz="1400" dirty="0">
                        <a:latin typeface="+mj-lt"/>
                      </a:endParaRPr>
                    </a:p>
                  </a:txBody>
                  <a:tcPr/>
                </a:tc>
              </a:tr>
              <a:tr h="601706">
                <a:tc>
                  <a:txBody>
                    <a:bodyPr/>
                    <a:lstStyle/>
                    <a:p>
                      <a:r>
                        <a:rPr lang="en-US" sz="1400" dirty="0" smtClean="0">
                          <a:latin typeface="+mj-lt"/>
                        </a:rPr>
                        <a:t>Woodland Intermediate</a:t>
                      </a:r>
                      <a:endParaRPr lang="en-US" sz="1400" dirty="0">
                        <a:latin typeface="+mj-lt"/>
                      </a:endParaRPr>
                    </a:p>
                  </a:txBody>
                  <a:tcPr/>
                </a:tc>
                <a:tc>
                  <a:txBody>
                    <a:bodyPr/>
                    <a:lstStyle/>
                    <a:p>
                      <a:r>
                        <a:rPr lang="en-US" sz="1400" dirty="0" smtClean="0">
                          <a:latin typeface="+mj-lt"/>
                        </a:rPr>
                        <a:t>$16,000</a:t>
                      </a:r>
                      <a:endParaRPr lang="en-US" sz="1400" dirty="0">
                        <a:latin typeface="+mj-lt"/>
                      </a:endParaRPr>
                    </a:p>
                  </a:txBody>
                  <a:tcPr/>
                </a:tc>
                <a:tc>
                  <a:txBody>
                    <a:bodyPr/>
                    <a:lstStyle/>
                    <a:p>
                      <a:r>
                        <a:rPr lang="en-US" sz="1400" dirty="0" smtClean="0">
                          <a:latin typeface="+mj-lt"/>
                        </a:rPr>
                        <a:t>$61,740</a:t>
                      </a:r>
                      <a:endParaRPr lang="en-US" sz="1400" dirty="0">
                        <a:latin typeface="+mj-lt"/>
                      </a:endParaRPr>
                    </a:p>
                  </a:txBody>
                  <a:tcPr/>
                </a:tc>
                <a:tc>
                  <a:txBody>
                    <a:bodyPr/>
                    <a:lstStyle/>
                    <a:p>
                      <a:r>
                        <a:rPr lang="en-US" sz="1400" dirty="0" smtClean="0">
                          <a:latin typeface="+mj-lt"/>
                        </a:rPr>
                        <a:t>$10,000</a:t>
                      </a:r>
                      <a:endParaRPr lang="en-US" sz="1400" dirty="0">
                        <a:latin typeface="+mj-lt"/>
                      </a:endParaRPr>
                    </a:p>
                  </a:txBody>
                  <a:tcPr/>
                </a:tc>
                <a:tc>
                  <a:txBody>
                    <a:bodyPr/>
                    <a:lstStyle/>
                    <a:p>
                      <a:r>
                        <a:rPr lang="en-US" sz="1400" dirty="0" smtClean="0">
                          <a:latin typeface="+mj-lt"/>
                        </a:rPr>
                        <a:t>-</a:t>
                      </a:r>
                      <a:endParaRPr lang="en-US" sz="1400" dirty="0">
                        <a:latin typeface="+mj-lt"/>
                      </a:endParaRPr>
                    </a:p>
                  </a:txBody>
                  <a:tcPr/>
                </a:tc>
                <a:tc>
                  <a:txBody>
                    <a:bodyPr/>
                    <a:lstStyle/>
                    <a:p>
                      <a:r>
                        <a:rPr lang="en-US" sz="1400" dirty="0" smtClean="0">
                          <a:latin typeface="+mj-lt"/>
                        </a:rPr>
                        <a:t>$37,860</a:t>
                      </a:r>
                      <a:endParaRPr lang="en-US" sz="1400" dirty="0">
                        <a:latin typeface="+mj-lt"/>
                      </a:endParaRPr>
                    </a:p>
                  </a:txBody>
                  <a:tcPr/>
                </a:tc>
                <a:tc>
                  <a:txBody>
                    <a:bodyPr/>
                    <a:lstStyle/>
                    <a:p>
                      <a:r>
                        <a:rPr lang="en-US" sz="1400" dirty="0" smtClean="0">
                          <a:latin typeface="+mj-lt"/>
                        </a:rPr>
                        <a:t>$15,000</a:t>
                      </a:r>
                      <a:endParaRPr lang="en-US" sz="1400" dirty="0">
                        <a:latin typeface="+mj-lt"/>
                      </a:endParaRPr>
                    </a:p>
                  </a:txBody>
                  <a:tcPr/>
                </a:tc>
                <a:tc>
                  <a:txBody>
                    <a:bodyPr/>
                    <a:lstStyle/>
                    <a:p>
                      <a:r>
                        <a:rPr lang="en-US" sz="1400" dirty="0" smtClean="0">
                          <a:latin typeface="+mj-lt"/>
                        </a:rPr>
                        <a:t>$35,240</a:t>
                      </a:r>
                      <a:endParaRPr lang="en-US" sz="1400" dirty="0">
                        <a:latin typeface="+mj-lt"/>
                      </a:endParaRPr>
                    </a:p>
                  </a:txBody>
                  <a:tcPr/>
                </a:tc>
                <a:tc>
                  <a:txBody>
                    <a:bodyPr/>
                    <a:lstStyle/>
                    <a:p>
                      <a:r>
                        <a:rPr lang="en-US" sz="1400" dirty="0" smtClean="0">
                          <a:latin typeface="+mj-lt"/>
                        </a:rPr>
                        <a:t>$15,000</a:t>
                      </a:r>
                      <a:endParaRPr lang="en-US" sz="1400" dirty="0">
                        <a:latin typeface="+mj-lt"/>
                      </a:endParaRPr>
                    </a:p>
                  </a:txBody>
                  <a:tcPr/>
                </a:tc>
                <a:tc>
                  <a:txBody>
                    <a:bodyPr/>
                    <a:lstStyle/>
                    <a:p>
                      <a:r>
                        <a:rPr lang="en-US" sz="1400" dirty="0" smtClean="0">
                          <a:latin typeface="+mj-lt"/>
                        </a:rPr>
                        <a:t>$30,000</a:t>
                      </a:r>
                      <a:endParaRPr lang="en-US" sz="1400" dirty="0">
                        <a:latin typeface="+mj-lt"/>
                      </a:endParaRPr>
                    </a:p>
                  </a:txBody>
                  <a:tcPr/>
                </a:tc>
                <a:tc>
                  <a:txBody>
                    <a:bodyPr/>
                    <a:lstStyle/>
                    <a:p>
                      <a:r>
                        <a:rPr lang="en-US" sz="1400" dirty="0" smtClean="0">
                          <a:latin typeface="+mj-lt"/>
                        </a:rPr>
                        <a:t>$57,860</a:t>
                      </a:r>
                      <a:endParaRPr lang="en-US" sz="1400" dirty="0">
                        <a:latin typeface="+mj-lt"/>
                      </a:endParaRPr>
                    </a:p>
                  </a:txBody>
                  <a:tcPr/>
                </a:tc>
                <a:tc>
                  <a:txBody>
                    <a:bodyPr/>
                    <a:lstStyle/>
                    <a:p>
                      <a:r>
                        <a:rPr lang="en-US" sz="1400" dirty="0" smtClean="0">
                          <a:latin typeface="+mj-lt"/>
                        </a:rPr>
                        <a:t>$278,700</a:t>
                      </a:r>
                      <a:endParaRPr lang="en-US" sz="1400" dirty="0">
                        <a:latin typeface="+mj-lt"/>
                      </a:endParaRPr>
                    </a:p>
                  </a:txBody>
                  <a:tcPr/>
                </a:tc>
              </a:tr>
              <a:tr h="601706">
                <a:tc>
                  <a:txBody>
                    <a:bodyPr/>
                    <a:lstStyle/>
                    <a:p>
                      <a:r>
                        <a:rPr lang="en-US" sz="1400" dirty="0" smtClean="0">
                          <a:latin typeface="+mj-lt"/>
                        </a:rPr>
                        <a:t>Woodland Middle</a:t>
                      </a:r>
                      <a:endParaRPr lang="en-US" sz="1400" dirty="0">
                        <a:latin typeface="+mj-lt"/>
                      </a:endParaRPr>
                    </a:p>
                  </a:txBody>
                  <a:tcPr/>
                </a:tc>
                <a:tc>
                  <a:txBody>
                    <a:bodyPr/>
                    <a:lstStyle/>
                    <a:p>
                      <a:r>
                        <a:rPr lang="en-US" sz="1400" dirty="0" smtClean="0">
                          <a:latin typeface="+mj-lt"/>
                        </a:rPr>
                        <a:t>$146,475</a:t>
                      </a:r>
                      <a:endParaRPr lang="en-US" sz="1400" dirty="0">
                        <a:latin typeface="+mj-lt"/>
                      </a:endParaRPr>
                    </a:p>
                  </a:txBody>
                  <a:tcPr/>
                </a:tc>
                <a:tc>
                  <a:txBody>
                    <a:bodyPr/>
                    <a:lstStyle/>
                    <a:p>
                      <a:r>
                        <a:rPr lang="en-US" sz="1400" dirty="0" smtClean="0">
                          <a:latin typeface="+mj-lt"/>
                        </a:rPr>
                        <a:t>$204,085</a:t>
                      </a:r>
                      <a:endParaRPr lang="en-US" sz="1400" dirty="0">
                        <a:latin typeface="+mj-lt"/>
                      </a:endParaRPr>
                    </a:p>
                  </a:txBody>
                  <a:tcPr/>
                </a:tc>
                <a:tc>
                  <a:txBody>
                    <a:bodyPr/>
                    <a:lstStyle/>
                    <a:p>
                      <a:r>
                        <a:rPr lang="en-US" sz="1400" dirty="0" smtClean="0">
                          <a:latin typeface="+mj-lt"/>
                        </a:rPr>
                        <a:t>$95,555</a:t>
                      </a:r>
                      <a:endParaRPr lang="en-US" sz="1400" dirty="0">
                        <a:latin typeface="+mj-lt"/>
                      </a:endParaRPr>
                    </a:p>
                  </a:txBody>
                  <a:tcPr/>
                </a:tc>
                <a:tc>
                  <a:txBody>
                    <a:bodyPr/>
                    <a:lstStyle/>
                    <a:p>
                      <a:r>
                        <a:rPr lang="en-US" sz="1400" dirty="0" smtClean="0">
                          <a:latin typeface="+mj-lt"/>
                        </a:rPr>
                        <a:t>$143,881</a:t>
                      </a:r>
                      <a:endParaRPr lang="en-US" sz="1400" dirty="0">
                        <a:latin typeface="+mj-lt"/>
                      </a:endParaRPr>
                    </a:p>
                  </a:txBody>
                  <a:tcPr/>
                </a:tc>
                <a:tc>
                  <a:txBody>
                    <a:bodyPr/>
                    <a:lstStyle/>
                    <a:p>
                      <a:r>
                        <a:rPr lang="en-US" sz="1400" dirty="0" smtClean="0">
                          <a:latin typeface="+mj-lt"/>
                        </a:rPr>
                        <a:t>$53,000</a:t>
                      </a:r>
                      <a:endParaRPr lang="en-US" sz="1400" dirty="0">
                        <a:latin typeface="+mj-lt"/>
                      </a:endParaRPr>
                    </a:p>
                  </a:txBody>
                  <a:tcPr/>
                </a:tc>
                <a:tc>
                  <a:txBody>
                    <a:bodyPr/>
                    <a:lstStyle/>
                    <a:p>
                      <a:r>
                        <a:rPr lang="en-US" sz="1400" dirty="0" smtClean="0">
                          <a:latin typeface="+mj-lt"/>
                        </a:rPr>
                        <a:t>$138,825</a:t>
                      </a:r>
                      <a:endParaRPr lang="en-US" sz="1400" dirty="0">
                        <a:latin typeface="+mj-lt"/>
                      </a:endParaRPr>
                    </a:p>
                  </a:txBody>
                  <a:tcPr/>
                </a:tc>
                <a:tc>
                  <a:txBody>
                    <a:bodyPr/>
                    <a:lstStyle/>
                    <a:p>
                      <a:r>
                        <a:rPr lang="en-US" sz="1400" dirty="0" smtClean="0">
                          <a:latin typeface="+mj-lt"/>
                        </a:rPr>
                        <a:t>$39,825</a:t>
                      </a:r>
                      <a:endParaRPr lang="en-US" sz="1400" dirty="0">
                        <a:latin typeface="+mj-lt"/>
                      </a:endParaRPr>
                    </a:p>
                  </a:txBody>
                  <a:tcPr/>
                </a:tc>
                <a:tc>
                  <a:txBody>
                    <a:bodyPr/>
                    <a:lstStyle/>
                    <a:p>
                      <a:r>
                        <a:rPr lang="en-US" sz="1400" dirty="0" smtClean="0">
                          <a:latin typeface="+mj-lt"/>
                        </a:rPr>
                        <a:t>$69,790</a:t>
                      </a:r>
                      <a:endParaRPr lang="en-US" sz="1400" dirty="0">
                        <a:latin typeface="+mj-lt"/>
                      </a:endParaRPr>
                    </a:p>
                  </a:txBody>
                  <a:tcPr/>
                </a:tc>
                <a:tc>
                  <a:txBody>
                    <a:bodyPr/>
                    <a:lstStyle/>
                    <a:p>
                      <a:r>
                        <a:rPr lang="en-US" sz="1400" dirty="0" smtClean="0">
                          <a:latin typeface="+mj-lt"/>
                        </a:rPr>
                        <a:t>$101,517</a:t>
                      </a:r>
                      <a:endParaRPr lang="en-US" sz="1400" dirty="0">
                        <a:latin typeface="+mj-lt"/>
                      </a:endParaRPr>
                    </a:p>
                  </a:txBody>
                  <a:tcPr/>
                </a:tc>
                <a:tc>
                  <a:txBody>
                    <a:bodyPr/>
                    <a:lstStyle/>
                    <a:p>
                      <a:r>
                        <a:rPr lang="en-US" sz="1400" dirty="0" smtClean="0">
                          <a:latin typeface="+mj-lt"/>
                        </a:rPr>
                        <a:t>$185,512</a:t>
                      </a:r>
                      <a:endParaRPr lang="en-US" sz="1400" dirty="0">
                        <a:latin typeface="+mj-lt"/>
                      </a:endParaRPr>
                    </a:p>
                  </a:txBody>
                  <a:tcPr/>
                </a:tc>
                <a:tc>
                  <a:txBody>
                    <a:bodyPr/>
                    <a:lstStyle/>
                    <a:p>
                      <a:r>
                        <a:rPr lang="en-US" sz="1400" dirty="0" smtClean="0">
                          <a:latin typeface="+mj-lt"/>
                        </a:rPr>
                        <a:t>$1,178,465</a:t>
                      </a:r>
                      <a:endParaRPr lang="en-US" sz="1400" dirty="0">
                        <a:latin typeface="+mj-lt"/>
                      </a:endParaRPr>
                    </a:p>
                  </a:txBody>
                  <a:tcPr/>
                </a:tc>
              </a:tr>
              <a:tr h="567655">
                <a:tc>
                  <a:txBody>
                    <a:bodyPr/>
                    <a:lstStyle/>
                    <a:p>
                      <a:r>
                        <a:rPr lang="en-US" sz="1400" dirty="0" smtClean="0">
                          <a:latin typeface="+mj-lt"/>
                        </a:rPr>
                        <a:t>Woodland High</a:t>
                      </a:r>
                      <a:endParaRPr lang="en-US" sz="1400" dirty="0">
                        <a:latin typeface="+mj-lt"/>
                      </a:endParaRPr>
                    </a:p>
                  </a:txBody>
                  <a:tcPr/>
                </a:tc>
                <a:tc>
                  <a:txBody>
                    <a:bodyPr/>
                    <a:lstStyle/>
                    <a:p>
                      <a:r>
                        <a:rPr lang="en-US" sz="1400" dirty="0" smtClean="0">
                          <a:latin typeface="+mj-lt"/>
                        </a:rPr>
                        <a:t>$10,000</a:t>
                      </a:r>
                      <a:endParaRPr lang="en-US" sz="1400" dirty="0">
                        <a:latin typeface="+mj-lt"/>
                      </a:endParaRPr>
                    </a:p>
                  </a:txBody>
                  <a:tcPr/>
                </a:tc>
                <a:tc>
                  <a:txBody>
                    <a:bodyPr/>
                    <a:lstStyle/>
                    <a:p>
                      <a:r>
                        <a:rPr lang="en-US" sz="1400" dirty="0" smtClean="0">
                          <a:latin typeface="+mj-lt"/>
                        </a:rPr>
                        <a:t>$41,000</a:t>
                      </a:r>
                      <a:endParaRPr lang="en-US" sz="1400" dirty="0">
                        <a:latin typeface="+mj-lt"/>
                      </a:endParaRPr>
                    </a:p>
                  </a:txBody>
                  <a:tcPr/>
                </a:tc>
                <a:tc>
                  <a:txBody>
                    <a:bodyPr/>
                    <a:lstStyle/>
                    <a:p>
                      <a:r>
                        <a:rPr lang="en-US" sz="1400" dirty="0" smtClean="0">
                          <a:latin typeface="+mj-lt"/>
                        </a:rPr>
                        <a:t>$32,000</a:t>
                      </a:r>
                      <a:endParaRPr lang="en-US" sz="1400" dirty="0">
                        <a:latin typeface="+mj-lt"/>
                      </a:endParaRPr>
                    </a:p>
                  </a:txBody>
                  <a:tcPr/>
                </a:tc>
                <a:tc>
                  <a:txBody>
                    <a:bodyPr/>
                    <a:lstStyle/>
                    <a:p>
                      <a:r>
                        <a:rPr lang="en-US" sz="1400" dirty="0" smtClean="0">
                          <a:latin typeface="+mj-lt"/>
                        </a:rPr>
                        <a:t>$46,118</a:t>
                      </a:r>
                      <a:endParaRPr lang="en-US" sz="1400" dirty="0">
                        <a:latin typeface="+mj-lt"/>
                      </a:endParaRPr>
                    </a:p>
                  </a:txBody>
                  <a:tcPr/>
                </a:tc>
                <a:tc>
                  <a:txBody>
                    <a:bodyPr/>
                    <a:lstStyle/>
                    <a:p>
                      <a:r>
                        <a:rPr lang="en-US" sz="1400" dirty="0" smtClean="0">
                          <a:latin typeface="+mj-lt"/>
                        </a:rPr>
                        <a:t>$29,700</a:t>
                      </a:r>
                      <a:endParaRPr lang="en-US" sz="1400" dirty="0">
                        <a:latin typeface="+mj-lt"/>
                      </a:endParaRPr>
                    </a:p>
                  </a:txBody>
                  <a:tcPr/>
                </a:tc>
                <a:tc>
                  <a:txBody>
                    <a:bodyPr/>
                    <a:lstStyle/>
                    <a:p>
                      <a:r>
                        <a:rPr lang="en-US" sz="1400" dirty="0" smtClean="0">
                          <a:latin typeface="+mj-lt"/>
                        </a:rPr>
                        <a:t>$14,580</a:t>
                      </a:r>
                      <a:endParaRPr lang="en-US" sz="1400" dirty="0">
                        <a:latin typeface="+mj-lt"/>
                      </a:endParaRPr>
                    </a:p>
                  </a:txBody>
                  <a:tcPr/>
                </a:tc>
                <a:tc>
                  <a:txBody>
                    <a:bodyPr/>
                    <a:lstStyle/>
                    <a:p>
                      <a:r>
                        <a:rPr lang="en-US" sz="1400" dirty="0" smtClean="0">
                          <a:latin typeface="+mj-lt"/>
                        </a:rPr>
                        <a:t>-</a:t>
                      </a:r>
                      <a:endParaRPr lang="en-US" sz="1400" dirty="0">
                        <a:latin typeface="+mj-lt"/>
                      </a:endParaRPr>
                    </a:p>
                  </a:txBody>
                  <a:tcPr/>
                </a:tc>
                <a:tc>
                  <a:txBody>
                    <a:bodyPr/>
                    <a:lstStyle/>
                    <a:p>
                      <a:r>
                        <a:rPr lang="en-US" sz="1400" dirty="0" smtClean="0">
                          <a:latin typeface="+mj-lt"/>
                        </a:rPr>
                        <a:t>$32,322</a:t>
                      </a:r>
                      <a:endParaRPr lang="en-US" sz="1400" dirty="0">
                        <a:latin typeface="+mj-lt"/>
                      </a:endParaRPr>
                    </a:p>
                  </a:txBody>
                  <a:tcPr/>
                </a:tc>
                <a:tc>
                  <a:txBody>
                    <a:bodyPr/>
                    <a:lstStyle/>
                    <a:p>
                      <a:r>
                        <a:rPr lang="en-US" sz="1400" dirty="0" smtClean="0">
                          <a:latin typeface="+mj-lt"/>
                        </a:rPr>
                        <a:t>$46,718</a:t>
                      </a:r>
                      <a:endParaRPr lang="en-US" sz="1400" dirty="0">
                        <a:latin typeface="+mj-lt"/>
                      </a:endParaRPr>
                    </a:p>
                  </a:txBody>
                  <a:tcPr/>
                </a:tc>
                <a:tc>
                  <a:txBody>
                    <a:bodyPr/>
                    <a:lstStyle/>
                    <a:p>
                      <a:r>
                        <a:rPr lang="en-US" sz="1400" dirty="0" smtClean="0">
                          <a:latin typeface="+mj-lt"/>
                        </a:rPr>
                        <a:t>$29,700</a:t>
                      </a:r>
                      <a:endParaRPr lang="en-US" sz="1400" dirty="0">
                        <a:latin typeface="+mj-lt"/>
                      </a:endParaRPr>
                    </a:p>
                  </a:txBody>
                  <a:tcPr/>
                </a:tc>
                <a:tc>
                  <a:txBody>
                    <a:bodyPr/>
                    <a:lstStyle/>
                    <a:p>
                      <a:r>
                        <a:rPr lang="en-US" sz="1400" dirty="0" smtClean="0">
                          <a:latin typeface="+mj-lt"/>
                        </a:rPr>
                        <a:t>$282,138</a:t>
                      </a:r>
                      <a:endParaRPr lang="en-US" sz="1400" dirty="0">
                        <a:latin typeface="+mj-lt"/>
                      </a:endParaRPr>
                    </a:p>
                  </a:txBody>
                  <a:tcPr/>
                </a:tc>
              </a:tr>
              <a:tr h="407787">
                <a:tc>
                  <a:txBody>
                    <a:bodyPr/>
                    <a:lstStyle/>
                    <a:p>
                      <a:r>
                        <a:rPr lang="en-US" sz="1400" dirty="0" smtClean="0">
                          <a:latin typeface="+mj-lt"/>
                        </a:rPr>
                        <a:t>Yale School </a:t>
                      </a:r>
                      <a:endParaRPr lang="en-US" sz="1400" dirty="0">
                        <a:latin typeface="+mj-lt"/>
                      </a:endParaRPr>
                    </a:p>
                  </a:txBody>
                  <a:tcPr/>
                </a:tc>
                <a:tc>
                  <a:txBody>
                    <a:bodyPr/>
                    <a:lstStyle/>
                    <a:p>
                      <a:r>
                        <a:rPr lang="en-US" sz="1400" dirty="0" smtClean="0">
                          <a:latin typeface="+mj-lt"/>
                        </a:rPr>
                        <a:t>$39,500</a:t>
                      </a:r>
                      <a:endParaRPr lang="en-US" sz="1400" dirty="0">
                        <a:latin typeface="+mj-lt"/>
                      </a:endParaRPr>
                    </a:p>
                  </a:txBody>
                  <a:tcPr/>
                </a:tc>
                <a:tc>
                  <a:txBody>
                    <a:bodyPr/>
                    <a:lstStyle/>
                    <a:p>
                      <a:r>
                        <a:rPr lang="en-US" sz="1400" dirty="0" smtClean="0">
                          <a:latin typeface="+mj-lt"/>
                        </a:rPr>
                        <a:t>$15,500</a:t>
                      </a:r>
                      <a:endParaRPr lang="en-US" sz="1400" dirty="0">
                        <a:latin typeface="+mj-lt"/>
                      </a:endParaRPr>
                    </a:p>
                  </a:txBody>
                  <a:tcPr/>
                </a:tc>
                <a:tc>
                  <a:txBody>
                    <a:bodyPr/>
                    <a:lstStyle/>
                    <a:p>
                      <a:r>
                        <a:rPr lang="en-US" sz="1400" dirty="0" smtClean="0">
                          <a:latin typeface="+mj-lt"/>
                        </a:rPr>
                        <a:t>$71,240</a:t>
                      </a:r>
                      <a:endParaRPr lang="en-US" sz="1400" dirty="0">
                        <a:latin typeface="+mj-lt"/>
                      </a:endParaRPr>
                    </a:p>
                  </a:txBody>
                  <a:tcPr/>
                </a:tc>
                <a:tc>
                  <a:txBody>
                    <a:bodyPr/>
                    <a:lstStyle/>
                    <a:p>
                      <a:r>
                        <a:rPr lang="en-US" sz="1400" dirty="0" smtClean="0">
                          <a:latin typeface="+mj-lt"/>
                        </a:rPr>
                        <a:t>-</a:t>
                      </a:r>
                      <a:endParaRPr lang="en-US" sz="1400" dirty="0">
                        <a:latin typeface="+mj-lt"/>
                      </a:endParaRPr>
                    </a:p>
                  </a:txBody>
                  <a:tcPr/>
                </a:tc>
                <a:tc>
                  <a:txBody>
                    <a:bodyPr/>
                    <a:lstStyle/>
                    <a:p>
                      <a:r>
                        <a:rPr lang="en-US" sz="1400" dirty="0" smtClean="0">
                          <a:latin typeface="+mj-lt"/>
                        </a:rPr>
                        <a:t>-</a:t>
                      </a:r>
                      <a:endParaRPr lang="en-US" sz="1400" dirty="0">
                        <a:latin typeface="+mj-lt"/>
                      </a:endParaRPr>
                    </a:p>
                  </a:txBody>
                  <a:tcPr/>
                </a:tc>
                <a:tc>
                  <a:txBody>
                    <a:bodyPr/>
                    <a:lstStyle/>
                    <a:p>
                      <a:r>
                        <a:rPr lang="en-US" sz="1400" dirty="0" smtClean="0">
                          <a:latin typeface="+mj-lt"/>
                        </a:rPr>
                        <a:t>-</a:t>
                      </a:r>
                      <a:endParaRPr lang="en-US" sz="1400" dirty="0">
                        <a:latin typeface="+mj-lt"/>
                      </a:endParaRPr>
                    </a:p>
                  </a:txBody>
                  <a:tcPr/>
                </a:tc>
                <a:tc>
                  <a:txBody>
                    <a:bodyPr/>
                    <a:lstStyle/>
                    <a:p>
                      <a:r>
                        <a:rPr lang="en-US" sz="1400" dirty="0" smtClean="0">
                          <a:latin typeface="+mj-lt"/>
                        </a:rPr>
                        <a:t>-</a:t>
                      </a:r>
                      <a:endParaRPr lang="en-US" sz="1400" dirty="0">
                        <a:latin typeface="+mj-lt"/>
                      </a:endParaRPr>
                    </a:p>
                  </a:txBody>
                  <a:tcPr/>
                </a:tc>
                <a:tc>
                  <a:txBody>
                    <a:bodyPr/>
                    <a:lstStyle/>
                    <a:p>
                      <a:r>
                        <a:rPr lang="en-US" sz="1400" dirty="0" smtClean="0">
                          <a:latin typeface="+mj-lt"/>
                        </a:rPr>
                        <a:t>$17,500</a:t>
                      </a:r>
                      <a:endParaRPr lang="en-US" sz="1400" dirty="0">
                        <a:latin typeface="+mj-lt"/>
                      </a:endParaRPr>
                    </a:p>
                  </a:txBody>
                  <a:tcPr/>
                </a:tc>
                <a:tc>
                  <a:txBody>
                    <a:bodyPr/>
                    <a:lstStyle/>
                    <a:p>
                      <a:r>
                        <a:rPr lang="en-US" sz="1400" dirty="0" smtClean="0">
                          <a:latin typeface="+mj-lt"/>
                        </a:rPr>
                        <a:t>$10,000</a:t>
                      </a:r>
                      <a:endParaRPr lang="en-US" sz="1400" dirty="0">
                        <a:latin typeface="+mj-lt"/>
                      </a:endParaRPr>
                    </a:p>
                  </a:txBody>
                  <a:tcPr/>
                </a:tc>
                <a:tc>
                  <a:txBody>
                    <a:bodyPr/>
                    <a:lstStyle/>
                    <a:p>
                      <a:r>
                        <a:rPr lang="en-US" sz="1400" dirty="0" smtClean="0">
                          <a:latin typeface="+mj-lt"/>
                        </a:rPr>
                        <a:t>$10,000</a:t>
                      </a:r>
                      <a:endParaRPr lang="en-US" sz="1400" dirty="0">
                        <a:latin typeface="+mj-lt"/>
                      </a:endParaRPr>
                    </a:p>
                  </a:txBody>
                  <a:tcPr/>
                </a:tc>
                <a:tc>
                  <a:txBody>
                    <a:bodyPr/>
                    <a:lstStyle/>
                    <a:p>
                      <a:r>
                        <a:rPr lang="en-US" sz="1400" dirty="0" smtClean="0">
                          <a:latin typeface="+mj-lt"/>
                        </a:rPr>
                        <a:t>$163,740</a:t>
                      </a:r>
                      <a:endParaRPr lang="en-US" sz="1400" dirty="0">
                        <a:latin typeface="+mj-lt"/>
                      </a:endParaRPr>
                    </a:p>
                  </a:txBody>
                  <a:tcPr/>
                </a:tc>
              </a:tr>
              <a:tr h="353945">
                <a:tc>
                  <a:txBody>
                    <a:bodyPr/>
                    <a:lstStyle/>
                    <a:p>
                      <a:r>
                        <a:rPr lang="en-US" sz="1400" dirty="0" smtClean="0">
                          <a:latin typeface="+mj-lt"/>
                        </a:rPr>
                        <a:t>District Assets</a:t>
                      </a:r>
                      <a:endParaRPr lang="en-US" sz="1400" dirty="0">
                        <a:latin typeface="+mj-lt"/>
                      </a:endParaRPr>
                    </a:p>
                  </a:txBody>
                  <a:tcPr/>
                </a:tc>
                <a:tc>
                  <a:txBody>
                    <a:bodyPr/>
                    <a:lstStyle/>
                    <a:p>
                      <a:r>
                        <a:rPr lang="en-US" sz="1400" dirty="0" smtClean="0">
                          <a:latin typeface="+mj-lt"/>
                        </a:rPr>
                        <a:t>-</a:t>
                      </a:r>
                      <a:endParaRPr lang="en-US" sz="1400" dirty="0">
                        <a:latin typeface="+mj-lt"/>
                      </a:endParaRPr>
                    </a:p>
                  </a:txBody>
                  <a:tcPr/>
                </a:tc>
                <a:tc>
                  <a:txBody>
                    <a:bodyPr/>
                    <a:lstStyle/>
                    <a:p>
                      <a:r>
                        <a:rPr lang="en-US" sz="1400" dirty="0" smtClean="0">
                          <a:latin typeface="+mj-lt"/>
                        </a:rPr>
                        <a:t>$15,000</a:t>
                      </a:r>
                      <a:endParaRPr lang="en-US" sz="1400" dirty="0">
                        <a:latin typeface="+mj-lt"/>
                      </a:endParaRPr>
                    </a:p>
                  </a:txBody>
                  <a:tcPr/>
                </a:tc>
                <a:tc>
                  <a:txBody>
                    <a:bodyPr/>
                    <a:lstStyle/>
                    <a:p>
                      <a:r>
                        <a:rPr lang="en-US" sz="1400" dirty="0" smtClean="0">
                          <a:solidFill>
                            <a:schemeClr val="tx1"/>
                          </a:solidFill>
                          <a:latin typeface="+mj-lt"/>
                        </a:rPr>
                        <a:t>$12,500</a:t>
                      </a:r>
                      <a:endParaRPr lang="en-US" sz="1400" dirty="0">
                        <a:solidFill>
                          <a:schemeClr val="tx1"/>
                        </a:solidFill>
                        <a:latin typeface="+mj-lt"/>
                      </a:endParaRPr>
                    </a:p>
                  </a:txBody>
                  <a:tcPr/>
                </a:tc>
                <a:tc>
                  <a:txBody>
                    <a:bodyPr/>
                    <a:lstStyle/>
                    <a:p>
                      <a:r>
                        <a:rPr lang="en-US" sz="1400" dirty="0" smtClean="0">
                          <a:latin typeface="+mj-lt"/>
                        </a:rPr>
                        <a:t>$15,000</a:t>
                      </a:r>
                      <a:endParaRPr lang="en-US" sz="1400" dirty="0">
                        <a:latin typeface="+mj-lt"/>
                      </a:endParaRPr>
                    </a:p>
                  </a:txBody>
                  <a:tcPr/>
                </a:tc>
                <a:tc>
                  <a:txBody>
                    <a:bodyPr/>
                    <a:lstStyle/>
                    <a:p>
                      <a:r>
                        <a:rPr lang="en-US" sz="1400" dirty="0" smtClean="0">
                          <a:latin typeface="+mj-lt"/>
                        </a:rPr>
                        <a:t>$20,000</a:t>
                      </a:r>
                      <a:endParaRPr lang="en-US" sz="1400" dirty="0">
                        <a:latin typeface="+mj-lt"/>
                      </a:endParaRPr>
                    </a:p>
                  </a:txBody>
                  <a:tcPr/>
                </a:tc>
                <a:tc>
                  <a:txBody>
                    <a:bodyPr/>
                    <a:lstStyle/>
                    <a:p>
                      <a:r>
                        <a:rPr lang="en-US" sz="1400" dirty="0" smtClean="0">
                          <a:latin typeface="+mj-lt"/>
                        </a:rPr>
                        <a:t>$7,500</a:t>
                      </a:r>
                      <a:endParaRPr lang="en-US" sz="1400" dirty="0">
                        <a:latin typeface="+mj-lt"/>
                      </a:endParaRPr>
                    </a:p>
                  </a:txBody>
                  <a:tcPr/>
                </a:tc>
                <a:tc>
                  <a:txBody>
                    <a:bodyPr/>
                    <a:lstStyle/>
                    <a:p>
                      <a:r>
                        <a:rPr lang="en-US" sz="1400" dirty="0" smtClean="0">
                          <a:latin typeface="+mj-lt"/>
                        </a:rPr>
                        <a:t>$8,000</a:t>
                      </a:r>
                      <a:endParaRPr lang="en-US" sz="1400" dirty="0">
                        <a:latin typeface="+mj-lt"/>
                      </a:endParaRPr>
                    </a:p>
                  </a:txBody>
                  <a:tcPr/>
                </a:tc>
                <a:tc>
                  <a:txBody>
                    <a:bodyPr/>
                    <a:lstStyle/>
                    <a:p>
                      <a:r>
                        <a:rPr lang="en-US" sz="1400" dirty="0" smtClean="0">
                          <a:latin typeface="+mj-lt"/>
                        </a:rPr>
                        <a:t>$5,000</a:t>
                      </a:r>
                      <a:endParaRPr lang="en-US" sz="1400" dirty="0">
                        <a:latin typeface="+mj-lt"/>
                      </a:endParaRPr>
                    </a:p>
                  </a:txBody>
                  <a:tcPr/>
                </a:tc>
                <a:tc>
                  <a:txBody>
                    <a:bodyPr/>
                    <a:lstStyle/>
                    <a:p>
                      <a:r>
                        <a:rPr lang="en-US" sz="1400" dirty="0" smtClean="0">
                          <a:latin typeface="+mj-lt"/>
                        </a:rPr>
                        <a:t>$28,000</a:t>
                      </a:r>
                      <a:endParaRPr lang="en-US" sz="1400" dirty="0">
                        <a:latin typeface="+mj-lt"/>
                      </a:endParaRPr>
                    </a:p>
                  </a:txBody>
                  <a:tcPr/>
                </a:tc>
                <a:tc>
                  <a:txBody>
                    <a:bodyPr/>
                    <a:lstStyle/>
                    <a:p>
                      <a:r>
                        <a:rPr lang="en-US" sz="1400" dirty="0" smtClean="0">
                          <a:latin typeface="+mj-lt"/>
                        </a:rPr>
                        <a:t>$28,000</a:t>
                      </a:r>
                      <a:endParaRPr lang="en-US" sz="1400" dirty="0">
                        <a:latin typeface="+mj-lt"/>
                      </a:endParaRPr>
                    </a:p>
                  </a:txBody>
                  <a:tcPr/>
                </a:tc>
                <a:tc>
                  <a:txBody>
                    <a:bodyPr/>
                    <a:lstStyle/>
                    <a:p>
                      <a:r>
                        <a:rPr lang="en-US" sz="1400" dirty="0" smtClean="0">
                          <a:latin typeface="+mj-lt"/>
                        </a:rPr>
                        <a:t>$139,000</a:t>
                      </a:r>
                      <a:endParaRPr lang="en-US" sz="1400" dirty="0">
                        <a:latin typeface="+mj-lt"/>
                      </a:endParaRPr>
                    </a:p>
                  </a:txBody>
                  <a:tcPr/>
                </a:tc>
              </a:tr>
              <a:tr h="353945">
                <a:tc>
                  <a:txBody>
                    <a:bodyPr/>
                    <a:lstStyle/>
                    <a:p>
                      <a:endParaRPr lang="en-US" sz="1400" dirty="0">
                        <a:latin typeface="+mj-lt"/>
                      </a:endParaRPr>
                    </a:p>
                  </a:txBody>
                  <a:tcPr/>
                </a:tc>
                <a:tc>
                  <a:txBody>
                    <a:bodyPr/>
                    <a:lstStyle/>
                    <a:p>
                      <a:endParaRPr lang="en-US" sz="1400" dirty="0">
                        <a:solidFill>
                          <a:schemeClr val="tx1"/>
                        </a:solidFill>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r>
              <a:tr h="282062">
                <a:tc>
                  <a:txBody>
                    <a:bodyPr/>
                    <a:lstStyle/>
                    <a:p>
                      <a:r>
                        <a:rPr lang="en-US" sz="1400" dirty="0" smtClean="0">
                          <a:latin typeface="+mj-lt"/>
                        </a:rPr>
                        <a:t>Total </a:t>
                      </a:r>
                      <a:endParaRPr lang="en-US" sz="1400" dirty="0">
                        <a:latin typeface="+mj-lt"/>
                      </a:endParaRPr>
                    </a:p>
                  </a:txBody>
                  <a:tcPr>
                    <a:solidFill>
                      <a:schemeClr val="accent2">
                        <a:lumMod val="20000"/>
                        <a:lumOff val="80000"/>
                      </a:schemeClr>
                    </a:solidFill>
                  </a:tcPr>
                </a:tc>
                <a:tc>
                  <a:txBody>
                    <a:bodyPr/>
                    <a:lstStyle/>
                    <a:p>
                      <a:r>
                        <a:rPr lang="en-US" sz="1400" dirty="0" smtClean="0">
                          <a:latin typeface="+mj-lt"/>
                        </a:rPr>
                        <a:t>$334,355</a:t>
                      </a:r>
                      <a:endParaRPr lang="en-US" sz="1400" dirty="0">
                        <a:latin typeface="+mj-lt"/>
                      </a:endParaRPr>
                    </a:p>
                  </a:txBody>
                  <a:tcPr>
                    <a:solidFill>
                      <a:schemeClr val="accent2">
                        <a:lumMod val="20000"/>
                        <a:lumOff val="80000"/>
                      </a:schemeClr>
                    </a:solidFill>
                  </a:tcPr>
                </a:tc>
                <a:tc>
                  <a:txBody>
                    <a:bodyPr/>
                    <a:lstStyle/>
                    <a:p>
                      <a:r>
                        <a:rPr lang="en-US" sz="1400" dirty="0" smtClean="0">
                          <a:latin typeface="+mj-lt"/>
                        </a:rPr>
                        <a:t>$426,065</a:t>
                      </a:r>
                      <a:endParaRPr lang="en-US" sz="1400" dirty="0">
                        <a:latin typeface="+mj-lt"/>
                      </a:endParaRPr>
                    </a:p>
                  </a:txBody>
                  <a:tcPr>
                    <a:solidFill>
                      <a:schemeClr val="accent2">
                        <a:lumMod val="20000"/>
                        <a:lumOff val="80000"/>
                      </a:schemeClr>
                    </a:solidFill>
                  </a:tcPr>
                </a:tc>
                <a:tc>
                  <a:txBody>
                    <a:bodyPr/>
                    <a:lstStyle/>
                    <a:p>
                      <a:r>
                        <a:rPr lang="en-US" sz="1400" dirty="0" smtClean="0">
                          <a:latin typeface="+mj-lt"/>
                        </a:rPr>
                        <a:t>$292,180</a:t>
                      </a:r>
                      <a:endParaRPr lang="en-US" sz="1400" dirty="0">
                        <a:latin typeface="+mj-lt"/>
                      </a:endParaRPr>
                    </a:p>
                  </a:txBody>
                  <a:tcPr>
                    <a:solidFill>
                      <a:schemeClr val="accent2">
                        <a:lumMod val="20000"/>
                        <a:lumOff val="80000"/>
                      </a:schemeClr>
                    </a:solidFill>
                  </a:tcPr>
                </a:tc>
                <a:tc>
                  <a:txBody>
                    <a:bodyPr/>
                    <a:lstStyle/>
                    <a:p>
                      <a:r>
                        <a:rPr lang="en-US" sz="1300" dirty="0" smtClean="0">
                          <a:latin typeface="+mj-lt"/>
                        </a:rPr>
                        <a:t>$260,999</a:t>
                      </a:r>
                      <a:endParaRPr lang="en-US" sz="1300" dirty="0">
                        <a:latin typeface="+mj-lt"/>
                      </a:endParaRPr>
                    </a:p>
                  </a:txBody>
                  <a:tcPr>
                    <a:solidFill>
                      <a:schemeClr val="accent2">
                        <a:lumMod val="20000"/>
                        <a:lumOff val="80000"/>
                      </a:schemeClr>
                    </a:solidFill>
                  </a:tcPr>
                </a:tc>
                <a:tc>
                  <a:txBody>
                    <a:bodyPr/>
                    <a:lstStyle/>
                    <a:p>
                      <a:r>
                        <a:rPr lang="en-US" sz="1300" dirty="0" smtClean="0">
                          <a:latin typeface="+mj-lt"/>
                        </a:rPr>
                        <a:t>$192,520</a:t>
                      </a:r>
                      <a:endParaRPr lang="en-US" sz="1300" dirty="0">
                        <a:latin typeface="+mj-lt"/>
                      </a:endParaRPr>
                    </a:p>
                  </a:txBody>
                  <a:tcPr>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mj-lt"/>
                        </a:rPr>
                        <a:t>$215,325 </a:t>
                      </a:r>
                      <a:endParaRPr lang="en-US" sz="1400" b="0" i="0" u="none" strike="noStrike" dirty="0">
                        <a:solidFill>
                          <a:srgbClr val="000000"/>
                        </a:solidFill>
                        <a:effectLst/>
                        <a:latin typeface="+mj-lt"/>
                      </a:endParaRPr>
                    </a:p>
                  </a:txBody>
                  <a:tcPr marL="9525" marR="9525" marT="9525" marB="0" anchor="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j-lt"/>
                        </a:rPr>
                        <a:t>$137,055 </a:t>
                      </a:r>
                    </a:p>
                  </a:txBody>
                  <a:tcPr marL="9525" marR="9525" marT="9525" marB="0" anchor="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j-lt"/>
                        </a:rPr>
                        <a:t>$205,497 </a:t>
                      </a:r>
                    </a:p>
                  </a:txBody>
                  <a:tcPr marL="9525" marR="9525" marT="9525" marB="0" anchor="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j-lt"/>
                        </a:rPr>
                        <a:t>$223,235 </a:t>
                      </a:r>
                    </a:p>
                  </a:txBody>
                  <a:tcPr marL="9525" marR="9525" marT="9525" marB="0" anchor="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j-lt"/>
                        </a:rPr>
                        <a:t>$315,032 </a:t>
                      </a:r>
                    </a:p>
                  </a:txBody>
                  <a:tcPr marL="9525" marR="9525" marT="9525" marB="0" anchor="b">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mj-lt"/>
                        </a:rPr>
                        <a:t>$2,602,263</a:t>
                      </a:r>
                      <a:endParaRPr lang="en-US" sz="1400" b="0" i="0" u="none" strike="noStrike" dirty="0">
                        <a:solidFill>
                          <a:srgbClr val="000000"/>
                        </a:solidFill>
                        <a:effectLst/>
                        <a:latin typeface="+mj-lt"/>
                      </a:endParaRPr>
                    </a:p>
                  </a:txBody>
                  <a:tcPr marL="9525" marR="9525" marT="9525" marB="0" anchor="b">
                    <a:solidFill>
                      <a:schemeClr val="accent2">
                        <a:lumMod val="20000"/>
                        <a:lumOff val="80000"/>
                      </a:schemeClr>
                    </a:solidFill>
                  </a:tcPr>
                </a:tc>
              </a:tr>
              <a:tr h="353945">
                <a:tc>
                  <a:txBody>
                    <a:bodyPr/>
                    <a:lstStyle/>
                    <a:p>
                      <a:r>
                        <a:rPr lang="en-US" sz="1400" dirty="0" smtClean="0">
                          <a:latin typeface="+mj-lt"/>
                        </a:rPr>
                        <a:t>Total @2.5%/yr.  increase</a:t>
                      </a:r>
                      <a:endParaRPr lang="en-US" sz="1400" dirty="0">
                        <a:latin typeface="+mj-lt"/>
                      </a:endParaRPr>
                    </a:p>
                  </a:txBody>
                  <a:tcPr>
                    <a:solidFill>
                      <a:schemeClr val="accent2">
                        <a:lumMod val="20000"/>
                        <a:lumOff val="80000"/>
                      </a:schemeClr>
                    </a:solidFill>
                  </a:tcPr>
                </a:tc>
                <a:tc>
                  <a:txBody>
                    <a:bodyPr/>
                    <a:lstStyle/>
                    <a:p>
                      <a:r>
                        <a:rPr lang="en-US" sz="1400" dirty="0" smtClean="0">
                          <a:latin typeface="+mj-lt"/>
                        </a:rPr>
                        <a:t>-</a:t>
                      </a:r>
                      <a:endParaRPr lang="en-US" sz="1400" dirty="0">
                        <a:latin typeface="+mj-lt"/>
                      </a:endParaRPr>
                    </a:p>
                  </a:txBody>
                  <a:tcPr>
                    <a:solidFill>
                      <a:schemeClr val="accent2">
                        <a:lumMod val="20000"/>
                        <a:lumOff val="80000"/>
                      </a:schemeClr>
                    </a:solidFill>
                  </a:tcPr>
                </a:tc>
                <a:tc>
                  <a:txBody>
                    <a:bodyPr/>
                    <a:lstStyle/>
                    <a:p>
                      <a:r>
                        <a:rPr lang="en-US" sz="1400" dirty="0" smtClean="0">
                          <a:latin typeface="+mj-lt"/>
                        </a:rPr>
                        <a:t>$472,079</a:t>
                      </a:r>
                      <a:endParaRPr lang="en-US" sz="1400" dirty="0">
                        <a:latin typeface="+mj-lt"/>
                      </a:endParaRPr>
                    </a:p>
                  </a:txBody>
                  <a:tcPr>
                    <a:solidFill>
                      <a:schemeClr val="accent2">
                        <a:lumMod val="20000"/>
                        <a:lumOff val="80000"/>
                      </a:schemeClr>
                    </a:solidFill>
                  </a:tcPr>
                </a:tc>
                <a:tc>
                  <a:txBody>
                    <a:bodyPr/>
                    <a:lstStyle/>
                    <a:p>
                      <a:r>
                        <a:rPr lang="en-US" sz="1400" dirty="0" smtClean="0">
                          <a:latin typeface="+mj-lt"/>
                        </a:rPr>
                        <a:t>$306,206</a:t>
                      </a:r>
                      <a:endParaRPr lang="en-US" sz="1400" dirty="0">
                        <a:latin typeface="+mj-lt"/>
                      </a:endParaRPr>
                    </a:p>
                  </a:txBody>
                  <a:tcPr>
                    <a:solidFill>
                      <a:schemeClr val="accent2">
                        <a:lumMod val="20000"/>
                        <a:lumOff val="80000"/>
                      </a:schemeClr>
                    </a:solidFill>
                  </a:tcPr>
                </a:tc>
                <a:tc>
                  <a:txBody>
                    <a:bodyPr/>
                    <a:lstStyle/>
                    <a:p>
                      <a:r>
                        <a:rPr lang="en-US" sz="1300" dirty="0" smtClean="0">
                          <a:latin typeface="+mj-lt"/>
                        </a:rPr>
                        <a:t>$280,573</a:t>
                      </a:r>
                      <a:endParaRPr lang="en-US" sz="1300" dirty="0">
                        <a:latin typeface="+mj-lt"/>
                      </a:endParaRPr>
                    </a:p>
                  </a:txBody>
                  <a:tcPr>
                    <a:solidFill>
                      <a:schemeClr val="accent2">
                        <a:lumMod val="20000"/>
                        <a:lumOff val="80000"/>
                      </a:schemeClr>
                    </a:solidFill>
                  </a:tcPr>
                </a:tc>
                <a:tc>
                  <a:txBody>
                    <a:bodyPr/>
                    <a:lstStyle/>
                    <a:p>
                      <a:r>
                        <a:rPr lang="en-US" sz="1300" dirty="0" smtClean="0">
                          <a:latin typeface="+mj-lt"/>
                        </a:rPr>
                        <a:t>$211,722</a:t>
                      </a:r>
                      <a:endParaRPr lang="en-US" sz="1300" dirty="0">
                        <a:latin typeface="+mj-lt"/>
                      </a:endParaRPr>
                    </a:p>
                  </a:txBody>
                  <a:tcPr>
                    <a:solidFill>
                      <a:schemeClr val="accent2">
                        <a:lumMod val="20000"/>
                        <a:lumOff val="80000"/>
                      </a:schemeClr>
                    </a:solidFill>
                  </a:tcPr>
                </a:tc>
                <a:tc>
                  <a:txBody>
                    <a:bodyPr/>
                    <a:lstStyle/>
                    <a:p>
                      <a:pPr algn="ctr"/>
                      <a:r>
                        <a:rPr lang="en-US" sz="1400" dirty="0" smtClean="0">
                          <a:latin typeface="+mj-lt"/>
                        </a:rPr>
                        <a:t>$242,240</a:t>
                      </a:r>
                      <a:endParaRPr lang="en-US" sz="1400" dirty="0">
                        <a:latin typeface="+mj-lt"/>
                      </a:endParaRPr>
                    </a:p>
                  </a:txBody>
                  <a:tcPr>
                    <a:solidFill>
                      <a:schemeClr val="accent2">
                        <a:lumMod val="20000"/>
                        <a:lumOff val="80000"/>
                      </a:schemeClr>
                    </a:solidFill>
                  </a:tcPr>
                </a:tc>
                <a:tc>
                  <a:txBody>
                    <a:bodyPr/>
                    <a:lstStyle/>
                    <a:p>
                      <a:pPr algn="ctr"/>
                      <a:r>
                        <a:rPr lang="en-US" sz="1400" dirty="0" smtClean="0">
                          <a:latin typeface="+mj-lt"/>
                        </a:rPr>
                        <a:t>$157613</a:t>
                      </a:r>
                      <a:endParaRPr lang="en-US" sz="1400" dirty="0">
                        <a:latin typeface="+mj-lt"/>
                      </a:endParaRPr>
                    </a:p>
                  </a:txBody>
                  <a:tcPr>
                    <a:solidFill>
                      <a:schemeClr val="accent2">
                        <a:lumMod val="20000"/>
                        <a:lumOff val="80000"/>
                      </a:schemeClr>
                    </a:solidFill>
                  </a:tcPr>
                </a:tc>
                <a:tc>
                  <a:txBody>
                    <a:bodyPr/>
                    <a:lstStyle/>
                    <a:p>
                      <a:pPr algn="ctr"/>
                      <a:r>
                        <a:rPr lang="en-US" sz="1400" dirty="0" smtClean="0">
                          <a:latin typeface="+mj-lt"/>
                        </a:rPr>
                        <a:t>$241,458</a:t>
                      </a:r>
                      <a:endParaRPr lang="en-US" sz="1400" dirty="0">
                        <a:latin typeface="+mj-lt"/>
                      </a:endParaRPr>
                    </a:p>
                  </a:txBody>
                  <a:tcPr>
                    <a:solidFill>
                      <a:schemeClr val="accent2">
                        <a:lumMod val="20000"/>
                        <a:lumOff val="80000"/>
                      </a:schemeClr>
                    </a:solidFill>
                  </a:tcPr>
                </a:tc>
                <a:tc>
                  <a:txBody>
                    <a:bodyPr/>
                    <a:lstStyle/>
                    <a:p>
                      <a:pPr algn="ctr"/>
                      <a:r>
                        <a:rPr lang="en-US" sz="1400" dirty="0" smtClean="0">
                          <a:latin typeface="+mj-lt"/>
                        </a:rPr>
                        <a:t>$267,882</a:t>
                      </a:r>
                      <a:endParaRPr lang="en-US" sz="1400" dirty="0">
                        <a:latin typeface="+mj-lt"/>
                      </a:endParaRPr>
                    </a:p>
                  </a:txBody>
                  <a:tcPr>
                    <a:solidFill>
                      <a:schemeClr val="accent2">
                        <a:lumMod val="20000"/>
                        <a:lumOff val="80000"/>
                      </a:schemeClr>
                    </a:solidFill>
                  </a:tcPr>
                </a:tc>
                <a:tc>
                  <a:txBody>
                    <a:bodyPr/>
                    <a:lstStyle/>
                    <a:p>
                      <a:pPr algn="ctr"/>
                      <a:r>
                        <a:rPr lang="en-US" sz="1400" dirty="0" smtClean="0">
                          <a:latin typeface="+mj-lt"/>
                        </a:rPr>
                        <a:t>$385,914</a:t>
                      </a:r>
                      <a:endParaRPr lang="en-US" sz="1400" dirty="0">
                        <a:latin typeface="+mj-lt"/>
                      </a:endParaRPr>
                    </a:p>
                  </a:txBody>
                  <a:tcPr>
                    <a:solidFill>
                      <a:schemeClr val="accent2">
                        <a:lumMod val="20000"/>
                        <a:lumOff val="80000"/>
                      </a:schemeClr>
                    </a:solidFill>
                  </a:tcPr>
                </a:tc>
                <a:tc>
                  <a:txBody>
                    <a:bodyPr/>
                    <a:lstStyle/>
                    <a:p>
                      <a:pPr algn="ctr"/>
                      <a:r>
                        <a:rPr lang="en-US" sz="1400" dirty="0" smtClean="0">
                          <a:latin typeface="+mj-lt"/>
                        </a:rPr>
                        <a:t>$3,196,959</a:t>
                      </a:r>
                      <a:endParaRPr lang="en-US" sz="1400" dirty="0">
                        <a:latin typeface="+mj-lt"/>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39914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5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767" y="242295"/>
            <a:ext cx="10515600" cy="1325563"/>
          </a:xfrm>
        </p:spPr>
        <p:txBody>
          <a:bodyPr/>
          <a:lstStyle/>
          <a:p>
            <a:r>
              <a:rPr lang="en-US" dirty="0" smtClean="0"/>
              <a:t>School Safety</a:t>
            </a:r>
            <a:br>
              <a:rPr lang="en-US" dirty="0" smtClean="0"/>
            </a:br>
            <a:r>
              <a:rPr lang="en-US" sz="2800" i="1" dirty="0" smtClean="0"/>
              <a:t>Looking Forward </a:t>
            </a:r>
            <a:endParaRPr lang="en-US" sz="2800" i="1" dirty="0"/>
          </a:p>
        </p:txBody>
      </p:sp>
      <p:sp>
        <p:nvSpPr>
          <p:cNvPr id="3" name="Content Placeholder 2"/>
          <p:cNvSpPr>
            <a:spLocks noGrp="1"/>
          </p:cNvSpPr>
          <p:nvPr>
            <p:ph idx="1"/>
          </p:nvPr>
        </p:nvSpPr>
        <p:spPr>
          <a:xfrm>
            <a:off x="591920" y="1825624"/>
            <a:ext cx="10515600" cy="4351338"/>
          </a:xfrm>
        </p:spPr>
        <p:txBody>
          <a:bodyPr>
            <a:normAutofit/>
          </a:bodyPr>
          <a:lstStyle/>
          <a:p>
            <a:r>
              <a:rPr lang="en-US" sz="2400" i="1" dirty="0" smtClean="0">
                <a:latin typeface="+mj-lt"/>
              </a:rPr>
              <a:t>Automated combustible gas detectors WMS/WPS</a:t>
            </a:r>
          </a:p>
          <a:p>
            <a:r>
              <a:rPr lang="en-US" sz="2400" i="1" dirty="0" smtClean="0">
                <a:latin typeface="+mj-lt"/>
              </a:rPr>
              <a:t>Yale cameras</a:t>
            </a:r>
          </a:p>
          <a:p>
            <a:r>
              <a:rPr lang="en-US" sz="2400" i="1" dirty="0" smtClean="0">
                <a:latin typeface="+mj-lt"/>
              </a:rPr>
              <a:t>Reunification go kits (in progress)</a:t>
            </a:r>
          </a:p>
          <a:p>
            <a:r>
              <a:rPr lang="en-US" sz="2400" i="1" dirty="0" smtClean="0">
                <a:latin typeface="+mj-lt"/>
              </a:rPr>
              <a:t>Entry camera and monitors (in progress)</a:t>
            </a:r>
          </a:p>
          <a:p>
            <a:r>
              <a:rPr lang="en-US" sz="2400" i="1" dirty="0" smtClean="0">
                <a:latin typeface="+mj-lt"/>
              </a:rPr>
              <a:t>Weather station installation  </a:t>
            </a:r>
          </a:p>
          <a:p>
            <a:r>
              <a:rPr lang="en-US" sz="2400" i="1" dirty="0" smtClean="0">
                <a:latin typeface="+mj-lt"/>
              </a:rPr>
              <a:t>Link security cameras to WPD</a:t>
            </a:r>
          </a:p>
          <a:p>
            <a:r>
              <a:rPr lang="en-US" sz="2400" i="1" dirty="0" smtClean="0">
                <a:latin typeface="+mj-lt"/>
              </a:rPr>
              <a:t>Removal of fire pull stations </a:t>
            </a:r>
          </a:p>
          <a:p>
            <a:endParaRPr lang="en-US" dirty="0" smtClean="0">
              <a:latin typeface="+mj-lt"/>
            </a:endParaRPr>
          </a:p>
          <a:p>
            <a:endParaRPr lang="en-US" dirty="0" smtClean="0">
              <a:latin typeface="+mj-lt"/>
            </a:endParaRPr>
          </a:p>
          <a:p>
            <a:endParaRPr lang="en-US" dirty="0" smtClean="0">
              <a:latin typeface="+mj-lt"/>
            </a:endParaRPr>
          </a:p>
        </p:txBody>
      </p:sp>
      <p:pic>
        <p:nvPicPr>
          <p:cNvPr id="4" name="Picture 2" descr="Image result for school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432" y="2846094"/>
            <a:ext cx="4347571" cy="270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65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82361</TotalTime>
  <Words>6586</Words>
  <Application>Microsoft Office PowerPoint</Application>
  <PresentationFormat>Widescreen</PresentationFormat>
  <Paragraphs>2885</Paragraphs>
  <Slides>82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Calibri</vt:lpstr>
      <vt:lpstr>Calibri Light</vt:lpstr>
      <vt:lpstr>Times New Roman</vt:lpstr>
      <vt:lpstr>Office Theme</vt:lpstr>
      <vt:lpstr>  SAFETY AND FACILITIES PLANNING  Scott Landrigan 04-09-18 </vt:lpstr>
      <vt:lpstr>Safety and Security </vt:lpstr>
      <vt:lpstr>PowerPoint Presentation</vt:lpstr>
      <vt:lpstr>PowerPoint Presentation</vt:lpstr>
      <vt:lpstr>School Safety  Probability Modeling Exercise  </vt:lpstr>
      <vt:lpstr>School Safety District-Emergency Operations Plan (EOP)    </vt:lpstr>
      <vt:lpstr>School Safety School-Level Plans (ERP’s)</vt:lpstr>
      <vt:lpstr>School Safety Recent improvements to school safety:</vt:lpstr>
      <vt:lpstr>School Safety Looking Forward </vt:lpstr>
      <vt:lpstr>Facilities planning WPS, WIS, WMS, WHS, YALE </vt:lpstr>
      <vt:lpstr>WSD Facilities Plan Introduction</vt:lpstr>
      <vt:lpstr>Roofing Types   </vt:lpstr>
      <vt:lpstr>Roofing Variables    </vt:lpstr>
      <vt:lpstr>Roofing  Cost and Pricing Variables  </vt:lpstr>
      <vt:lpstr>WPS  School Statistics</vt:lpstr>
      <vt:lpstr>WPS Historical Look</vt:lpstr>
      <vt:lpstr>WPS Roofing and Blacktop Plan</vt:lpstr>
      <vt:lpstr>PowerPoint Presentation</vt:lpstr>
      <vt:lpstr>PowerPoint Presentation</vt:lpstr>
      <vt:lpstr>WPS Flooring</vt:lpstr>
      <vt:lpstr>WPS  HVAC</vt:lpstr>
      <vt:lpstr>WPS  Structural and Exterior/Interior Finishes</vt:lpstr>
      <vt:lpstr>WPS Utilities</vt:lpstr>
      <vt:lpstr>WPS Utilities</vt:lpstr>
      <vt:lpstr>WPS Grounds Overview</vt:lpstr>
      <vt:lpstr>WPS -Portable Buildings</vt:lpstr>
      <vt:lpstr>WPS 120 month Facilities plan </vt:lpstr>
      <vt:lpstr>WIS  School Statistics</vt:lpstr>
      <vt:lpstr>WIS  Historical Look</vt:lpstr>
      <vt:lpstr>WIS Roofing and Blacktop Plan </vt:lpstr>
      <vt:lpstr>WIS Roofing </vt:lpstr>
      <vt:lpstr>WIS Blacktop Analysis</vt:lpstr>
      <vt:lpstr>WIS Flooring </vt:lpstr>
      <vt:lpstr>PowerPoint Presentation</vt:lpstr>
      <vt:lpstr>PowerPoint Presentation</vt:lpstr>
      <vt:lpstr>WIS Utility Overview</vt:lpstr>
      <vt:lpstr>WIS Grounds</vt:lpstr>
      <vt:lpstr>WIS Portable Buildings</vt:lpstr>
      <vt:lpstr>WIS 120 month maintenance plan </vt:lpstr>
      <vt:lpstr>WIS Expansion Opportunities </vt:lpstr>
      <vt:lpstr>Woodland Middle School </vt:lpstr>
      <vt:lpstr>WMS School Statistics </vt:lpstr>
      <vt:lpstr>WMS Historical Look</vt:lpstr>
      <vt:lpstr>PowerPoint Presentation</vt:lpstr>
      <vt:lpstr>WMS Roofing Analysis</vt:lpstr>
      <vt:lpstr>WMS Blacktop Analysis</vt:lpstr>
      <vt:lpstr>WMS Flooring </vt:lpstr>
      <vt:lpstr>WMS  HVAC </vt:lpstr>
      <vt:lpstr>WMS Structural Interior and Exterior Finishes</vt:lpstr>
      <vt:lpstr>WMS Utility Overview</vt:lpstr>
      <vt:lpstr>WMS Grounds</vt:lpstr>
      <vt:lpstr>WMS Portable Buildings</vt:lpstr>
      <vt:lpstr>WMS 120 month maintenance plan </vt:lpstr>
      <vt:lpstr>PowerPoint Presentation</vt:lpstr>
      <vt:lpstr>WHS Statistics </vt:lpstr>
      <vt:lpstr>WHS Historical Look </vt:lpstr>
      <vt:lpstr>PowerPoint Presentation</vt:lpstr>
      <vt:lpstr>PowerPoint Presentation</vt:lpstr>
      <vt:lpstr>WHS Blacktop Analysis </vt:lpstr>
      <vt:lpstr>WHS Flooring </vt:lpstr>
      <vt:lpstr>WHS HVAC</vt:lpstr>
      <vt:lpstr>WHS Structural and Exterior </vt:lpstr>
      <vt:lpstr>WHS Utilities </vt:lpstr>
      <vt:lpstr>WHS Grounds </vt:lpstr>
      <vt:lpstr>WHS 120 Month Plan </vt:lpstr>
      <vt:lpstr>PowerPoint Presentation</vt:lpstr>
      <vt:lpstr>Yale School  Historical Look</vt:lpstr>
      <vt:lpstr>Yale School  School Statistics</vt:lpstr>
      <vt:lpstr>Yale School  Blacktop and Roof Plan</vt:lpstr>
      <vt:lpstr>Yale School  Roof Plan &amp; Blacktop Plan</vt:lpstr>
      <vt:lpstr>Yale School  Flooring</vt:lpstr>
      <vt:lpstr>Yale School  HVAC</vt:lpstr>
      <vt:lpstr>Yale School  Utilities</vt:lpstr>
      <vt:lpstr>Yale School  Grounds  </vt:lpstr>
      <vt:lpstr>Yale School  120 Month Plan</vt:lpstr>
      <vt:lpstr>District Assets Equipment, Vehicles and Holdings </vt:lpstr>
      <vt:lpstr>Pit House 10 year plan </vt:lpstr>
      <vt:lpstr>Team and BO Portables Portable Plan</vt:lpstr>
      <vt:lpstr>District Grounds Equipment </vt:lpstr>
      <vt:lpstr>Fleet Vehicle's  </vt:lpstr>
      <vt:lpstr>District Summary 120 Month Plan</vt:lpstr>
      <vt:lpstr>District Summary 120 Month Plan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Response Planning</dc:title>
  <dc:creator>Landrigan, Scott</dc:creator>
  <cp:lastModifiedBy>Landrigan, Scott</cp:lastModifiedBy>
  <cp:revision>627</cp:revision>
  <cp:lastPrinted>2018-03-15T22:48:57Z</cp:lastPrinted>
  <dcterms:created xsi:type="dcterms:W3CDTF">2016-02-16T16:52:22Z</dcterms:created>
  <dcterms:modified xsi:type="dcterms:W3CDTF">2018-04-09T13:13:42Z</dcterms:modified>
</cp:coreProperties>
</file>